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8"/>
  </p:notesMasterIdLst>
  <p:sldIdLst>
    <p:sldId id="442" r:id="rId2"/>
    <p:sldId id="257" r:id="rId3"/>
    <p:sldId id="443" r:id="rId4"/>
    <p:sldId id="444" r:id="rId5"/>
    <p:sldId id="445" r:id="rId6"/>
    <p:sldId id="447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/>
    <p:restoredTop sz="53641" autoAdjust="0"/>
  </p:normalViewPr>
  <p:slideViewPr>
    <p:cSldViewPr>
      <p:cViewPr varScale="1">
        <p:scale>
          <a:sx n="128" d="100"/>
          <a:sy n="12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789E3E-4F74-47BF-B33E-5EAE2669CB54}" type="datetimeFigureOut">
              <a:rPr lang="he-IL" smtClean="0"/>
              <a:pPr/>
              <a:t>ל'.ניסן.תשפ"ד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DF4E4DF-5BBA-4D93-9106-FE2A1C47BFF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638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EBED-E723-4F22-969F-B88FE6BAE91D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6924-D075-48AF-A8EA-EB84EF3B7A29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C88-7E91-47E8-9598-1091A90D9B50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007-27B2-4693-80E4-851E4E4162CC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F-6478-467D-A7CA-4F90C79813EE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766C-4D90-4E41-B164-A8FAE59C0A45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9EED-30FD-47AB-B78D-77B9D20D0023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9EDD-0224-4B94-882D-D66133229F8E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8F8-14E1-46BE-A3F2-56338F701BBB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5B7D-24FC-4642-BCF3-CDBDED11E8E6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B08B-D3F5-449A-905A-8B24BE29815D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FC61-9102-4786-91BD-BBEB19010D1D}" type="datetime8">
              <a:rPr lang="he-IL" smtClean="0"/>
              <a:t>8 במאי 24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CA52-3759-4BE6-8640-BC68C277CB5C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>
            <a:extLst>
              <a:ext uri="{FF2B5EF4-FFF2-40B4-BE49-F238E27FC236}">
                <a16:creationId xmlns:a16="http://schemas.microsoft.com/office/drawing/2014/main" id="{C8BE48A8-ADFC-4173-81A6-E9065E568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0" b="45021"/>
          <a:stretch>
            <a:fillRect/>
          </a:stretch>
        </p:blipFill>
        <p:spPr bwMode="auto">
          <a:xfrm>
            <a:off x="1991224" y="250149"/>
            <a:ext cx="5161550" cy="87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C3E41AB-FC9D-48BA-831C-1AE880EE4574}"/>
              </a:ext>
            </a:extLst>
          </p:cNvPr>
          <p:cNvSpPr txBox="1">
            <a:spLocks/>
          </p:cNvSpPr>
          <p:nvPr/>
        </p:nvSpPr>
        <p:spPr>
          <a:xfrm>
            <a:off x="1068178" y="5877272"/>
            <a:ext cx="7007645" cy="7938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400" b="1" dirty="0">
                <a:solidFill>
                  <a:schemeClr val="tx1"/>
                </a:solidFill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Avishay Spitzer </a:t>
            </a:r>
            <a:r>
              <a:rPr lang="en-US" sz="2400" dirty="0">
                <a:solidFill>
                  <a:schemeClr val="tx1"/>
                </a:solidFill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|</a:t>
            </a:r>
            <a:r>
              <a:rPr lang="en-US" sz="2400" b="1" dirty="0">
                <a:solidFill>
                  <a:schemeClr val="tx1"/>
                </a:solidFill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 Uriel </a:t>
            </a:r>
            <a:r>
              <a:rPr lang="en-US" sz="2400" b="1" dirty="0" err="1">
                <a:solidFill>
                  <a:schemeClr val="tx1"/>
                </a:solidFill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Shaowat</a:t>
            </a:r>
            <a:endParaRPr lang="he-IL" sz="2400" b="1" dirty="0">
              <a:solidFill>
                <a:schemeClr val="tx1"/>
              </a:solidFill>
              <a:latin typeface="Adelle Sans Devanagari" panose="02000503000000020004" pitchFamily="2" charset="-78"/>
              <a:ea typeface="Helvetica Neue" panose="020005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F9FFF9-F9FB-463D-B361-7E70ED3CCA16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40768"/>
            <a:ext cx="7772400" cy="112174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altLang="he-IL" sz="2800" b="1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Correction of Non-linear Distortions in Power Amplifiers Using Neural Networks</a:t>
            </a:r>
            <a:endParaRPr lang="he-IL" altLang="he-IL" sz="2800" b="1" dirty="0">
              <a:latin typeface="Adelle Sans Devanagari" panose="02000503000000020004" pitchFamily="2" charset="-78"/>
              <a:ea typeface="Helvetica Neue" panose="02000503000000020004" pitchFamily="2" charset="0"/>
              <a:cs typeface="+mn-cs"/>
            </a:endParaRPr>
          </a:p>
        </p:txBody>
      </p:sp>
      <p:pic>
        <p:nvPicPr>
          <p:cNvPr id="1028" name="Picture 4" descr="Power Amplifier and Digital Pre-Distortion Design with MATLAB - MATLAB &amp;  Simulink">
            <a:extLst>
              <a:ext uri="{FF2B5EF4-FFF2-40B4-BE49-F238E27FC236}">
                <a16:creationId xmlns:a16="http://schemas.microsoft.com/office/drawing/2014/main" id="{10EBDD67-8780-75A8-64E1-8A227097D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" t="14105" r="1401" b="4464"/>
          <a:stretch/>
        </p:blipFill>
        <p:spPr bwMode="auto">
          <a:xfrm>
            <a:off x="2499022" y="2708920"/>
            <a:ext cx="4145956" cy="225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A73225-D330-3937-E93C-854C0E387C72}"/>
              </a:ext>
            </a:extLst>
          </p:cNvPr>
          <p:cNvSpPr txBox="1">
            <a:spLocks noChangeArrowheads="1"/>
          </p:cNvSpPr>
          <p:nvPr/>
        </p:nvSpPr>
        <p:spPr>
          <a:xfrm>
            <a:off x="1652241" y="5301208"/>
            <a:ext cx="5839519" cy="656043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altLang="he-IL" sz="2800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Guidance: </a:t>
            </a:r>
            <a:r>
              <a:rPr lang="en-US" altLang="he-IL" sz="2800" b="1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Dr. Nimrod Ginzburg</a:t>
            </a:r>
            <a:endParaRPr lang="he-IL" altLang="he-IL" sz="2800" b="1" dirty="0">
              <a:latin typeface="Adelle Sans Devanagari" panose="02000503000000020004" pitchFamily="2" charset="-78"/>
              <a:ea typeface="Helvetica Neue" panose="02000503000000020004" pitchFamily="2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32"/>
            <a:ext cx="8229600" cy="482906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Modern communication systems utilize amplifiers for transmitting signals through the channel</a:t>
            </a:r>
            <a:endParaRPr lang="he-IL" sz="2600" dirty="0">
              <a:latin typeface="Adelle Sans Devanagari" panose="02000503000000020004" pitchFamily="2" charset="-78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Amplifiers introduce distortions to the signal</a:t>
            </a:r>
            <a:endParaRPr lang="he-IL" sz="2600" dirty="0">
              <a:latin typeface="Adelle Sans Devanagari" panose="02000503000000020004" pitchFamily="2" charset="-78"/>
              <a:cs typeface="Arial" panose="020B0604020202020204" pitchFamily="34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Non-linear distortions </a:t>
            </a:r>
            <a:endParaRPr lang="he-IL" sz="2200" dirty="0">
              <a:latin typeface="Adelle Sans Devanagari" panose="02000503000000020004" pitchFamily="2" charset="-78"/>
              <a:cs typeface="Arial" panose="020B0604020202020204" pitchFamily="34" charset="0"/>
            </a:endParaRP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Time dependent distortions</a:t>
            </a:r>
            <a:endParaRPr lang="he-IL" sz="2200" dirty="0">
              <a:latin typeface="Adelle Sans Devanagari" panose="02000503000000020004" pitchFamily="2" charset="-78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There is an extensive industry focused around correction of the signal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755" y="200834"/>
            <a:ext cx="860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Motivation and Background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>
                <a:latin typeface="Adelle Sans Devanagari" panose="02000503000000020004" pitchFamily="2" charset="-78"/>
              </a:rPr>
              <a:pPr/>
              <a:t>2</a:t>
            </a:fld>
            <a:endParaRPr lang="he-IL" dirty="0">
              <a:latin typeface="Adelle Sans Devanagari" panose="02000503000000020004" pitchFamily="2" charset="-78"/>
            </a:endParaRPr>
          </a:p>
        </p:txBody>
      </p:sp>
      <p:pic>
        <p:nvPicPr>
          <p:cNvPr id="6" name="Picture 5" descr="A logo with a design on it&#10;&#10;Description automatically generated">
            <a:extLst>
              <a:ext uri="{FF2B5EF4-FFF2-40B4-BE49-F238E27FC236}">
                <a16:creationId xmlns:a16="http://schemas.microsoft.com/office/drawing/2014/main" id="{050B81C0-783F-D276-1BA7-8E481480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399"/>
            <a:ext cx="900345" cy="900345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755" y="200834"/>
            <a:ext cx="860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Goal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>
                <a:latin typeface="Adelle Sans Devanagari" panose="02000503000000020004" pitchFamily="2" charset="-78"/>
                <a:ea typeface="Helvetica Neue" panose="02000503000000020004" pitchFamily="2" charset="0"/>
              </a:rPr>
              <a:pPr/>
              <a:t>3</a:t>
            </a:fld>
            <a:endParaRPr lang="he-IL" dirty="0">
              <a:latin typeface="Adelle Sans Devanagari" panose="02000503000000020004" pitchFamily="2" charset="-78"/>
              <a:ea typeface="Helvetica Neue" panose="02000503000000020004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1593ED-1FDF-1345-72DC-219E552F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471"/>
            <a:ext cx="8229600" cy="3966729"/>
          </a:xfrm>
        </p:spPr>
        <p:txBody>
          <a:bodyPr anchor="ctr">
            <a:noAutofit/>
          </a:bodyPr>
          <a:lstStyle/>
          <a:p>
            <a:pPr algn="ctr" rtl="0">
              <a:lnSpc>
                <a:spcPct val="150000"/>
              </a:lnSpc>
            </a:pPr>
            <a:r>
              <a:rPr lang="en-US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Use Neural Networks advantages for signal correction</a:t>
            </a:r>
          </a:p>
          <a:p>
            <a:pPr algn="ctr" rtl="0">
              <a:lnSpc>
                <a:spcPct val="150000"/>
              </a:lnSpc>
            </a:pPr>
            <a:r>
              <a:rPr lang="en-US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Utilize Transfer learning</a:t>
            </a:r>
          </a:p>
        </p:txBody>
      </p:sp>
      <p:pic>
        <p:nvPicPr>
          <p:cNvPr id="10" name="Picture 9" descr="A logo with a design on it&#10;&#10;Description automatically generated">
            <a:extLst>
              <a:ext uri="{FF2B5EF4-FFF2-40B4-BE49-F238E27FC236}">
                <a16:creationId xmlns:a16="http://schemas.microsoft.com/office/drawing/2014/main" id="{39015C7A-DA9D-D0E5-B295-B6DF5F1A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399"/>
            <a:ext cx="900345" cy="90034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780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755" y="200834"/>
            <a:ext cx="860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Methodology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>
                <a:latin typeface="Adelle Sans Devanagari" panose="02000503000000020004" pitchFamily="2" charset="-78"/>
              </a:rPr>
              <a:pPr/>
              <a:t>4</a:t>
            </a:fld>
            <a:endParaRPr lang="he-IL" dirty="0">
              <a:latin typeface="Adelle Sans Devanagari" panose="02000503000000020004" pitchFamily="2" charset="-78"/>
            </a:endParaRPr>
          </a:p>
        </p:txBody>
      </p:sp>
      <p:pic>
        <p:nvPicPr>
          <p:cNvPr id="4" name="Picture 3" descr="A logo with a design on it&#10;&#10;Description automatically generated">
            <a:extLst>
              <a:ext uri="{FF2B5EF4-FFF2-40B4-BE49-F238E27FC236}">
                <a16:creationId xmlns:a16="http://schemas.microsoft.com/office/drawing/2014/main" id="{6E2D5102-2F75-94AC-C73B-2C1F12078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399"/>
            <a:ext cx="900345" cy="900345"/>
          </a:xfrm>
          <a:prstGeom prst="ellipse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898E86-2367-0412-8CA6-C987616A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285832"/>
            <a:ext cx="8229600" cy="482906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Lab includes: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Signal generator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Scope analyzer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Environment for emulating the Neural Network</a:t>
            </a:r>
          </a:p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signal generated is mutated for accounting the distortions, based on the Neural Network output</a:t>
            </a:r>
          </a:p>
          <a:p>
            <a:pPr lvl="1" algn="l" rtl="0">
              <a:lnSpc>
                <a:spcPct val="150000"/>
              </a:lnSpc>
            </a:pPr>
            <a:endParaRPr lang="en-US" sz="22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43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755" y="200834"/>
            <a:ext cx="860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Completed Tasks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>
                <a:latin typeface="Adelle Sans Devanagari" panose="02000503000000020004" pitchFamily="2" charset="-78"/>
                <a:ea typeface="Helvetica Neue" panose="02000503000000020004" pitchFamily="2" charset="0"/>
              </a:rPr>
              <a:pPr/>
              <a:t>5</a:t>
            </a:fld>
            <a:endParaRPr lang="he-IL" dirty="0">
              <a:latin typeface="Adelle Sans Devanagari" panose="02000503000000020004" pitchFamily="2" charset="-78"/>
              <a:ea typeface="Helvetica Neue" panose="02000503000000020004" pitchFamily="2" charset="0"/>
            </a:endParaRPr>
          </a:p>
        </p:txBody>
      </p:sp>
      <p:pic>
        <p:nvPicPr>
          <p:cNvPr id="4" name="Picture 3" descr="A logo with a design on it&#10;&#10;Description automatically generated">
            <a:extLst>
              <a:ext uri="{FF2B5EF4-FFF2-40B4-BE49-F238E27FC236}">
                <a16:creationId xmlns:a16="http://schemas.microsoft.com/office/drawing/2014/main" id="{5BE37D25-0EF0-4F05-5040-CD5483F8D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399"/>
            <a:ext cx="900345" cy="900345"/>
          </a:xfrm>
          <a:prstGeom prst="ellipse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06B48B-5D0E-F245-C5D8-BE6B5EAE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285832"/>
            <a:ext cx="8229600" cy="482906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Background research: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Neural Networks fundamentals</a:t>
            </a:r>
          </a:p>
          <a:p>
            <a:pPr lvl="1" algn="l" rtl="0">
              <a:lnSpc>
                <a:spcPct val="150000"/>
              </a:lnSpc>
            </a:pPr>
            <a:r>
              <a:rPr lang="en-US" sz="2200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Digital pre-distortion base concepts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Lab installation</a:t>
            </a:r>
          </a:p>
          <a:p>
            <a:pPr lvl="1" algn="l" rtl="0">
              <a:lnSpc>
                <a:spcPct val="150000"/>
              </a:lnSpc>
            </a:pPr>
            <a:endParaRPr lang="en-US" sz="2200" dirty="0">
              <a:latin typeface="Adelle Sans Devanagari" panose="02000503000000020004" pitchFamily="2" charset="-78"/>
              <a:ea typeface="Helvetica Neue" panose="02000503000000020004" pitchFamily="2" charset="0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373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755" y="200834"/>
            <a:ext cx="860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3600" b="1" dirty="0">
                <a:latin typeface="Adelle Sans Devanagari" panose="02000503000000020004" pitchFamily="2" charset="-78"/>
                <a:ea typeface="Helvetica Neue" panose="02000503000000020004" pitchFamily="2" charset="0"/>
                <a:cs typeface="Adelle Sans Devanagari" panose="02000503000000020004" pitchFamily="2" charset="-78"/>
              </a:rPr>
              <a:t>Next 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CA52-3759-4BE6-8640-BC68C277CB5C}" type="slidenum">
              <a:rPr lang="he-IL" smtClean="0">
                <a:latin typeface="Adelle Sans Devanagari" panose="02000503000000020004" pitchFamily="2" charset="-78"/>
              </a:rPr>
              <a:pPr/>
              <a:t>6</a:t>
            </a:fld>
            <a:endParaRPr lang="he-IL" dirty="0">
              <a:latin typeface="Adelle Sans Devanagari" panose="02000503000000020004" pitchFamily="2" charset="-78"/>
            </a:endParaRPr>
          </a:p>
        </p:txBody>
      </p:sp>
      <p:pic>
        <p:nvPicPr>
          <p:cNvPr id="4" name="Picture 3" descr="A logo with a design on it&#10;&#10;Description automatically generated">
            <a:extLst>
              <a:ext uri="{FF2B5EF4-FFF2-40B4-BE49-F238E27FC236}">
                <a16:creationId xmlns:a16="http://schemas.microsoft.com/office/drawing/2014/main" id="{7EFA4825-D4DE-F3F3-651F-3C48DFDD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399"/>
            <a:ext cx="900345" cy="900345"/>
          </a:xfrm>
          <a:prstGeom prst="ellipse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E55C0B-65FC-E9A0-A489-EFC39678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285832"/>
            <a:ext cx="8229600" cy="4829065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Hands-on experience with traditional DPD</a:t>
            </a:r>
          </a:p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Implying various flavors of NNs</a:t>
            </a:r>
          </a:p>
          <a:p>
            <a:pPr algn="l" rtl="0">
              <a:lnSpc>
                <a:spcPct val="150000"/>
              </a:lnSpc>
            </a:pPr>
            <a:r>
              <a:rPr lang="en-US" sz="2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Research different well trained existing models capabilities under transfer learning for DPD</a:t>
            </a:r>
          </a:p>
          <a:p>
            <a:pPr algn="l" rtl="0">
              <a:lnSpc>
                <a:spcPct val="150000"/>
              </a:lnSpc>
            </a:pPr>
            <a:endParaRPr lang="en-US" sz="26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algn="l" rtl="0">
              <a:lnSpc>
                <a:spcPct val="150000"/>
              </a:lnSpc>
            </a:pPr>
            <a:endParaRPr lang="en-US" sz="22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665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33211</TotalTime>
  <Words>141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Adelle Sans Devanagari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Derek stein, Zeno Deurvorst, Frank H. J. van der Heyden, Wiepke J.</dc:title>
  <dc:creator>windows 7</dc:creator>
  <cp:lastModifiedBy>Avishay Spitzer</cp:lastModifiedBy>
  <cp:revision>369</cp:revision>
  <dcterms:created xsi:type="dcterms:W3CDTF">2011-05-15T07:58:20Z</dcterms:created>
  <dcterms:modified xsi:type="dcterms:W3CDTF">2024-05-08T20:03:46Z</dcterms:modified>
</cp:coreProperties>
</file>