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9"/>
  </p:notesMasterIdLst>
  <p:handoutMasterIdLst>
    <p:handoutMasterId r:id="rId20"/>
  </p:handoutMasterIdLst>
  <p:sldIdLst>
    <p:sldId id="277" r:id="rId4"/>
    <p:sldId id="399" r:id="rId5"/>
    <p:sldId id="400" r:id="rId6"/>
    <p:sldId id="408" r:id="rId7"/>
    <p:sldId id="401" r:id="rId8"/>
    <p:sldId id="409" r:id="rId9"/>
    <p:sldId id="402" r:id="rId10"/>
    <p:sldId id="411" r:id="rId11"/>
    <p:sldId id="414" r:id="rId12"/>
    <p:sldId id="405" r:id="rId13"/>
    <p:sldId id="410" r:id="rId14"/>
    <p:sldId id="406" r:id="rId15"/>
    <p:sldId id="412" r:id="rId16"/>
    <p:sldId id="407" r:id="rId17"/>
    <p:sldId id="41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90" d="100"/>
          <a:sy n="90" d="100"/>
        </p:scale>
        <p:origin x="624"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11/30/2023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IN" sz="1800" b="1" dirty="0">
                <a:solidFill>
                  <a:srgbClr val="000000"/>
                </a:solidFill>
                <a:effectLst/>
                <a:latin typeface="Times New Roman" panose="02020603050405020304" pitchFamily="18" charset="0"/>
                <a:ea typeface="Times New Roman" panose="02020603050405020304" pitchFamily="18" charset="0"/>
              </a:rPr>
              <a:t>COMPUTER SCIENCE WITH SPECIALIZATION IN</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Times New Roman" panose="02020603050405020304" pitchFamily="18" charset="0"/>
                <a:ea typeface="Times New Roman" panose="02020603050405020304" pitchFamily="18" charset="0"/>
              </a:rPr>
              <a:t>ARTIFICIAL INTELLIGENCE AND MACHINE LEARNING</a:t>
            </a:r>
            <a:endParaRPr lang="en-IN" sz="1800" dirty="0">
              <a:solidFill>
                <a:srgbClr val="000000"/>
              </a:solidFill>
              <a:effectLst/>
              <a:latin typeface="Times New Roman" panose="02020603050405020304" pitchFamily="18" charset="0"/>
              <a:ea typeface="Times New Roman" panose="02020603050405020304" pitchFamily="18" charset="0"/>
            </a:endParaRPr>
          </a:p>
          <a:p>
            <a:pPr algn="ctr">
              <a:lnSpc>
                <a:spcPct val="150000"/>
              </a:lnSpc>
            </a:pPr>
            <a:endParaRPr lang="en-US" sz="2400" i="1"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1387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200" b="1" dirty="0">
                <a:solidFill>
                  <a:srgbClr val="333333"/>
                </a:solidFill>
                <a:effectLst/>
                <a:latin typeface="Times New Roman" panose="02020603050405020304" pitchFamily="18" charset="0"/>
                <a:ea typeface="Times New Roman" panose="02020603050405020304" pitchFamily="18" charset="0"/>
              </a:rPr>
              <a:t>A Gender And Age Detection with Data Science</a:t>
            </a:r>
            <a:endParaRPr lang="en-IN" sz="3200" dirty="0">
              <a:solidFill>
                <a:srgbClr val="000000"/>
              </a:solidFill>
              <a:effectLst/>
              <a:latin typeface="Times New Roman" panose="02020603050405020304" pitchFamily="18" charset="0"/>
              <a:ea typeface="Times New Roman" panose="02020603050405020304" pitchFamily="18" charset="0"/>
            </a:endParaRPr>
          </a:p>
          <a:p>
            <a:pPr algn="ct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2127570" cy="1323439"/>
          </a:xfrm>
          <a:prstGeom prst="rect">
            <a:avLst/>
          </a:prstGeom>
          <a:noFill/>
        </p:spPr>
        <p:txBody>
          <a:bodyPr wrap="none" rtlCol="0">
            <a:spAutoFit/>
          </a:bodyPr>
          <a:lstStyle/>
          <a:p>
            <a:r>
              <a:rPr lang="en-US" sz="2000" b="1" dirty="0"/>
              <a:t>Submitted by: </a:t>
            </a:r>
          </a:p>
          <a:p>
            <a:r>
              <a:rPr lang="en-US" sz="2000" dirty="0"/>
              <a:t>Avish (21BCS6733)</a:t>
            </a:r>
          </a:p>
          <a:p>
            <a:r>
              <a:rPr lang="en-US" sz="2000" dirty="0"/>
              <a:t>Ishika(21BCS6728)</a:t>
            </a:r>
          </a:p>
          <a:p>
            <a:r>
              <a:rPr lang="en-US" sz="2000" dirty="0"/>
              <a:t>Ishita(21BCS6703)</a:t>
            </a:r>
          </a:p>
        </p:txBody>
      </p:sp>
      <p:sp>
        <p:nvSpPr>
          <p:cNvPr id="6" name="TextBox 5"/>
          <p:cNvSpPr txBox="1"/>
          <p:nvPr/>
        </p:nvSpPr>
        <p:spPr>
          <a:xfrm>
            <a:off x="7681250" y="4725655"/>
            <a:ext cx="2971326" cy="1323439"/>
          </a:xfrm>
          <a:prstGeom prst="rect">
            <a:avLst/>
          </a:prstGeom>
          <a:noFill/>
        </p:spPr>
        <p:txBody>
          <a:bodyPr wrap="none" rtlCol="0">
            <a:spAutoFit/>
          </a:bodyPr>
          <a:lstStyle/>
          <a:p>
            <a:r>
              <a:rPr lang="en-US" sz="2000" b="1" dirty="0"/>
              <a:t>Under the Supervision of: </a:t>
            </a:r>
            <a:endParaRPr lang="en-US" sz="2000" dirty="0"/>
          </a:p>
          <a:p>
            <a:r>
              <a:rPr lang="en-US" sz="2000" dirty="0" err="1"/>
              <a:t>Kangan</a:t>
            </a:r>
            <a:r>
              <a:rPr lang="en-US" sz="2000" dirty="0"/>
              <a:t> Arora</a:t>
            </a:r>
          </a:p>
          <a:p>
            <a:r>
              <a:rPr lang="en-US" sz="2000" dirty="0"/>
              <a:t>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lnSpc>
                <a:spcPct val="150000"/>
              </a:lnSpc>
              <a:buNone/>
            </a:pPr>
            <a:r>
              <a:rPr lang="en-IN" sz="2400" b="0" kern="0" dirty="0">
                <a:solidFill>
                  <a:srgbClr val="000000"/>
                </a:solidFill>
                <a:effectLst/>
                <a:latin typeface="Times New Roman" panose="02020603050405020304" pitchFamily="18" charset="0"/>
                <a:ea typeface="Times New Roman" panose="02020603050405020304" pitchFamily="18" charset="0"/>
              </a:rPr>
              <a:t>This study shows that AIML offers potential as a substitute method for determining a person's gender and age, providing a distinct paradigm from traditional machine learning techniques. AIML-based classifiers have a lot of potential, especially in situations where readability and simplicity are crucial. Although advanced machine learning approaches may still be necessary in some situations, it is clear that AIML plays a valuable supporting role in the prediction of demographic attributes. </a:t>
            </a:r>
            <a:endParaRPr lang="en-IN" sz="2400" b="1" kern="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88046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CB523C-053C-AE74-F2D2-46059C598F87}"/>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xmlns="" id="{3CEEBDCA-0413-9B09-4902-480C152CB112}"/>
              </a:ext>
            </a:extLst>
          </p:cNvPr>
          <p:cNvSpPr>
            <a:spLocks noGrp="1"/>
          </p:cNvSpPr>
          <p:nvPr>
            <p:ph idx="1"/>
          </p:nvPr>
        </p:nvSpPr>
        <p:spPr/>
        <p:txBody>
          <a:bodyPr/>
          <a:lstStyle/>
          <a:p>
            <a:pPr marL="0" indent="0">
              <a:lnSpc>
                <a:spcPct val="150000"/>
              </a:lnSpc>
              <a:buNone/>
            </a:pPr>
            <a:r>
              <a:rPr lang="en-IN" sz="2000" b="0" kern="0" dirty="0">
                <a:solidFill>
                  <a:srgbClr val="000000"/>
                </a:solidFill>
                <a:effectLst/>
                <a:latin typeface="Times New Roman" panose="02020603050405020304" pitchFamily="18" charset="0"/>
                <a:ea typeface="Times New Roman" panose="02020603050405020304" pitchFamily="18" charset="0"/>
              </a:rPr>
              <a:t>The diverse traits of different genders and age groups were successfully contained in the AIML patterns, creating a well-structured basis for predictive </a:t>
            </a:r>
            <a:r>
              <a:rPr lang="en-IN" sz="2000" b="0" kern="0" dirty="0" err="1">
                <a:solidFill>
                  <a:srgbClr val="000000"/>
                </a:solidFill>
                <a:effectLst/>
                <a:latin typeface="Times New Roman" panose="02020603050405020304" pitchFamily="18" charset="0"/>
                <a:ea typeface="Times New Roman" panose="02020603050405020304" pitchFamily="18" charset="0"/>
              </a:rPr>
              <a:t>modeling</a:t>
            </a:r>
            <a:r>
              <a:rPr lang="en-IN" sz="2000" b="0" kern="0" dirty="0">
                <a:solidFill>
                  <a:srgbClr val="000000"/>
                </a:solidFill>
                <a:effectLst/>
                <a:latin typeface="Times New Roman" panose="02020603050405020304" pitchFamily="18" charset="0"/>
                <a:ea typeface="Times New Roman" panose="02020603050405020304" pitchFamily="18" charset="0"/>
              </a:rPr>
              <a:t>. These classifiers showed competitive performance metrics when compared to conventional machine learning models, despite being rule-driven and theoretically explicit. The comparison study, which takes into account memory, accuracy, precision, and F1-score, highlights AIML's promise as a simple and understandable method for predicting demographic attributes.</a:t>
            </a:r>
            <a:r>
              <a:rPr lang="en-IN" sz="2000" b="1" kern="0" dirty="0">
                <a:solidFill>
                  <a:srgbClr val="000000"/>
                </a:solidFill>
                <a:effectLst/>
                <a:latin typeface="Times New Roman" panose="02020603050405020304" pitchFamily="18" charset="0"/>
                <a:ea typeface="Times New Roman" panose="02020603050405020304" pitchFamily="18" charset="0"/>
              </a:rPr>
              <a:t> </a:t>
            </a:r>
            <a:r>
              <a:rPr lang="en-IN" sz="2000" b="0" kern="0" dirty="0">
                <a:solidFill>
                  <a:srgbClr val="000000"/>
                </a:solidFill>
                <a:effectLst/>
                <a:latin typeface="Times New Roman" panose="02020603050405020304" pitchFamily="18" charset="0"/>
                <a:ea typeface="Times New Roman" panose="02020603050405020304" pitchFamily="18" charset="0"/>
              </a:rPr>
              <a:t>The incorporation of AIML into gender and age detection systems may serve as a catalyst for improvements as the technology develops, improving demographic analysis powered by AI in terms of accessibility and interpretability.</a:t>
            </a:r>
            <a:endParaRPr lang="en-IN" sz="2000" b="1" kern="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xmlns="" id="{6208AFD0-5F55-BBBD-0038-65620AEC9A08}"/>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406328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fontScale="77500" lnSpcReduction="20000"/>
          </a:bodyPr>
          <a:lstStyle/>
          <a:p>
            <a:pPr marL="0" indent="0">
              <a:buNone/>
            </a:pPr>
            <a:r>
              <a:rPr lang="en-IN" dirty="0"/>
              <a:t>The scope of a project on Gender and Age Detection using Data Science can vary based on factors such as the depth of analysis, available resources, and specific goals. Here's a general outline of the scope for such a project:</a:t>
            </a:r>
            <a:endParaRPr lang="en-US" dirty="0"/>
          </a:p>
          <a:p>
            <a:pPr marL="0" indent="0">
              <a:buNone/>
            </a:pPr>
            <a:r>
              <a:rPr lang="en-IN" dirty="0"/>
              <a:t> </a:t>
            </a:r>
            <a:endParaRPr lang="en-US" dirty="0"/>
          </a:p>
          <a:p>
            <a:r>
              <a:rPr lang="en-IN" dirty="0"/>
              <a:t>1. Problem Definition and Objective:</a:t>
            </a:r>
            <a:endParaRPr lang="en-US" dirty="0"/>
          </a:p>
          <a:p>
            <a:pPr marL="0" indent="0">
              <a:buNone/>
            </a:pPr>
            <a:r>
              <a:rPr lang="en-IN" dirty="0"/>
              <a:t>   Clearly define the problem you're trying to solve. In this case, it's about developing a system that can accurately detect and predict the gender and age of individuals from images or data. State your objectives, such as achieving a certain accuracy level or building a real-time application.</a:t>
            </a:r>
            <a:endParaRPr lang="en-US" dirty="0"/>
          </a:p>
          <a:p>
            <a:pPr marL="0" indent="0">
              <a:buNone/>
            </a:pPr>
            <a:r>
              <a:rPr lang="en-IN" dirty="0"/>
              <a:t> </a:t>
            </a:r>
            <a:endParaRPr lang="en-US" dirty="0"/>
          </a:p>
          <a:p>
            <a:r>
              <a:rPr lang="en-IN" dirty="0"/>
              <a:t>2. Data Collection:</a:t>
            </a:r>
            <a:endParaRPr lang="en-US" dirty="0"/>
          </a:p>
          <a:p>
            <a:pPr marL="0" indent="0">
              <a:buNone/>
            </a:pPr>
            <a:r>
              <a:rPr lang="en-IN" dirty="0"/>
              <a:t>   Gather a diverse dataset containing images or data points along with their associated gender and age labels. You can utilize existing datasets like IMDB-WIKI, </a:t>
            </a:r>
            <a:r>
              <a:rPr lang="en-IN" dirty="0" err="1"/>
              <a:t>UTKFace</a:t>
            </a:r>
            <a:r>
              <a:rPr lang="en-IN" dirty="0"/>
              <a:t>, or </a:t>
            </a:r>
            <a:r>
              <a:rPr lang="en-IN" dirty="0" err="1"/>
              <a:t>CelebA</a:t>
            </a:r>
            <a:r>
              <a:rPr lang="en-IN" dirty="0"/>
              <a:t>, or create your own dataset.</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5242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lnSpcReduction="10000"/>
          </a:bodyPr>
          <a:lstStyle/>
          <a:p>
            <a:r>
              <a:rPr lang="en-IN" dirty="0"/>
              <a:t>3. Data </a:t>
            </a:r>
            <a:r>
              <a:rPr lang="en-IN" dirty="0" err="1"/>
              <a:t>Preprocessing</a:t>
            </a:r>
            <a:r>
              <a:rPr lang="en-IN" dirty="0"/>
              <a:t>:</a:t>
            </a:r>
            <a:endParaRPr lang="en-US" dirty="0"/>
          </a:p>
          <a:p>
            <a:pPr marL="0" indent="0">
              <a:buNone/>
            </a:pPr>
            <a:r>
              <a:rPr lang="en-IN" dirty="0" smtClean="0"/>
              <a:t>Clean</a:t>
            </a:r>
            <a:r>
              <a:rPr lang="en-IN" dirty="0"/>
              <a:t>, </a:t>
            </a:r>
            <a:r>
              <a:rPr lang="en-IN" dirty="0" err="1"/>
              <a:t>preprocess</a:t>
            </a:r>
            <a:r>
              <a:rPr lang="en-IN" dirty="0"/>
              <a:t>, and format the data for analysis. This could involve tasks like image resizing, normalization, handling missing values, and balancing the dataset to ensure equal representation of different genders and age groups.</a:t>
            </a:r>
            <a:endParaRPr lang="en-US" dirty="0"/>
          </a:p>
          <a:p>
            <a:pPr marL="0" indent="0">
              <a:buNone/>
            </a:pPr>
            <a:r>
              <a:rPr lang="en-IN" dirty="0"/>
              <a:t> </a:t>
            </a:r>
            <a:endParaRPr lang="en-US" dirty="0"/>
          </a:p>
          <a:p>
            <a:r>
              <a:rPr lang="en-IN" dirty="0"/>
              <a:t>4. Feature Extraction:</a:t>
            </a:r>
            <a:endParaRPr lang="en-US" dirty="0"/>
          </a:p>
          <a:p>
            <a:pPr marL="0" indent="0">
              <a:buNone/>
            </a:pPr>
            <a:r>
              <a:rPr lang="en-IN" dirty="0"/>
              <a:t>   Extract relevant features from the images or data that can help distinguish between different genders and age groups. This could involve using techniques </a:t>
            </a:r>
            <a:r>
              <a:rPr lang="en-IN" dirty="0" err="1"/>
              <a:t>lik</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945914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a:t>"Gender and Age Estimation from Facial Images using Deep Learning" by Zhang et al. (2023</a:t>
            </a:r>
            <a:r>
              <a:rPr lang="en-US" dirty="0" smtClean="0"/>
              <a:t>).</a:t>
            </a:r>
          </a:p>
          <a:p>
            <a:r>
              <a:rPr lang="en-US" dirty="0"/>
              <a:t>"</a:t>
            </a:r>
            <a:r>
              <a:rPr lang="en-US" dirty="0" err="1"/>
              <a:t>FaceAgeNet</a:t>
            </a:r>
            <a:r>
              <a:rPr lang="en-US" dirty="0"/>
              <a:t>: A Deep Learning Framework for Age Estimation from Facial Images" by Wang et al. (2023). </a:t>
            </a:r>
            <a:endParaRPr lang="en-US" dirty="0" smtClean="0"/>
          </a:p>
          <a:p>
            <a:r>
              <a:rPr lang="en-US" dirty="0"/>
              <a:t>"Gender and Age Estimation from Facial Images using Ensemble Learning" by Liu et al. (2023). </a:t>
            </a:r>
            <a:endParaRPr lang="en-US" dirty="0" smtClean="0"/>
          </a:p>
          <a:p>
            <a:r>
              <a:rPr lang="en-US" dirty="0"/>
              <a:t>"Gender and Age Estimation from Facial Images using Attention-Based Convolutional Neural Networks" by Kim et al. (2023).</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122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lnSpcReduction="10000"/>
          </a:bodyPr>
          <a:lstStyle/>
          <a:p>
            <a:r>
              <a:rPr lang="en-US" dirty="0" smtClean="0"/>
              <a:t>"Age Estimation from Facial Images using a Multi-Task Learning Framework" by Li et al. (2023).</a:t>
            </a:r>
          </a:p>
          <a:p>
            <a:r>
              <a:rPr lang="en-US" dirty="0" smtClean="0"/>
              <a:t>"Gender and Age Estimation from Facial Images using Transfer Learning" by Zhang et al. (2023). </a:t>
            </a:r>
          </a:p>
          <a:p>
            <a:r>
              <a:rPr lang="en-US" dirty="0" smtClean="0"/>
              <a:t>"Gender and Age Estimation from Facial Images using a 3D Convolutional Neural Network" by Park et al. (2023). </a:t>
            </a:r>
          </a:p>
          <a:p>
            <a:r>
              <a:rPr lang="en-US" dirty="0" smtClean="0"/>
              <a:t>"Gender and Age Estimation from Facial Images using a Cascaded Approach" by Chen et al. (2023).</a:t>
            </a:r>
          </a:p>
          <a:p>
            <a:r>
              <a:rPr lang="en-US" dirty="0" smtClean="0"/>
              <a:t>"Gender and Age Estimation from Facial Images using a Hybrid Model" by Wu et al. (2023).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291582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a:t>
            </a:r>
            <a:r>
              <a:rPr lang="en-US" dirty="0" smtClean="0">
                <a:latin typeface="Times New Roman"/>
                <a:cs typeface="Times New Roman"/>
              </a:rPr>
              <a:t>work</a:t>
            </a:r>
          </a:p>
          <a:p>
            <a:r>
              <a:rPr lang="en-US" smtClean="0">
                <a:latin typeface="Times New Roman"/>
                <a:cs typeface="Times New Roman"/>
              </a:rPr>
              <a:t>Results</a:t>
            </a:r>
            <a:r>
              <a:rPr lang="en-US" smtClean="0">
                <a:latin typeface="Times New Roman"/>
                <a:cs typeface="Times New Roman"/>
              </a:rPr>
              <a:t> </a:t>
            </a:r>
            <a:endParaRPr lang="en-US" spc="-10" dirty="0">
              <a:latin typeface="Times New Roman"/>
              <a:cs typeface="Times New Roman"/>
            </a:endParaRP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a:bodyPr>
          <a:lstStyle/>
          <a:p>
            <a:pPr marL="0" indent="0">
              <a:lnSpc>
                <a:spcPct val="150000"/>
              </a:lnSpc>
              <a:buNone/>
            </a:pPr>
            <a:r>
              <a:rPr lang="en-IN" sz="2400" dirty="0">
                <a:solidFill>
                  <a:srgbClr val="000000"/>
                </a:solidFill>
                <a:effectLst/>
                <a:latin typeface="Times New Roman" panose="02020603050405020304" pitchFamily="18" charset="0"/>
                <a:ea typeface="Times New Roman" panose="02020603050405020304" pitchFamily="18" charset="0"/>
              </a:rPr>
              <a:t>AIML, a customized XML-based language, is well known for its use in creating intelligent systems and chatbots that follow rules. Because it is organized and rule-oriented, it offers a fresh way to build models that can infer gender and age from messy and varied data streams. The goal of this study is to get a deeper understanding of AIML's applicability in this particular area by examining the extent to which it can be used to build classifiers that accurately predict gender and age.</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345805-798E-4BF4-D31D-492359DB0B10}"/>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xmlns="" id="{4E6FD006-DCAE-B8BD-8FE5-D0FB2BFF8AEA}"/>
              </a:ext>
            </a:extLst>
          </p:cNvPr>
          <p:cNvSpPr>
            <a:spLocks noGrp="1"/>
          </p:cNvSpPr>
          <p:nvPr>
            <p:ph idx="1"/>
          </p:nvPr>
        </p:nvSpPr>
        <p:spPr/>
        <p:txBody>
          <a:bodyPr>
            <a:normAutofit lnSpcReduction="10000"/>
          </a:bodyPr>
          <a:lstStyle/>
          <a:p>
            <a:pPr marL="0" indent="0">
              <a:lnSpc>
                <a:spcPct val="150000"/>
              </a:lnSpc>
              <a:buNone/>
            </a:pPr>
            <a:r>
              <a:rPr lang="en-IN" sz="2400" dirty="0">
                <a:solidFill>
                  <a:srgbClr val="000000"/>
                </a:solidFill>
                <a:effectLst/>
                <a:latin typeface="Times New Roman" panose="02020603050405020304" pitchFamily="18" charset="0"/>
                <a:ea typeface="Times New Roman" panose="02020603050405020304" pitchFamily="18" charset="0"/>
              </a:rPr>
              <a:t>The core of this study is the creation of AIML templates and patterns that capture the unique traits associated with various genders and age groups. With the help of the collected information embedded inside the patterns, these structures form the basis for building AIML-based classifiers that use predictions. In contrast to traditional machine learning methods, the AIML approach's transparency and simplicity offer a novel way of looking at the gender and age identification challenge. This work explores a novel strategy for addressing this problem, focusing on the use of AIML (Artificial Intelligence Markup Language).</a:t>
            </a:r>
          </a:p>
          <a:p>
            <a:endParaRPr lang="en-IN" dirty="0"/>
          </a:p>
        </p:txBody>
      </p:sp>
      <p:sp>
        <p:nvSpPr>
          <p:cNvPr id="4" name="Slide Number Placeholder 3">
            <a:extLst>
              <a:ext uri="{FF2B5EF4-FFF2-40B4-BE49-F238E27FC236}">
                <a16:creationId xmlns:a16="http://schemas.microsoft.com/office/drawing/2014/main" xmlns="" id="{81A84B5C-3A3B-0FF8-8DD1-09B07D02AA2E}"/>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20449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pPr marL="0" indent="0">
              <a:lnSpc>
                <a:spcPct val="150000"/>
              </a:lnSpc>
              <a:buNone/>
            </a:pPr>
            <a:r>
              <a:rPr lang="en-IN" sz="2400" dirty="0">
                <a:solidFill>
                  <a:srgbClr val="000000"/>
                </a:solidFill>
                <a:effectLst/>
                <a:latin typeface="Times New Roman" panose="02020603050405020304" pitchFamily="18" charset="0"/>
                <a:ea typeface="Times New Roman" panose="02020603050405020304" pitchFamily="18" charset="0"/>
              </a:rPr>
              <a:t>The issue raised in this research article concerns the precise and effective identification of gender and age from a variety of data sources, including text, photos, and videos. For this, traditional machine learning techniques have been widely used, including intricate algorithms and considerable feature engineering. However, these approaches frequently lack transparency and may have trouble capturing the subtle patterns that characterize traits related to gender and age.</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A69F0-9E32-E6E1-7660-AF3ED0553C66}"/>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xmlns="" id="{04F95957-97A6-17C4-C0C3-9B0D38811633}"/>
              </a:ext>
            </a:extLst>
          </p:cNvPr>
          <p:cNvSpPr>
            <a:spLocks noGrp="1"/>
          </p:cNvSpPr>
          <p:nvPr>
            <p:ph idx="1"/>
          </p:nvPr>
        </p:nvSpPr>
        <p:spPr/>
        <p:txBody>
          <a:bodyPr/>
          <a:lstStyle/>
          <a:p>
            <a:pPr marL="0" indent="0">
              <a:lnSpc>
                <a:spcPct val="150000"/>
              </a:lnSpc>
              <a:buNone/>
            </a:pPr>
            <a:r>
              <a:rPr lang="en-IN" sz="2400" dirty="0">
                <a:solidFill>
                  <a:srgbClr val="000000"/>
                </a:solidFill>
                <a:effectLst/>
                <a:latin typeface="Times New Roman" panose="02020603050405020304" pitchFamily="18" charset="0"/>
                <a:ea typeface="Times New Roman" panose="02020603050405020304" pitchFamily="18" charset="0"/>
              </a:rPr>
              <a:t>The research examines the use of Artificial Intelligence Markup Language (AIML) as an alternate method for gender and age identification to solve this. AIML, which is well-known for being rule-based and straightforward, provides a special technique for creating classifiers that store human-defined patterns and templates. The requirement to investigate the viability, accuracy, and constraints of employing AIML in creating classifiers capable of predicting gender and age from a variety of data sources defines the challenge.</a:t>
            </a:r>
          </a:p>
          <a:p>
            <a:pPr marL="0" indent="0">
              <a:buNone/>
            </a:pPr>
            <a:endParaRPr lang="en-IN" dirty="0"/>
          </a:p>
        </p:txBody>
      </p:sp>
      <p:sp>
        <p:nvSpPr>
          <p:cNvPr id="4" name="Slide Number Placeholder 3">
            <a:extLst>
              <a:ext uri="{FF2B5EF4-FFF2-40B4-BE49-F238E27FC236}">
                <a16:creationId xmlns:a16="http://schemas.microsoft.com/office/drawing/2014/main" xmlns="" id="{FC78548A-6C68-1187-4762-3C20AEDF6051}"/>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84133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Work</a:t>
            </a:r>
          </a:p>
        </p:txBody>
      </p:sp>
      <p:sp>
        <p:nvSpPr>
          <p:cNvPr id="3" name="Content Placeholder 2"/>
          <p:cNvSpPr>
            <a:spLocks noGrp="1"/>
          </p:cNvSpPr>
          <p:nvPr>
            <p:ph idx="1"/>
          </p:nvPr>
        </p:nvSpPr>
        <p:spPr/>
        <p:txBody>
          <a:bodyPr>
            <a:normAutofit/>
          </a:bodyPr>
          <a:lstStyle/>
          <a:p>
            <a:pPr marL="376555" marR="568325" indent="-6350" algn="l">
              <a:lnSpc>
                <a:spcPct val="120000"/>
              </a:lnSpc>
              <a:spcAft>
                <a:spcPts val="1190"/>
              </a:spcAft>
            </a:pPr>
            <a:r>
              <a:rPr lang="en-IN" sz="2400" dirty="0">
                <a:solidFill>
                  <a:srgbClr val="333333"/>
                </a:solidFill>
                <a:effectLst/>
                <a:latin typeface="Times New Roman" panose="02020603050405020304" pitchFamily="18" charset="0"/>
                <a:ea typeface="Times New Roman" panose="02020603050405020304" pitchFamily="18" charset="0"/>
                <a:cs typeface="Calibri" panose="020F0502020204030204" pitchFamily="34" charset="0"/>
              </a:rPr>
              <a:t> Create AIML templates and patterns:</a:t>
            </a:r>
            <a:r>
              <a:rPr lang="en-IN" sz="2400"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333333"/>
                </a:solidFill>
                <a:effectLst/>
                <a:latin typeface="Times New Roman" panose="02020603050405020304" pitchFamily="18" charset="0"/>
                <a:ea typeface="Times New Roman" panose="02020603050405020304" pitchFamily="18" charset="0"/>
                <a:cs typeface="Calibri" panose="020F0502020204030204" pitchFamily="34" charset="0"/>
              </a:rPr>
              <a:t>Make a complete set of AIML patterns and templates that encode the distinctive traits connected with various genders and age groups, acting as the basis for AIML-based gender and age classifiers.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76555" marR="568325" indent="-6350" algn="l">
              <a:lnSpc>
                <a:spcPct val="120000"/>
              </a:lnSpc>
              <a:spcAft>
                <a:spcPts val="1190"/>
              </a:spcAft>
            </a:pPr>
            <a:r>
              <a:rPr lang="en-IN" sz="2400" dirty="0">
                <a:solidFill>
                  <a:srgbClr val="333333"/>
                </a:solidFill>
                <a:effectLst/>
                <a:latin typeface="Times New Roman" panose="02020603050405020304" pitchFamily="18" charset="0"/>
                <a:ea typeface="Times New Roman" panose="02020603050405020304" pitchFamily="18" charset="0"/>
                <a:cs typeface="Calibri" panose="020F0502020204030204" pitchFamily="34" charset="0"/>
              </a:rPr>
              <a:t> Cross-Domain Adaptability:</a:t>
            </a:r>
            <a:r>
              <a:rPr lang="en-IN" sz="2400"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333333"/>
                </a:solidFill>
                <a:effectLst/>
                <a:latin typeface="Times New Roman" panose="02020603050405020304" pitchFamily="18" charset="0"/>
                <a:ea typeface="Times New Roman" panose="02020603050405020304" pitchFamily="18" charset="0"/>
                <a:cs typeface="Calibri" panose="020F0502020204030204" pitchFamily="34" charset="0"/>
              </a:rPr>
              <a:t>Examine the transferability of AIML models between domains, judging how well they can continue to forecast correctly when used on datasets from other settings.</a:t>
            </a:r>
            <a:endParaRPr lang="en-IN" sz="24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F84A0B-D966-E195-0EC7-64A5B630140E}"/>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xmlns="" id="{06D31908-99DB-3DEE-3E57-F5F00C0DD718}"/>
              </a:ext>
            </a:extLst>
          </p:cNvPr>
          <p:cNvSpPr>
            <a:spLocks noGrp="1"/>
          </p:cNvSpPr>
          <p:nvPr>
            <p:ph idx="1"/>
          </p:nvPr>
        </p:nvSpPr>
        <p:spPr/>
        <p:txBody>
          <a:bodyPr>
            <a:normAutofit fontScale="92500"/>
          </a:bodyPr>
          <a:lstStyle/>
          <a:p>
            <a:pPr marL="376555" marR="568325" indent="-6350" algn="l">
              <a:lnSpc>
                <a:spcPct val="120000"/>
              </a:lnSpc>
              <a:spcAft>
                <a:spcPts val="1190"/>
              </a:spcAft>
            </a:pPr>
            <a:r>
              <a:rPr lang="en-IN" sz="2800" dirty="0">
                <a:solidFill>
                  <a:srgbClr val="333333"/>
                </a:solidFill>
                <a:effectLst/>
                <a:latin typeface="Times New Roman" panose="02020603050405020304" pitchFamily="18" charset="0"/>
                <a:ea typeface="Times New Roman" panose="02020603050405020304" pitchFamily="18" charset="0"/>
                <a:cs typeface="Calibri" panose="020F0502020204030204" pitchFamily="34" charset="0"/>
              </a:rPr>
              <a:t> Evaluate Real-World Applicability:</a:t>
            </a:r>
            <a:r>
              <a:rPr lang="en-IN" sz="2800" dirty="0">
                <a:solidFill>
                  <a:srgbClr val="000000"/>
                </a:solidFill>
                <a:effectLst/>
                <a:latin typeface="Times New Roman" panose="02020603050405020304" pitchFamily="18" charset="0"/>
                <a:ea typeface="Times New Roman" panose="02020603050405020304" pitchFamily="18" charset="0"/>
              </a:rPr>
              <a:t> </a:t>
            </a:r>
            <a:r>
              <a:rPr lang="en-IN" sz="2800" dirty="0">
                <a:solidFill>
                  <a:srgbClr val="333333"/>
                </a:solidFill>
                <a:effectLst/>
                <a:latin typeface="Times New Roman" panose="02020603050405020304" pitchFamily="18" charset="0"/>
                <a:ea typeface="Times New Roman" panose="02020603050405020304" pitchFamily="18" charset="0"/>
                <a:cs typeface="Calibri" panose="020F0502020204030204" pitchFamily="34" charset="0"/>
              </a:rPr>
              <a:t>Examine the real-world applications of employing AIML for gender and age detection, highlighting the situations in which AIML-based systems excel or have drawbacks.</a:t>
            </a:r>
            <a:endParaRPr lang="en-IN" sz="2800" dirty="0">
              <a:solidFill>
                <a:srgbClr val="000000"/>
              </a:solidFill>
              <a:effectLst/>
              <a:latin typeface="Times New Roman" panose="02020603050405020304" pitchFamily="18" charset="0"/>
              <a:ea typeface="Times New Roman" panose="02020603050405020304" pitchFamily="18" charset="0"/>
            </a:endParaRPr>
          </a:p>
          <a:p>
            <a:pPr marL="376555" marR="568325" indent="-6350" algn="l">
              <a:lnSpc>
                <a:spcPct val="120000"/>
              </a:lnSpc>
              <a:spcAft>
                <a:spcPts val="1190"/>
              </a:spcAft>
            </a:pPr>
            <a:r>
              <a:rPr lang="en-IN" sz="2800" dirty="0">
                <a:solidFill>
                  <a:srgbClr val="333333"/>
                </a:solidFill>
                <a:effectLst/>
                <a:latin typeface="Times New Roman" panose="02020603050405020304" pitchFamily="18" charset="0"/>
                <a:ea typeface="Times New Roman" panose="02020603050405020304" pitchFamily="18" charset="0"/>
                <a:cs typeface="Calibri" panose="020F0502020204030204" pitchFamily="34" charset="0"/>
              </a:rPr>
              <a:t> </a:t>
            </a:r>
            <a:r>
              <a:rPr lang="en-IN" sz="2800" dirty="0" err="1">
                <a:solidFill>
                  <a:srgbClr val="333333"/>
                </a:solidFill>
                <a:effectLst/>
                <a:latin typeface="Times New Roman" panose="02020603050405020304" pitchFamily="18" charset="0"/>
                <a:ea typeface="Times New Roman" panose="02020603050405020304" pitchFamily="18" charset="0"/>
                <a:cs typeface="Calibri" panose="020F0502020204030204" pitchFamily="34" charset="0"/>
              </a:rPr>
              <a:t>Analyze</a:t>
            </a:r>
            <a:r>
              <a:rPr lang="en-IN" sz="2800" dirty="0">
                <a:solidFill>
                  <a:srgbClr val="333333"/>
                </a:solidFill>
                <a:effectLst/>
                <a:latin typeface="Times New Roman" panose="02020603050405020304" pitchFamily="18" charset="0"/>
                <a:ea typeface="Times New Roman" panose="02020603050405020304" pitchFamily="18" charset="0"/>
                <a:cs typeface="Calibri" panose="020F0502020204030204" pitchFamily="34" charset="0"/>
              </a:rPr>
              <a:t> Strengths and Limitations:</a:t>
            </a:r>
            <a:r>
              <a:rPr lang="en-IN" sz="2800" dirty="0">
                <a:solidFill>
                  <a:srgbClr val="000000"/>
                </a:solidFill>
                <a:effectLst/>
                <a:latin typeface="Times New Roman" panose="02020603050405020304" pitchFamily="18" charset="0"/>
                <a:ea typeface="Times New Roman" panose="02020603050405020304" pitchFamily="18" charset="0"/>
              </a:rPr>
              <a:t> </a:t>
            </a:r>
            <a:r>
              <a:rPr lang="en-IN" sz="2800" dirty="0">
                <a:solidFill>
                  <a:srgbClr val="333333"/>
                </a:solidFill>
                <a:effectLst/>
                <a:latin typeface="Times New Roman" panose="02020603050405020304" pitchFamily="18" charset="0"/>
                <a:ea typeface="Times New Roman" panose="02020603050405020304" pitchFamily="18" charset="0"/>
                <a:cs typeface="Calibri" panose="020F0502020204030204" pitchFamily="34" charset="0"/>
              </a:rPr>
              <a:t>Comparing AIML-based classifiers to conventional machine learning techniques, we </a:t>
            </a:r>
            <a:r>
              <a:rPr lang="en-IN" sz="2800" dirty="0" err="1">
                <a:solidFill>
                  <a:srgbClr val="333333"/>
                </a:solidFill>
                <a:effectLst/>
                <a:latin typeface="Times New Roman" panose="02020603050405020304" pitchFamily="18" charset="0"/>
                <a:ea typeface="Times New Roman" panose="02020603050405020304" pitchFamily="18" charset="0"/>
                <a:cs typeface="Calibri" panose="020F0502020204030204" pitchFamily="34" charset="0"/>
              </a:rPr>
              <a:t>analyze</a:t>
            </a:r>
            <a:r>
              <a:rPr lang="en-IN" sz="2800" dirty="0">
                <a:solidFill>
                  <a:srgbClr val="333333"/>
                </a:solidFill>
                <a:effectLst/>
                <a:latin typeface="Times New Roman" panose="02020603050405020304" pitchFamily="18" charset="0"/>
                <a:ea typeface="Times New Roman" panose="02020603050405020304" pitchFamily="18" charset="0"/>
                <a:cs typeface="Calibri" panose="020F0502020204030204" pitchFamily="34" charset="0"/>
              </a:rPr>
              <a:t> their advantages and disadvantages, highlighting their strengths and weaknesses, and pointing out any need for development.</a:t>
            </a:r>
            <a:endParaRPr lang="en-IN" sz="2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xmlns="" id="{BA07CFC9-7B3E-B165-8CA7-E63D08E43B83}"/>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01980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43230085"/>
              </p:ext>
            </p:extLst>
          </p:nvPr>
        </p:nvGraphicFramePr>
        <p:xfrm>
          <a:off x="2472265" y="2040464"/>
          <a:ext cx="6908801" cy="4089402"/>
        </p:xfrm>
        <a:graphic>
          <a:graphicData uri="http://schemas.openxmlformats.org/drawingml/2006/table">
            <a:tbl>
              <a:tblPr firstRow="1" firstCol="1" lastRow="1" lastCol="1" bandRow="1" bandCol="1">
                <a:tableStyleId>{5C22544A-7EE6-4342-B048-85BDC9FD1C3A}</a:tableStyleId>
              </a:tblPr>
              <a:tblGrid>
                <a:gridCol w="1853318"/>
                <a:gridCol w="1853318"/>
                <a:gridCol w="1787183"/>
                <a:gridCol w="1078154"/>
                <a:gridCol w="336828"/>
              </a:tblGrid>
              <a:tr h="107219">
                <a:tc>
                  <a:txBody>
                    <a:bodyPr/>
                    <a:lstStyle/>
                    <a:p>
                      <a:pPr marL="0" marR="0">
                        <a:spcBef>
                          <a:spcPts val="0"/>
                        </a:spcBef>
                        <a:spcAft>
                          <a:spcPts val="0"/>
                        </a:spcAft>
                      </a:pPr>
                      <a:r>
                        <a:rPr lang="en-US" sz="1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0" marR="0">
                        <a:spcBef>
                          <a:spcPts val="0"/>
                        </a:spcBef>
                        <a:spcAft>
                          <a:spcPts val="0"/>
                        </a:spcAft>
                      </a:pPr>
                      <a:r>
                        <a:rPr lang="en-US" sz="1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a:txBody>
                    <a:bodyPr/>
                    <a:lstStyle/>
                    <a:p>
                      <a:pPr marL="0" marR="0">
                        <a:spcBef>
                          <a:spcPts val="0"/>
                        </a:spcBef>
                        <a:spcAft>
                          <a:spcPts val="0"/>
                        </a:spcAft>
                      </a:pPr>
                      <a:r>
                        <a:rPr lang="en-US" sz="1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rowSpan="9">
                  <a:txBody>
                    <a:bodyPr/>
                    <a:lstStyle/>
                    <a:p>
                      <a:pPr marL="0" marR="0">
                        <a:spcBef>
                          <a:spcPts val="0"/>
                        </a:spcBef>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270311">
                <a:tc rowSpan="2">
                  <a:txBody>
                    <a:bodyPr/>
                    <a:lstStyle/>
                    <a:p>
                      <a:pPr marL="190500" marR="0">
                        <a:spcBef>
                          <a:spcPts val="15"/>
                        </a:spcBef>
                        <a:spcAft>
                          <a:spcPts val="0"/>
                        </a:spcAft>
                      </a:pPr>
                      <a:r>
                        <a:rPr lang="en-US" sz="800">
                          <a:effectLst/>
                        </a:rPr>
                        <a:t>Model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546735" marR="535305" algn="ctr">
                        <a:lnSpc>
                          <a:spcPts val="780"/>
                        </a:lnSpc>
                        <a:spcBef>
                          <a:spcPts val="15"/>
                        </a:spcBef>
                        <a:spcAft>
                          <a:spcPts val="0"/>
                        </a:spcAft>
                      </a:pPr>
                      <a:r>
                        <a:rPr lang="en-US" sz="800">
                          <a:effectLst/>
                        </a:rPr>
                        <a:t>Accuracy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rowSpan="2">
                  <a:txBody>
                    <a:bodyPr/>
                    <a:lstStyle/>
                    <a:p>
                      <a:pPr marL="151765" marR="0">
                        <a:lnSpc>
                          <a:spcPts val="915"/>
                        </a:lnSpc>
                        <a:spcBef>
                          <a:spcPts val="15"/>
                        </a:spcBef>
                        <a:spcAft>
                          <a:spcPts val="0"/>
                        </a:spcAft>
                      </a:pPr>
                      <a:r>
                        <a:rPr lang="en-US" sz="800">
                          <a:effectLst/>
                        </a:rPr>
                        <a:t>F1-</a:t>
                      </a:r>
                      <a:endParaRPr lang="en-US" sz="1100">
                        <a:effectLst/>
                      </a:endParaRPr>
                    </a:p>
                    <a:p>
                      <a:pPr marL="115570" marR="0">
                        <a:lnSpc>
                          <a:spcPts val="915"/>
                        </a:lnSpc>
                        <a:spcBef>
                          <a:spcPts val="0"/>
                        </a:spcBef>
                        <a:spcAft>
                          <a:spcPts val="0"/>
                        </a:spcAft>
                      </a:pPr>
                      <a:r>
                        <a:rPr lang="en-US" sz="800">
                          <a:effectLst/>
                        </a:rPr>
                        <a:t>score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vMerge="1">
                  <a:txBody>
                    <a:bodyPr/>
                    <a:lstStyle/>
                    <a:p>
                      <a:endParaRPr lang="en-US"/>
                    </a:p>
                  </a:txBody>
                  <a:tcPr/>
                </a:tc>
              </a:tr>
              <a:tr h="545153">
                <a:tc vMerge="1">
                  <a:txBody>
                    <a:bodyPr/>
                    <a:lstStyle/>
                    <a:p>
                      <a:endParaRPr lang="en-US"/>
                    </a:p>
                  </a:txBody>
                  <a:tcPr/>
                </a:tc>
                <a:tc>
                  <a:txBody>
                    <a:bodyPr/>
                    <a:lstStyle/>
                    <a:p>
                      <a:pPr marL="189865" marR="148590" indent="-21590">
                        <a:lnSpc>
                          <a:spcPts val="910"/>
                        </a:lnSpc>
                        <a:spcBef>
                          <a:spcPts val="0"/>
                        </a:spcBef>
                        <a:spcAft>
                          <a:spcPts val="0"/>
                        </a:spcAft>
                      </a:pPr>
                      <a:r>
                        <a:rPr lang="en-US" sz="800">
                          <a:effectLst/>
                        </a:rPr>
                        <a:t>Validation</a:t>
                      </a:r>
                      <a:r>
                        <a:rPr lang="en-US" sz="800" spc="-185">
                          <a:effectLst/>
                        </a:rPr>
                        <a:t> </a:t>
                      </a:r>
                      <a:r>
                        <a:rPr lang="en-US" sz="800">
                          <a:effectLst/>
                        </a:rPr>
                        <a:t>Accuracy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5895" marR="153670" indent="19685">
                        <a:lnSpc>
                          <a:spcPts val="910"/>
                        </a:lnSpc>
                        <a:spcBef>
                          <a:spcPts val="0"/>
                        </a:spcBef>
                        <a:spcAft>
                          <a:spcPts val="0"/>
                        </a:spcAft>
                      </a:pPr>
                      <a:r>
                        <a:rPr lang="en-US" sz="800">
                          <a:effectLst/>
                        </a:rPr>
                        <a:t>Training</a:t>
                      </a:r>
                      <a:r>
                        <a:rPr lang="en-US" sz="800" spc="-185">
                          <a:effectLst/>
                        </a:rPr>
                        <a:t> </a:t>
                      </a:r>
                      <a:r>
                        <a:rPr lang="en-US" sz="800">
                          <a:effectLst/>
                        </a:rPr>
                        <a:t>Accuracy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vMerge="1">
                  <a:txBody>
                    <a:bodyPr/>
                    <a:lstStyle/>
                    <a:p>
                      <a:endParaRPr lang="en-US"/>
                    </a:p>
                  </a:txBody>
                  <a:tcPr/>
                </a:tc>
                <a:tc vMerge="1">
                  <a:txBody>
                    <a:bodyPr/>
                    <a:lstStyle/>
                    <a:p>
                      <a:endParaRPr lang="en-US"/>
                    </a:p>
                  </a:txBody>
                  <a:tcPr/>
                </a:tc>
              </a:tr>
              <a:tr h="546662">
                <a:tc>
                  <a:txBody>
                    <a:bodyPr/>
                    <a:lstStyle/>
                    <a:p>
                      <a:pPr marL="207010" marR="120650" indent="-58420">
                        <a:lnSpc>
                          <a:spcPts val="900"/>
                        </a:lnSpc>
                        <a:spcBef>
                          <a:spcPts val="0"/>
                        </a:spcBef>
                        <a:spcAft>
                          <a:spcPts val="0"/>
                        </a:spcAft>
                      </a:pPr>
                      <a:r>
                        <a:rPr lang="en-US" sz="800">
                          <a:effectLst/>
                        </a:rPr>
                        <a:t>Random</a:t>
                      </a:r>
                      <a:r>
                        <a:rPr lang="en-US" sz="800" spc="-185">
                          <a:effectLst/>
                        </a:rPr>
                        <a:t> </a:t>
                      </a:r>
                      <a:r>
                        <a:rPr lang="en-US" sz="800">
                          <a:effectLst/>
                        </a:rPr>
                        <a:t>forest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69240" marR="0">
                        <a:spcBef>
                          <a:spcPts val="5"/>
                        </a:spcBef>
                        <a:spcAft>
                          <a:spcPts val="0"/>
                        </a:spcAft>
                      </a:pPr>
                      <a:r>
                        <a:rPr lang="en-US" sz="800">
                          <a:effectLst/>
                        </a:rPr>
                        <a:t>0.97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4475" marR="232410" algn="ctr">
                        <a:spcBef>
                          <a:spcPts val="5"/>
                        </a:spcBef>
                        <a:spcAft>
                          <a:spcPts val="0"/>
                        </a:spcAft>
                      </a:pPr>
                      <a:r>
                        <a:rPr lang="en-US" sz="800">
                          <a:effectLst/>
                        </a:rPr>
                        <a:t>0.989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6520" marR="87630" algn="ctr">
                        <a:spcBef>
                          <a:spcPts val="5"/>
                        </a:spcBef>
                        <a:spcAft>
                          <a:spcPts val="0"/>
                        </a:spcAft>
                      </a:pPr>
                      <a:r>
                        <a:rPr lang="en-US" sz="800">
                          <a:effectLst/>
                        </a:rPr>
                        <a:t>0.703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vMerge="1">
                  <a:txBody>
                    <a:bodyPr/>
                    <a:lstStyle/>
                    <a:p>
                      <a:endParaRPr lang="en-US"/>
                    </a:p>
                  </a:txBody>
                  <a:tcPr/>
                </a:tc>
              </a:tr>
              <a:tr h="543642">
                <a:tc>
                  <a:txBody>
                    <a:bodyPr/>
                    <a:lstStyle/>
                    <a:p>
                      <a:pPr marL="97155" marR="71120" indent="57785">
                        <a:lnSpc>
                          <a:spcPts val="910"/>
                        </a:lnSpc>
                        <a:spcBef>
                          <a:spcPts val="0"/>
                        </a:spcBef>
                        <a:spcAft>
                          <a:spcPts val="0"/>
                        </a:spcAft>
                      </a:pPr>
                      <a:r>
                        <a:rPr lang="en-US" sz="800">
                          <a:effectLst/>
                        </a:rPr>
                        <a:t>Logistic</a:t>
                      </a:r>
                      <a:r>
                        <a:rPr lang="en-US" sz="800" spc="5">
                          <a:effectLst/>
                        </a:rPr>
                        <a:t> </a:t>
                      </a:r>
                      <a:r>
                        <a:rPr lang="en-US" sz="800" spc="-5">
                          <a:effectLst/>
                        </a:rPr>
                        <a:t>Regression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69240" marR="0">
                        <a:lnSpc>
                          <a:spcPts val="910"/>
                        </a:lnSpc>
                        <a:spcBef>
                          <a:spcPts val="0"/>
                        </a:spcBef>
                        <a:spcAft>
                          <a:spcPts val="0"/>
                        </a:spcAft>
                      </a:pPr>
                      <a:r>
                        <a:rPr lang="en-US" sz="800">
                          <a:effectLst/>
                        </a:rPr>
                        <a:t>0.931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4475" marR="232410" algn="ctr">
                        <a:lnSpc>
                          <a:spcPts val="910"/>
                        </a:lnSpc>
                        <a:spcBef>
                          <a:spcPts val="0"/>
                        </a:spcBef>
                        <a:spcAft>
                          <a:spcPts val="0"/>
                        </a:spcAft>
                      </a:pPr>
                      <a:r>
                        <a:rPr lang="en-US" sz="800">
                          <a:effectLst/>
                        </a:rPr>
                        <a:t>0.965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6520" marR="87630" algn="ctr">
                        <a:lnSpc>
                          <a:spcPts val="910"/>
                        </a:lnSpc>
                        <a:spcBef>
                          <a:spcPts val="0"/>
                        </a:spcBef>
                        <a:spcAft>
                          <a:spcPts val="0"/>
                        </a:spcAft>
                      </a:pPr>
                      <a:r>
                        <a:rPr lang="en-US" sz="800">
                          <a:effectLst/>
                        </a:rPr>
                        <a:t>0.694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vMerge="1">
                  <a:txBody>
                    <a:bodyPr/>
                    <a:lstStyle/>
                    <a:p>
                      <a:endParaRPr lang="en-US"/>
                    </a:p>
                  </a:txBody>
                  <a:tcPr/>
                </a:tc>
              </a:tr>
              <a:tr h="815464">
                <a:tc>
                  <a:txBody>
                    <a:bodyPr/>
                    <a:lstStyle/>
                    <a:p>
                      <a:pPr marL="128905" marR="110490" algn="ctr">
                        <a:lnSpc>
                          <a:spcPts val="900"/>
                        </a:lnSpc>
                        <a:spcBef>
                          <a:spcPts val="0"/>
                        </a:spcBef>
                        <a:spcAft>
                          <a:spcPts val="0"/>
                        </a:spcAft>
                      </a:pPr>
                      <a:r>
                        <a:rPr lang="en-US" sz="800">
                          <a:effectLst/>
                        </a:rPr>
                        <a:t>Decision</a:t>
                      </a:r>
                      <a:endParaRPr lang="en-US" sz="1100">
                        <a:effectLst/>
                      </a:endParaRPr>
                    </a:p>
                    <a:p>
                      <a:pPr marL="127635" marR="106680" indent="-635" algn="ctr">
                        <a:lnSpc>
                          <a:spcPts val="910"/>
                        </a:lnSpc>
                        <a:spcBef>
                          <a:spcPts val="0"/>
                        </a:spcBef>
                        <a:spcAft>
                          <a:spcPts val="0"/>
                        </a:spcAft>
                      </a:pPr>
                      <a:r>
                        <a:rPr lang="en-US" sz="800">
                          <a:effectLst/>
                        </a:rPr>
                        <a:t>Tree</a:t>
                      </a:r>
                      <a:r>
                        <a:rPr lang="en-US" sz="800" spc="5">
                          <a:effectLst/>
                        </a:rPr>
                        <a:t> </a:t>
                      </a:r>
                      <a:r>
                        <a:rPr lang="en-US" sz="800">
                          <a:effectLst/>
                        </a:rPr>
                        <a:t>Classifier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69240" marR="0">
                        <a:lnSpc>
                          <a:spcPts val="900"/>
                        </a:lnSpc>
                        <a:spcBef>
                          <a:spcPts val="0"/>
                        </a:spcBef>
                        <a:spcAft>
                          <a:spcPts val="0"/>
                        </a:spcAft>
                      </a:pPr>
                      <a:r>
                        <a:rPr lang="en-US" sz="800">
                          <a:effectLst/>
                        </a:rPr>
                        <a:t>0.951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4475" marR="232410" algn="ctr">
                        <a:lnSpc>
                          <a:spcPts val="900"/>
                        </a:lnSpc>
                        <a:spcBef>
                          <a:spcPts val="0"/>
                        </a:spcBef>
                        <a:spcAft>
                          <a:spcPts val="0"/>
                        </a:spcAft>
                      </a:pPr>
                      <a:r>
                        <a:rPr lang="en-US" sz="800">
                          <a:effectLst/>
                        </a:rPr>
                        <a:t>0.971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6520" marR="87630" algn="ctr">
                        <a:lnSpc>
                          <a:spcPts val="900"/>
                        </a:lnSpc>
                        <a:spcBef>
                          <a:spcPts val="0"/>
                        </a:spcBef>
                        <a:spcAft>
                          <a:spcPts val="0"/>
                        </a:spcAft>
                      </a:pPr>
                      <a:r>
                        <a:rPr lang="en-US" sz="800">
                          <a:effectLst/>
                        </a:rPr>
                        <a:t>0.764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vMerge="1">
                  <a:txBody>
                    <a:bodyPr/>
                    <a:lstStyle/>
                    <a:p>
                      <a:endParaRPr lang="en-US"/>
                    </a:p>
                  </a:txBody>
                  <a:tcPr/>
                </a:tc>
              </a:tr>
              <a:tr h="819995">
                <a:tc>
                  <a:txBody>
                    <a:bodyPr/>
                    <a:lstStyle/>
                    <a:p>
                      <a:pPr marL="144780" marR="122555" indent="16510" algn="just">
                        <a:lnSpc>
                          <a:spcPts val="920"/>
                        </a:lnSpc>
                        <a:spcBef>
                          <a:spcPts val="0"/>
                        </a:spcBef>
                        <a:spcAft>
                          <a:spcPts val="0"/>
                        </a:spcAft>
                      </a:pPr>
                      <a:r>
                        <a:rPr lang="en-US" sz="800">
                          <a:effectLst/>
                        </a:rPr>
                        <a:t>Support</a:t>
                      </a:r>
                      <a:r>
                        <a:rPr lang="en-US" sz="800" spc="-190">
                          <a:effectLst/>
                        </a:rPr>
                        <a:t> </a:t>
                      </a:r>
                      <a:r>
                        <a:rPr lang="en-US" sz="800">
                          <a:effectLst/>
                        </a:rPr>
                        <a:t>Vector</a:t>
                      </a:r>
                      <a:r>
                        <a:rPr lang="en-US" sz="800" spc="5">
                          <a:effectLst/>
                        </a:rPr>
                        <a:t> </a:t>
                      </a:r>
                      <a:r>
                        <a:rPr lang="en-US" sz="800">
                          <a:effectLst/>
                        </a:rPr>
                        <a:t>Machine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69240" marR="0">
                        <a:lnSpc>
                          <a:spcPts val="915"/>
                        </a:lnSpc>
                        <a:spcBef>
                          <a:spcPts val="0"/>
                        </a:spcBef>
                        <a:spcAft>
                          <a:spcPts val="0"/>
                        </a:spcAft>
                      </a:pPr>
                      <a:r>
                        <a:rPr lang="en-US" sz="800">
                          <a:effectLst/>
                        </a:rPr>
                        <a:t>0.967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4475" marR="232410" algn="ctr">
                        <a:lnSpc>
                          <a:spcPts val="915"/>
                        </a:lnSpc>
                        <a:spcBef>
                          <a:spcPts val="0"/>
                        </a:spcBef>
                        <a:spcAft>
                          <a:spcPts val="0"/>
                        </a:spcAft>
                      </a:pPr>
                      <a:r>
                        <a:rPr lang="en-US" sz="800">
                          <a:effectLst/>
                        </a:rPr>
                        <a:t>0.985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6520" marR="87630" algn="ctr">
                        <a:lnSpc>
                          <a:spcPts val="915"/>
                        </a:lnSpc>
                        <a:spcBef>
                          <a:spcPts val="0"/>
                        </a:spcBef>
                        <a:spcAft>
                          <a:spcPts val="0"/>
                        </a:spcAft>
                      </a:pPr>
                      <a:r>
                        <a:rPr lang="en-US" sz="800">
                          <a:effectLst/>
                        </a:rPr>
                        <a:t>0.397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vMerge="1">
                  <a:txBody>
                    <a:bodyPr/>
                    <a:lstStyle/>
                    <a:p>
                      <a:endParaRPr lang="en-US"/>
                    </a:p>
                  </a:txBody>
                  <a:tcPr/>
                </a:tc>
              </a:tr>
              <a:tr h="323166">
                <a:tc>
                  <a:txBody>
                    <a:bodyPr/>
                    <a:lstStyle/>
                    <a:p>
                      <a:pPr marL="130810" marR="0">
                        <a:lnSpc>
                          <a:spcPts val="885"/>
                        </a:lnSpc>
                        <a:spcBef>
                          <a:spcPts val="0"/>
                        </a:spcBef>
                        <a:spcAft>
                          <a:spcPts val="0"/>
                        </a:spcAft>
                      </a:pPr>
                      <a:r>
                        <a:rPr lang="en-US" sz="800">
                          <a:effectLst/>
                        </a:rPr>
                        <a:t>XGBoost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69240" marR="0">
                        <a:lnSpc>
                          <a:spcPts val="885"/>
                        </a:lnSpc>
                        <a:spcBef>
                          <a:spcPts val="0"/>
                        </a:spcBef>
                        <a:spcAft>
                          <a:spcPts val="0"/>
                        </a:spcAft>
                      </a:pPr>
                      <a:r>
                        <a:rPr lang="en-US" sz="800">
                          <a:effectLst/>
                        </a:rPr>
                        <a:t>0.945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4475" marR="232410" algn="ctr">
                        <a:lnSpc>
                          <a:spcPts val="885"/>
                        </a:lnSpc>
                        <a:spcBef>
                          <a:spcPts val="0"/>
                        </a:spcBef>
                        <a:spcAft>
                          <a:spcPts val="0"/>
                        </a:spcAft>
                      </a:pPr>
                      <a:r>
                        <a:rPr lang="en-US" sz="800">
                          <a:effectLst/>
                        </a:rPr>
                        <a:t>0.938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6520" marR="87630" algn="ctr">
                        <a:lnSpc>
                          <a:spcPts val="885"/>
                        </a:lnSpc>
                        <a:spcBef>
                          <a:spcPts val="0"/>
                        </a:spcBef>
                        <a:spcAft>
                          <a:spcPts val="0"/>
                        </a:spcAft>
                      </a:pPr>
                      <a:r>
                        <a:rPr lang="en-US" sz="800">
                          <a:effectLst/>
                        </a:rPr>
                        <a:t>0.312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vMerge="1">
                  <a:txBody>
                    <a:bodyPr/>
                    <a:lstStyle/>
                    <a:p>
                      <a:endParaRPr lang="en-US"/>
                    </a:p>
                  </a:txBody>
                  <a:tcPr/>
                </a:tc>
              </a:tr>
              <a:tr h="117790">
                <a:tc>
                  <a:txBody>
                    <a:bodyPr/>
                    <a:lstStyle/>
                    <a:p>
                      <a:pPr marL="0" marR="0">
                        <a:spcBef>
                          <a:spcPts val="0"/>
                        </a:spcBef>
                        <a:spcAft>
                          <a:spcPts val="0"/>
                        </a:spcAft>
                      </a:pPr>
                      <a:r>
                        <a:rPr lang="en-US" sz="1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 dirty="0">
                          <a:effectLst/>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vMerge="1">
                  <a:txBody>
                    <a:bodyPr/>
                    <a:lstStyle/>
                    <a:p>
                      <a:endParaRPr lang="en-US"/>
                    </a:p>
                  </a:txBody>
                  <a:tcPr/>
                </a:tc>
              </a:tr>
            </a:tbl>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992569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6257</TotalTime>
  <Words>941</Words>
  <Application>Microsoft Office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15</vt:i4>
      </vt:variant>
    </vt:vector>
  </HeadingPairs>
  <TitlesOfParts>
    <vt:vector size="26" baseType="lpstr">
      <vt:lpstr>Arial Unicode MS</vt:lpstr>
      <vt:lpstr>Arial</vt:lpstr>
      <vt:lpstr>Calibri</vt:lpstr>
      <vt:lpstr>Calibri Light</vt:lpstr>
      <vt:lpstr>Casper</vt:lpstr>
      <vt:lpstr>Karla</vt:lpstr>
      <vt:lpstr>Raleway ExtraBold</vt:lpstr>
      <vt:lpstr>Times New Roman</vt:lpstr>
      <vt:lpstr>1_Office Theme</vt:lpstr>
      <vt:lpstr>2_Office Theme</vt:lpstr>
      <vt:lpstr>Contents Slide Master</vt:lpstr>
      <vt:lpstr>PowerPoint Presentation</vt:lpstr>
      <vt:lpstr>Outline</vt:lpstr>
      <vt:lpstr>Introduction to Project</vt:lpstr>
      <vt:lpstr>Continue….</vt:lpstr>
      <vt:lpstr>Problem Formulation</vt:lpstr>
      <vt:lpstr>Continue….</vt:lpstr>
      <vt:lpstr>Objectives of the Work</vt:lpstr>
      <vt:lpstr>Continue…</vt:lpstr>
      <vt:lpstr>Results </vt:lpstr>
      <vt:lpstr>Conclusion</vt:lpstr>
      <vt:lpstr>Continue…</vt:lpstr>
      <vt:lpstr>Future Scope</vt:lpstr>
      <vt:lpstr>Continue…</vt:lpstr>
      <vt:lpstr>References</vt:lpstr>
      <vt:lpstr>Continue…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Microsoft account</cp:lastModifiedBy>
  <cp:revision>499</cp:revision>
  <dcterms:created xsi:type="dcterms:W3CDTF">2019-01-09T10:33:58Z</dcterms:created>
  <dcterms:modified xsi:type="dcterms:W3CDTF">2023-11-30T08:43:22Z</dcterms:modified>
</cp:coreProperties>
</file>