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5C06-8CF2-CD44-BBC9-88A7F2EE1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C382A-F784-B544-B78C-04466A366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D207D-DA8A-4B4B-86D7-220972C3A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2F9-BAD0-2147-ACED-D37124609E5E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31F78-2570-EB47-8449-957076BEB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4E676-511F-104C-B59E-FEA064D4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11D-DC03-E041-BF7B-1D7A43E7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3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688D1-5C4B-7A42-A204-0FE282A7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CD061-EBDF-2442-8443-468DF49A8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5F9-7222-264D-BCF8-C8B19339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2F9-BAD0-2147-ACED-D37124609E5E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3AA9C-FB54-D64B-8F04-4CFB6F746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A8EEE-FD71-EE48-9A1B-81D67F11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11D-DC03-E041-BF7B-1D7A43E7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1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3E7B5-38D6-9F49-B91C-8153A7C80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A02E9-8DCF-254C-AE73-5B16D1542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6A0C9-F80A-134F-9A70-C4F8C92C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2F9-BAD0-2147-ACED-D37124609E5E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BC449-70B3-624A-A7F3-4BD6BDC1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3EF75-24D2-7747-A90B-00551F9A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11D-DC03-E041-BF7B-1D7A43E7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5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4EEF-CC2D-FD40-A39B-A43F5635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59C94-2A81-474F-9150-FD08AE60A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D0A65-77C3-0E41-AC6A-ED582D84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2F9-BAD0-2147-ACED-D37124609E5E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68756-3548-B349-A09B-9C3B5E3E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FC1E7-3926-7B4E-B12D-4CF89948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11D-DC03-E041-BF7B-1D7A43E7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9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0C044-C62A-D94C-8C12-B4FAF620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E2DFE-9198-C742-A674-23BB02FBD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332C1-4DB4-0844-9E52-B989317A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2F9-BAD0-2147-ACED-D37124609E5E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7D4A0-1E09-8A4F-BEAF-963090C8C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DD7EA-9CFE-0A44-93C0-D72E8A3F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11D-DC03-E041-BF7B-1D7A43E7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6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73FF-EA7B-394A-AAE6-E361F9FB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8DDFD-2CCE-6C4F-88CF-6F58ED0B3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8F95C-547F-EE49-8C39-146C04108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04907-84B3-5140-A69F-A8740432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2F9-BAD0-2147-ACED-D37124609E5E}" type="datetimeFigureOut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E0758-EFC0-7041-A666-2ADDADE4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1B9C2-6325-2D4A-A9DD-4CF2C1CF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11D-DC03-E041-BF7B-1D7A43E7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4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1DCC-1EA1-754E-B18F-A4202A94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4FB50-E51F-0E4F-BF82-787067DBF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0B626-9FB1-8343-84AF-C20D0C377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D060B-6638-5548-98E0-E7B15A182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334E6-1234-5445-8D32-9B984E69D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FEE98-5C2D-8046-A13E-FE601DB7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2F9-BAD0-2147-ACED-D37124609E5E}" type="datetimeFigureOut">
              <a:rPr lang="en-US" smtClean="0"/>
              <a:t>10/2/21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0BA0B-C036-4641-BDF0-279073268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25511-959D-7F44-85F3-3C827219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11D-DC03-E041-BF7B-1D7A43E7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1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82B4B-C644-E142-A9FF-885C9024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807FD5-7FAA-7348-8BEB-11AB4E3A2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2F9-BAD0-2147-ACED-D37124609E5E}" type="datetimeFigureOut">
              <a:rPr lang="en-US" smtClean="0"/>
              <a:t>10/2/21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1572B-E240-B143-A64A-943D8A8C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D47DA-8F28-D144-9F5E-0F64290E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11D-DC03-E041-BF7B-1D7A43E7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0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F0455E-46E7-FC49-B40E-F228995F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2F9-BAD0-2147-ACED-D37124609E5E}" type="datetimeFigureOut">
              <a:rPr lang="en-US" smtClean="0"/>
              <a:t>10/2/21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E740B-139F-5E45-AE8E-FA679ADF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778FD-AE7B-AB44-A258-30BC86C2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11D-DC03-E041-BF7B-1D7A43E7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B2FB-D0C2-544C-AEC1-E01928C1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6AB6D-A8A4-7A44-A5A9-1F308914A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9F381-2919-B24A-B7B8-68385E6DD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A7813-1DE4-AA49-A525-D69EFB60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2F9-BAD0-2147-ACED-D37124609E5E}" type="datetimeFigureOut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73960-B5F2-9A4C-BBEC-76CF4B69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C426C-FCC1-F040-BF4A-90FBAA12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11D-DC03-E041-BF7B-1D7A43E7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8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4B3F-A381-DD44-99EA-DA08FFC1C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4C5E2-6BA9-5C4D-8E8A-EEA6B04EF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1CF6F-983C-5C48-BCCC-5F6C5926B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C9CD6-8C48-AB48-9221-FAAD80A82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2F9-BAD0-2147-ACED-D37124609E5E}" type="datetimeFigureOut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4EBD2-58CC-C64A-B7F4-CBBE0914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C92A6-4C70-2043-8FBD-734D559F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11D-DC03-E041-BF7B-1D7A43E7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38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979CD6-ADF7-994A-A5F8-5CFE7E5C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8510E-1002-034F-ADD7-697557FB2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7FC1E-75B8-904D-8870-753FA28EC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002F9-BAD0-2147-ACED-D37124609E5E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40B53-C6D4-EB48-8D0A-634D35259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54F1E-91B8-8046-8728-8737F4A05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8211D-DC03-E041-BF7B-1D7A43E7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C4F2-8299-FA49-8E53-7EE02E84E9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70794-4F09-CF49-8E4C-713890B39B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000" dirty="0"/>
              <a:t>Fraud Detection System</a:t>
            </a:r>
          </a:p>
        </p:txBody>
      </p:sp>
    </p:spTree>
    <p:extLst>
      <p:ext uri="{BB962C8B-B14F-4D97-AF65-F5344CB8AC3E}">
        <p14:creationId xmlns:p14="http://schemas.microsoft.com/office/powerpoint/2010/main" val="165206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6B84-6CA8-2048-B788-E92FEC44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33DB4-C672-5749-B5D1-4E4B82AFB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Credit Card Transactions of European cardholders over a period of two days in September 2013</a:t>
            </a:r>
          </a:p>
          <a:p>
            <a:r>
              <a:rPr lang="en-US" dirty="0"/>
              <a:t> Out of a total of 2,84,807 transactions, 492 were fraudulent</a:t>
            </a:r>
          </a:p>
          <a:p>
            <a:r>
              <a:rPr lang="en-US" dirty="0"/>
              <a:t> Structured Highly Imbalanced Dataset</a:t>
            </a:r>
          </a:p>
          <a:p>
            <a:r>
              <a:rPr lang="en-US" dirty="0"/>
              <a:t> Time (seconds elapsed between first and subsequent transactions), Amount and other features (V1-V28) are the principal components obtained using PCA</a:t>
            </a:r>
          </a:p>
        </p:txBody>
      </p:sp>
    </p:spTree>
    <p:extLst>
      <p:ext uri="{BB962C8B-B14F-4D97-AF65-F5344CB8AC3E}">
        <p14:creationId xmlns:p14="http://schemas.microsoft.com/office/powerpoint/2010/main" val="645667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6B84-6CA8-2048-B788-E92FEC44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Problem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33DB4-C672-5749-B5D1-4E4B82AFB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Retaining high profitable customers is the number one business goal</a:t>
            </a:r>
          </a:p>
          <a:p>
            <a:r>
              <a:rPr lang="en-US" dirty="0"/>
              <a:t> Banking fraud, however, poses a significant threat to this goal for different banks</a:t>
            </a:r>
          </a:p>
          <a:p>
            <a:r>
              <a:rPr lang="en-US" dirty="0"/>
              <a:t> Nilson report estimated, </a:t>
            </a:r>
            <a:r>
              <a:rPr lang="en-US" b="1" dirty="0"/>
              <a:t>$30 billion</a:t>
            </a:r>
            <a:r>
              <a:rPr lang="en-US" dirty="0"/>
              <a:t> worldwide banking fraud by 2020</a:t>
            </a:r>
          </a:p>
          <a:p>
            <a:r>
              <a:rPr lang="en-US" dirty="0"/>
              <a:t> Losses owing to fraud have increased from an average of 4.57% in the global recession phase of 2007–2008 to 7.15% in 2017–2018</a:t>
            </a:r>
          </a:p>
          <a:p>
            <a:r>
              <a:rPr lang="en-US" dirty="0"/>
              <a:t> Federal Trade Commission (US) has estimated that around 10 million people become victims of credit card theft each year, lose 50B$/ </a:t>
            </a:r>
            <a:r>
              <a:rPr lang="en-US" dirty="0" err="1"/>
              <a:t>yr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32AF-5D28-E04A-8C17-7F15878C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74308-4607-5048-B869-03D330E0E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Linear, Logistic, Decision Tree and Random Forest – every algorithm got verified based on performance parameters.</a:t>
            </a:r>
          </a:p>
          <a:p>
            <a:r>
              <a:rPr lang="en-US" dirty="0"/>
              <a:t> Evaluate every transactions over 5000$ for fraud analysis</a:t>
            </a:r>
          </a:p>
          <a:p>
            <a:r>
              <a:rPr lang="en-US" dirty="0"/>
              <a:t> Top 5 features – V14, V17, V12, V16 and V10.</a:t>
            </a:r>
          </a:p>
          <a:p>
            <a:r>
              <a:rPr lang="en-US" dirty="0"/>
              <a:t> Scaled high imbalanced dataset for better prediction</a:t>
            </a:r>
          </a:p>
          <a:p>
            <a:r>
              <a:rPr lang="en-US" dirty="0"/>
              <a:t> Target Variable is not continuous, so linear regression is not applicable</a:t>
            </a:r>
          </a:p>
          <a:p>
            <a:r>
              <a:rPr lang="en-US" dirty="0"/>
              <a:t> Huge dataset, KNN algorithm will take enormous time and decision tree will be overfit 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58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232AF-5D28-E04A-8C17-7F15878C3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035629"/>
            <a:ext cx="2356757" cy="247889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Evaluation</a:t>
            </a:r>
          </a:p>
        </p:txBody>
      </p:sp>
      <p:pic>
        <p:nvPicPr>
          <p:cNvPr id="5" name="Content Placeholder 4" descr="Accuracy, precision, Recall Metrics&#10;">
            <a:extLst>
              <a:ext uri="{FF2B5EF4-FFF2-40B4-BE49-F238E27FC236}">
                <a16:creationId xmlns:a16="http://schemas.microsoft.com/office/drawing/2014/main" id="{D2B3EF08-428C-A94F-B47C-F382DA091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27804" y="808790"/>
            <a:ext cx="7164524" cy="523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5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232AF-5D28-E04A-8C17-7F15878C3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035629"/>
            <a:ext cx="2356757" cy="247889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Evaluation – </a:t>
            </a:r>
            <a:r>
              <a:rPr lang="en-US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Test, Train F1Score evaluation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B1E75B9B-A80D-1C46-8226-7425E5C7D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27803" y="641850"/>
            <a:ext cx="7254465" cy="5787934"/>
          </a:xfrm>
        </p:spPr>
      </p:pic>
    </p:spTree>
    <p:extLst>
      <p:ext uri="{BB962C8B-B14F-4D97-AF65-F5344CB8AC3E}">
        <p14:creationId xmlns:p14="http://schemas.microsoft.com/office/powerpoint/2010/main" val="371418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232AF-5D28-E04A-8C17-7F15878C3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035629"/>
            <a:ext cx="2356757" cy="247889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Evaluation – </a:t>
            </a:r>
            <a:r>
              <a:rPr lang="en-US" sz="2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R_Squared</a:t>
            </a:r>
            <a:r>
              <a:rPr lang="en-US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6" name="Content Placeholder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C7A30DC-4314-CB4C-AACE-16333ED58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43098" y="1034321"/>
            <a:ext cx="6831479" cy="4751882"/>
          </a:xfrm>
        </p:spPr>
      </p:pic>
    </p:spTree>
    <p:extLst>
      <p:ext uri="{BB962C8B-B14F-4D97-AF65-F5344CB8AC3E}">
        <p14:creationId xmlns:p14="http://schemas.microsoft.com/office/powerpoint/2010/main" val="59826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48F39-E5B3-0E46-A911-4CE1D2FD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RCA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47DF75-2E37-2B48-B51E-DF0332B5F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487" y="1624352"/>
            <a:ext cx="10913025" cy="4547847"/>
          </a:xfrm>
        </p:spPr>
      </p:pic>
    </p:spTree>
    <p:extLst>
      <p:ext uri="{BB962C8B-B14F-4D97-AF65-F5344CB8AC3E}">
        <p14:creationId xmlns:p14="http://schemas.microsoft.com/office/powerpoint/2010/main" val="151750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260</Words>
  <Application>Microsoft Macintosh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Capstone Project</vt:lpstr>
      <vt:lpstr>Data Overview</vt:lpstr>
      <vt:lpstr>Problem Background</vt:lpstr>
      <vt:lpstr>Model Evaluation</vt:lpstr>
      <vt:lpstr>Model Evaluation</vt:lpstr>
      <vt:lpstr>Model Evaluation – Test, Train F1Score evaluation</vt:lpstr>
      <vt:lpstr>Model Evaluation – R_Squared </vt:lpstr>
      <vt:lpstr>RCA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Avishek Saha</dc:creator>
  <cp:lastModifiedBy>Avishek Saha</cp:lastModifiedBy>
  <cp:revision>2</cp:revision>
  <dcterms:created xsi:type="dcterms:W3CDTF">2021-10-03T01:09:44Z</dcterms:created>
  <dcterms:modified xsi:type="dcterms:W3CDTF">2021-10-03T06:49:26Z</dcterms:modified>
</cp:coreProperties>
</file>