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2" r:id="rId4"/>
    <p:sldId id="258" r:id="rId5"/>
    <p:sldId id="259" r:id="rId6"/>
    <p:sldId id="261"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C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4660"/>
  </p:normalViewPr>
  <p:slideViewPr>
    <p:cSldViewPr>
      <p:cViewPr varScale="1">
        <p:scale>
          <a:sx n="82" d="100"/>
          <a:sy n="82" d="100"/>
        </p:scale>
        <p:origin x="16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993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595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78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91656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6748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988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224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8111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0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031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478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596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295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185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0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372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529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9/25/2020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99027455"/>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7772400" cy="1470025"/>
          </a:xfrm>
        </p:spPr>
        <p:txBody>
          <a:bodyPr/>
          <a:lstStyle/>
          <a:p>
            <a:r>
              <a:rPr lang="en-US" b="1" dirty="0"/>
              <a:t>Web Application</a:t>
            </a:r>
          </a:p>
        </p:txBody>
      </p:sp>
      <p:sp>
        <p:nvSpPr>
          <p:cNvPr id="14" name="TextBox 13">
            <a:extLst>
              <a:ext uri="{FF2B5EF4-FFF2-40B4-BE49-F238E27FC236}">
                <a16:creationId xmlns:a16="http://schemas.microsoft.com/office/drawing/2014/main" id="{30C1CD7A-F945-4775-945D-7E4274B4F60F}"/>
              </a:ext>
            </a:extLst>
          </p:cNvPr>
          <p:cNvSpPr txBox="1"/>
          <p:nvPr/>
        </p:nvSpPr>
        <p:spPr>
          <a:xfrm>
            <a:off x="0" y="2590800"/>
            <a:ext cx="9144000" cy="5657959"/>
          </a:xfrm>
          <a:prstGeom prst="rect">
            <a:avLst/>
          </a:prstGeom>
          <a:noFill/>
        </p:spPr>
        <p:txBody>
          <a:bodyPr wrap="square" rtlCol="0">
            <a:spAutoFit/>
          </a:bodyPr>
          <a:lstStyle/>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600" b="0" i="0" u="none" strike="noStrike" kern="1200" cap="all" spc="0" normalizeH="0" baseline="0" noProof="0" dirty="0">
                <a:ln>
                  <a:noFill/>
                </a:ln>
                <a:solidFill>
                  <a:srgbClr val="FFFF00"/>
                </a:solidFill>
                <a:effectLst/>
                <a:uLnTx/>
                <a:uFillTx/>
                <a:latin typeface="Arial Rounded MT Bold" pitchFamily="34" charset="0"/>
                <a:ea typeface="+mj-ea"/>
                <a:cs typeface="+mj-cs"/>
              </a:rPr>
              <a:t>Problem Statement :</a:t>
            </a:r>
            <a:r>
              <a:rPr kumimoji="0" lang="en-US" b="1" u="none" strike="noStrike" kern="1200" cap="all" spc="0" normalizeH="0" baseline="0" noProof="0" dirty="0">
                <a:ln>
                  <a:noFill/>
                </a:ln>
                <a:solidFill>
                  <a:schemeClr val="accent2">
                    <a:lumMod val="60000"/>
                    <a:lumOff val="40000"/>
                  </a:schemeClr>
                </a:solidFill>
                <a:effectLst/>
                <a:uLnTx/>
                <a:uFillTx/>
                <a:latin typeface="Arial Rounded MT Bold" pitchFamily="34" charset="0"/>
                <a:ea typeface="+mj-ea"/>
                <a:cs typeface="+mj-cs"/>
              </a:rPr>
              <a:t>Web application for tasks and team scheduling</a:t>
            </a: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US" sz="1800" b="0" i="0" u="none" strike="noStrike" kern="1200" cap="all" spc="0" normalizeH="0" baseline="0" noProof="0" dirty="0">
              <a:ln>
                <a:noFill/>
              </a:ln>
              <a:solidFill>
                <a:schemeClr val="accent2">
                  <a:lumMod val="60000"/>
                  <a:lumOff val="40000"/>
                </a:schemeClr>
              </a:solidFill>
              <a:effectLst/>
              <a:uLnTx/>
              <a:uFillTx/>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rPr>
              <a:t>Problem Statement Number</a:t>
            </a:r>
            <a:r>
              <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rPr>
              <a:t>:    </a:t>
            </a:r>
            <a:r>
              <a:rPr kumimoji="0" lang="en-US" sz="1800" b="1" i="0" u="none" strike="noStrike" kern="1200" cap="all" spc="0" normalizeH="0" baseline="0" noProof="0" dirty="0">
                <a:ln>
                  <a:noFill/>
                </a:ln>
                <a:solidFill>
                  <a:schemeClr val="accent2">
                    <a:lumMod val="60000"/>
                    <a:lumOff val="40000"/>
                  </a:schemeClr>
                </a:solidFill>
                <a:effectLst/>
                <a:uLnTx/>
                <a:uFillTx/>
                <a:latin typeface="Arial Rounded MT Bold" pitchFamily="34" charset="0"/>
                <a:ea typeface="+mj-ea"/>
                <a:cs typeface="+mj-cs"/>
              </a:rPr>
              <a:t>PS15</a:t>
            </a:r>
            <a:br>
              <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rPr>
            </a:br>
            <a:endPar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rPr>
              <a:t>Team Name </a:t>
            </a:r>
            <a:r>
              <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rPr>
              <a:t>: </a:t>
            </a:r>
            <a:r>
              <a:rPr kumimoji="0" lang="en-US" sz="1800" b="0" i="0" u="none" strike="noStrike" kern="1200" cap="all" spc="0" normalizeH="0" baseline="0" noProof="0" dirty="0">
                <a:ln>
                  <a:noFill/>
                </a:ln>
                <a:solidFill>
                  <a:schemeClr val="accent2">
                    <a:lumMod val="60000"/>
                    <a:lumOff val="40000"/>
                  </a:schemeClr>
                </a:solidFill>
                <a:effectLst/>
                <a:uLnTx/>
                <a:uFillTx/>
                <a:latin typeface="Arial Rounded MT Bold" pitchFamily="34" charset="0"/>
                <a:ea typeface="+mj-ea"/>
                <a:cs typeface="+mj-cs"/>
              </a:rPr>
              <a:t>CODE FELLAS</a:t>
            </a:r>
            <a:br>
              <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rPr>
            </a:br>
            <a:endPar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rPr>
              <a:t>Team Leader Name </a:t>
            </a:r>
            <a:r>
              <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rPr>
              <a:t>: </a:t>
            </a:r>
            <a:r>
              <a:rPr kumimoji="0" lang="en-US" sz="1800" b="0" i="0" u="none" strike="noStrike" kern="1200" cap="all" spc="0" normalizeH="0" baseline="0" noProof="0" dirty="0">
                <a:ln>
                  <a:noFill/>
                </a:ln>
                <a:solidFill>
                  <a:schemeClr val="accent2">
                    <a:lumMod val="60000"/>
                    <a:lumOff val="40000"/>
                  </a:schemeClr>
                </a:solidFill>
                <a:effectLst/>
                <a:uLnTx/>
                <a:uFillTx/>
                <a:latin typeface="Arial Rounded MT Bold" pitchFamily="34" charset="0"/>
                <a:ea typeface="+mj-ea"/>
                <a:cs typeface="+mj-cs"/>
              </a:rPr>
              <a:t>AVISHEK  Bhattacharjee</a:t>
            </a: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0" i="0" u="none" strike="noStrike" kern="1200" cap="all" spc="0" normalizeH="0" baseline="0" noProof="0" dirty="0">
                <a:ln>
                  <a:noFill/>
                </a:ln>
                <a:solidFill>
                  <a:prstClr val="white"/>
                </a:solidFill>
                <a:effectLst/>
                <a:uLnTx/>
                <a:uFillTx/>
                <a:latin typeface="Arial Rounded MT Bold" pitchFamily="34" charset="0"/>
                <a:ea typeface="+mj-ea"/>
                <a:cs typeface="+mj-cs"/>
              </a:rPr>
              <a:t> </a:t>
            </a:r>
            <a:r>
              <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rPr>
              <a:t>College Name: </a:t>
            </a:r>
            <a:r>
              <a:rPr kumimoji="0" lang="en-US" sz="1800" b="0" i="0" u="none" strike="noStrike" kern="1200" cap="all" spc="0" normalizeH="0" baseline="0" noProof="0" dirty="0">
                <a:ln>
                  <a:noFill/>
                </a:ln>
                <a:solidFill>
                  <a:schemeClr val="accent2">
                    <a:lumMod val="60000"/>
                    <a:lumOff val="40000"/>
                  </a:schemeClr>
                </a:solidFill>
                <a:effectLst/>
                <a:uLnTx/>
                <a:uFillTx/>
                <a:latin typeface="Arial Rounded MT Bold" pitchFamily="34" charset="0"/>
                <a:ea typeface="+mj-ea"/>
                <a:cs typeface="+mj-cs"/>
              </a:rPr>
              <a:t>SRM INSTITUTE OF SCIENCE AND TECHNOLOGY</a:t>
            </a: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lang="en-US" cap="all" dirty="0">
              <a:solidFill>
                <a:srgbClr val="FFFF00"/>
              </a:solidFill>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lang="en-US" cap="all" dirty="0">
              <a:solidFill>
                <a:srgbClr val="FFFF00"/>
              </a:solidFill>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endParaRPr>
          </a:p>
          <a:p>
            <a:pPr marL="0" marR="0" lvl="0" indent="0"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US" sz="1800" b="0" i="0" u="none" strike="noStrike" kern="1200" cap="all" spc="0" normalizeH="0" baseline="0" noProof="0" dirty="0">
              <a:ln>
                <a:noFill/>
              </a:ln>
              <a:solidFill>
                <a:srgbClr val="FFFF00"/>
              </a:solidFill>
              <a:effectLst/>
              <a:uLnTx/>
              <a:uFillTx/>
              <a:latin typeface="Arial Rounded MT Bold" pitchFamily="34" charset="0"/>
              <a:ea typeface="+mj-ea"/>
              <a:cs typeface="+mj-cs"/>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F1099F-79BE-4956-80C6-449D3C7E947B}"/>
              </a:ext>
            </a:extLst>
          </p:cNvPr>
          <p:cNvSpPr>
            <a:spLocks noGrp="1"/>
          </p:cNvSpPr>
          <p:nvPr>
            <p:ph type="title"/>
          </p:nvPr>
        </p:nvSpPr>
        <p:spPr/>
        <p:txBody>
          <a:bodyPr/>
          <a:lstStyle/>
          <a:p>
            <a:r>
              <a:rPr lang="en-US" b="1" dirty="0">
                <a:solidFill>
                  <a:srgbClr val="FFFF00"/>
                </a:solidFill>
              </a:rPr>
              <a:t>Idea/Approach</a:t>
            </a:r>
          </a:p>
        </p:txBody>
      </p:sp>
      <p:sp>
        <p:nvSpPr>
          <p:cNvPr id="3" name="Content Placeholder 2"/>
          <p:cNvSpPr>
            <a:spLocks noGrp="1"/>
          </p:cNvSpPr>
          <p:nvPr>
            <p:ph idx="1"/>
          </p:nvPr>
        </p:nvSpPr>
        <p:spPr>
          <a:xfrm>
            <a:off x="152400" y="1143000"/>
            <a:ext cx="8454668" cy="5486400"/>
          </a:xfrm>
        </p:spPr>
        <p:txBody>
          <a:bodyPr>
            <a:normAutofit/>
          </a:bodyPr>
          <a:lstStyle/>
          <a:p>
            <a:pPr marL="0" lvl="0" indent="0">
              <a:buNone/>
            </a:pPr>
            <a:r>
              <a:rPr lang="en-US" dirty="0">
                <a:solidFill>
                  <a:prstClr val="black"/>
                </a:solidFill>
              </a:rPr>
              <a:t>There will be three types of users Manager, Lead and Resource. As specified in the problem statement, the manager can add, modify and delete projects. The lead can break projects into number of tasks and assign team(Multiple Resources) as well as individual resource.</a:t>
            </a:r>
          </a:p>
          <a:p>
            <a:pPr marL="0" lvl="0" indent="0">
              <a:buNone/>
            </a:pPr>
            <a:r>
              <a:rPr lang="en-US" dirty="0">
                <a:solidFill>
                  <a:prstClr val="black"/>
                </a:solidFill>
              </a:rPr>
              <a:t>Resource should get his/her list of tasks to be completed.</a:t>
            </a:r>
          </a:p>
          <a:p>
            <a:pPr marL="0" lvl="0" indent="0">
              <a:buNone/>
            </a:pPr>
            <a:r>
              <a:rPr lang="en-US" b="1" dirty="0">
                <a:solidFill>
                  <a:prstClr val="black"/>
                </a:solidFill>
              </a:rPr>
              <a:t>Solutions:</a:t>
            </a:r>
            <a:endParaRPr lang="en-US" dirty="0">
              <a:solidFill>
                <a:prstClr val="black"/>
              </a:solidFill>
            </a:endParaRPr>
          </a:p>
          <a:p>
            <a:r>
              <a:rPr lang="en-US" dirty="0">
                <a:solidFill>
                  <a:prstClr val="black"/>
                </a:solidFill>
              </a:rPr>
              <a:t>Resource and Lead can access their dashboard from the landing page.</a:t>
            </a:r>
          </a:p>
          <a:p>
            <a:r>
              <a:rPr lang="en-US" dirty="0">
                <a:solidFill>
                  <a:prstClr val="black"/>
                </a:solidFill>
              </a:rPr>
              <a:t>Manager can access by typing managerlogin in the Url bar.</a:t>
            </a:r>
          </a:p>
          <a:p>
            <a:r>
              <a:rPr lang="en-US" dirty="0">
                <a:solidFill>
                  <a:prstClr val="black"/>
                </a:solidFill>
              </a:rPr>
              <a:t>Manager can assign projects from their dashboard to Leads</a:t>
            </a:r>
          </a:p>
          <a:p>
            <a:r>
              <a:rPr lang="en-US" dirty="0">
                <a:solidFill>
                  <a:prstClr val="black"/>
                </a:solidFill>
              </a:rPr>
              <a:t>Leads can divide the project into sub-tasks</a:t>
            </a:r>
          </a:p>
          <a:p>
            <a:r>
              <a:rPr lang="en-US" dirty="0">
                <a:solidFill>
                  <a:prstClr val="black"/>
                </a:solidFill>
              </a:rPr>
              <a:t>Sub-tasks and be assigned to different teams.</a:t>
            </a:r>
          </a:p>
          <a:p>
            <a:r>
              <a:rPr lang="en-US" dirty="0">
                <a:solidFill>
                  <a:prstClr val="black"/>
                </a:solidFill>
              </a:rPr>
              <a:t>Resources can check and submit project from their dashboard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50" presetClass="entr" presetSubtype="0"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2"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3">
                                            <p:txEl>
                                              <p:pRg st="0" end="0"/>
                                            </p:txEl>
                                          </p:spTgt>
                                        </p:tgtEl>
                                      </p:cBhvr>
                                    </p:animEffect>
                                  </p:childTnLst>
                                </p:cTn>
                              </p:par>
                              <p:par>
                                <p:cTn id="14" presetID="50" presetClass="entr" presetSubtype="0" decel="10000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7"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8" dur="1000"/>
                                        <p:tgtEl>
                                          <p:spTgt spid="3">
                                            <p:txEl>
                                              <p:pRg st="1" end="1"/>
                                            </p:txEl>
                                          </p:spTgt>
                                        </p:tgtEl>
                                      </p:cBhvr>
                                    </p:animEffect>
                                  </p:childTnLst>
                                </p:cTn>
                              </p:par>
                              <p:par>
                                <p:cTn id="19" presetID="50" presetClass="entr" presetSubtype="0" decel="10000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par>
                                <p:cTn id="24" presetID="50" presetClass="entr" presetSubtype="0" decel="10000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3" end="3"/>
                                            </p:txEl>
                                          </p:spTgt>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7"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3">
                                            <p:txEl>
                                              <p:pRg st="5" end="5"/>
                                            </p:txEl>
                                          </p:spTgt>
                                        </p:tgtEl>
                                      </p:cBhvr>
                                    </p:animEffect>
                                  </p:childTnLst>
                                </p:cTn>
                              </p:par>
                              <p:par>
                                <p:cTn id="39" presetID="50" presetClass="entr" presetSubtype="0" decel="10000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42"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6" end="6"/>
                                            </p:txEl>
                                          </p:spTgt>
                                        </p:tgtEl>
                                      </p:cBhvr>
                                    </p:animEffect>
                                  </p:childTnLst>
                                </p:cTn>
                              </p:par>
                              <p:par>
                                <p:cTn id="44" presetID="50" presetClass="entr" presetSubtype="0" decel="10000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1000" fill="hold"/>
                                        <p:tgtEl>
                                          <p:spTgt spid="3">
                                            <p:txEl>
                                              <p:pRg st="7" end="7"/>
                                            </p:txEl>
                                          </p:spTgt>
                                        </p:tgtEl>
                                        <p:attrNameLst>
                                          <p:attrName>ppt_w</p:attrName>
                                        </p:attrNameLst>
                                      </p:cBhvr>
                                      <p:tavLst>
                                        <p:tav tm="0">
                                          <p:val>
                                            <p:strVal val="#ppt_w+.3"/>
                                          </p:val>
                                        </p:tav>
                                        <p:tav tm="100000">
                                          <p:val>
                                            <p:strVal val="#ppt_w"/>
                                          </p:val>
                                        </p:tav>
                                      </p:tavLst>
                                    </p:anim>
                                    <p:anim calcmode="lin" valueType="num">
                                      <p:cBhvr>
                                        <p:cTn id="4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3">
                                            <p:txEl>
                                              <p:pRg st="7" end="7"/>
                                            </p:txEl>
                                          </p:spTgt>
                                        </p:tgtEl>
                                      </p:cBhvr>
                                    </p:animEffect>
                                  </p:childTnLst>
                                </p:cTn>
                              </p:par>
                              <p:par>
                                <p:cTn id="49" presetID="50" presetClass="entr" presetSubtype="0" decel="10000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1000" fill="hold"/>
                                        <p:tgtEl>
                                          <p:spTgt spid="3">
                                            <p:txEl>
                                              <p:pRg st="8" end="8"/>
                                            </p:txEl>
                                          </p:spTgt>
                                        </p:tgtEl>
                                        <p:attrNameLst>
                                          <p:attrName>ppt_w</p:attrName>
                                        </p:attrNameLst>
                                      </p:cBhvr>
                                      <p:tavLst>
                                        <p:tav tm="0">
                                          <p:val>
                                            <p:strVal val="#ppt_w+.3"/>
                                          </p:val>
                                        </p:tav>
                                        <p:tav tm="100000">
                                          <p:val>
                                            <p:strVal val="#ppt_w"/>
                                          </p:val>
                                        </p:tav>
                                      </p:tavLst>
                                    </p:anim>
                                    <p:anim calcmode="lin" valueType="num">
                                      <p:cBhvr>
                                        <p:cTn id="52"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5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C4C6-6F71-4FE8-AFA6-567D1676A7AC}"/>
              </a:ext>
            </a:extLst>
          </p:cNvPr>
          <p:cNvSpPr>
            <a:spLocks noGrp="1"/>
          </p:cNvSpPr>
          <p:nvPr>
            <p:ph type="title"/>
          </p:nvPr>
        </p:nvSpPr>
        <p:spPr/>
        <p:txBody>
          <a:bodyPr/>
          <a:lstStyle/>
          <a:p>
            <a:pPr algn="ctr"/>
            <a:r>
              <a:rPr lang="en-US" dirty="0"/>
              <a:t>Technology Used:</a:t>
            </a:r>
            <a:br>
              <a:rPr lang="en-US" dirty="0"/>
            </a:br>
            <a:endParaRPr lang="en-US" dirty="0"/>
          </a:p>
        </p:txBody>
      </p:sp>
      <p:sp>
        <p:nvSpPr>
          <p:cNvPr id="3" name="Content Placeholder 2">
            <a:extLst>
              <a:ext uri="{FF2B5EF4-FFF2-40B4-BE49-F238E27FC236}">
                <a16:creationId xmlns:a16="http://schemas.microsoft.com/office/drawing/2014/main" id="{569AFB14-DF85-4903-9665-CC56214AA664}"/>
              </a:ext>
            </a:extLst>
          </p:cNvPr>
          <p:cNvSpPr>
            <a:spLocks noGrp="1"/>
          </p:cNvSpPr>
          <p:nvPr>
            <p:ph idx="1"/>
          </p:nvPr>
        </p:nvSpPr>
        <p:spPr>
          <a:xfrm>
            <a:off x="533400" y="1447800"/>
            <a:ext cx="8382000" cy="5334000"/>
          </a:xfrm>
        </p:spPr>
        <p:txBody>
          <a:bodyPr>
            <a:normAutofit fontScale="92500" lnSpcReduction="10000"/>
          </a:bodyPr>
          <a:lstStyle/>
          <a:p>
            <a:pPr marL="0" indent="0" algn="ctr">
              <a:buNone/>
            </a:pPr>
            <a:r>
              <a:rPr lang="en-IN" sz="2600" b="1" i="0" dirty="0">
                <a:solidFill>
                  <a:srgbClr val="FFFF00"/>
                </a:solidFill>
                <a:effectLst/>
                <a:latin typeface="Arial Rounded MT Bold" panose="020F0704030504030204" pitchFamily="34" charset="0"/>
              </a:rPr>
              <a:t>MERN STACK</a:t>
            </a:r>
          </a:p>
          <a:p>
            <a:pPr algn="ctr">
              <a:buFont typeface="Arial" panose="020B0604020202020204" pitchFamily="34" charset="0"/>
              <a:buChar char="•"/>
            </a:pPr>
            <a:r>
              <a:rPr lang="en-IN" b="1" i="0" dirty="0">
                <a:solidFill>
                  <a:srgbClr val="FFFF00"/>
                </a:solidFill>
                <a:effectLst/>
                <a:latin typeface="Arial Rounded MT Bold" panose="020F0704030504030204" pitchFamily="34" charset="0"/>
              </a:rPr>
              <a:t>MongoDB</a:t>
            </a:r>
            <a:r>
              <a:rPr lang="en-IN" b="0" i="0" dirty="0">
                <a:solidFill>
                  <a:srgbClr val="FFFF00"/>
                </a:solidFill>
                <a:effectLst/>
                <a:latin typeface="Arial Rounded MT Bold" panose="020F0704030504030204" pitchFamily="34" charset="0"/>
              </a:rPr>
              <a:t>: </a:t>
            </a:r>
            <a:r>
              <a:rPr lang="en-IN" b="0" i="0" dirty="0">
                <a:solidFill>
                  <a:schemeClr val="accent2">
                    <a:lumMod val="60000"/>
                    <a:lumOff val="40000"/>
                  </a:schemeClr>
                </a:solidFill>
                <a:effectLst/>
                <a:latin typeface="Arial Rounded MT Bold" panose="020F0704030504030204" pitchFamily="34" charset="0"/>
              </a:rPr>
              <a:t>A document-oriented, No-SQL database used to store the application data.</a:t>
            </a:r>
          </a:p>
          <a:p>
            <a:pPr algn="ctr">
              <a:buFont typeface="Arial" panose="020B0604020202020204" pitchFamily="34" charset="0"/>
              <a:buChar char="•"/>
            </a:pPr>
            <a:endParaRPr lang="en-IN" b="1" i="0" dirty="0">
              <a:solidFill>
                <a:srgbClr val="FFFF00"/>
              </a:solidFill>
              <a:effectLst/>
              <a:latin typeface="Arial Rounded MT Bold" panose="020F0704030504030204" pitchFamily="34" charset="0"/>
            </a:endParaRPr>
          </a:p>
          <a:p>
            <a:pPr algn="ctr">
              <a:buFont typeface="Arial" panose="020B0604020202020204" pitchFamily="34" charset="0"/>
              <a:buChar char="•"/>
            </a:pPr>
            <a:r>
              <a:rPr lang="en-IN" b="1" i="0" dirty="0">
                <a:solidFill>
                  <a:srgbClr val="FFFF00"/>
                </a:solidFill>
                <a:effectLst/>
                <a:latin typeface="Arial Rounded MT Bold" panose="020F0704030504030204" pitchFamily="34" charset="0"/>
              </a:rPr>
              <a:t>NodeJS</a:t>
            </a:r>
            <a:r>
              <a:rPr lang="en-IN" b="0" i="0" dirty="0">
                <a:solidFill>
                  <a:srgbClr val="FFFF00"/>
                </a:solidFill>
                <a:effectLst/>
                <a:latin typeface="Arial Rounded MT Bold" panose="020F0704030504030204" pitchFamily="34" charset="0"/>
              </a:rPr>
              <a:t>: </a:t>
            </a:r>
            <a:r>
              <a:rPr lang="en-IN" b="0" i="0" dirty="0">
                <a:solidFill>
                  <a:schemeClr val="accent2">
                    <a:lumMod val="60000"/>
                    <a:lumOff val="40000"/>
                  </a:schemeClr>
                </a:solidFill>
                <a:effectLst/>
                <a:latin typeface="Arial Rounded MT Bold" panose="020F0704030504030204" pitchFamily="34" charset="0"/>
              </a:rPr>
              <a:t>The JavaScript runtime environment. It is used to run JavaScript on a machine rather than in a browser.</a:t>
            </a:r>
          </a:p>
          <a:p>
            <a:pPr algn="ctr">
              <a:buFont typeface="Arial" panose="020B0604020202020204" pitchFamily="34" charset="0"/>
              <a:buChar char="•"/>
            </a:pPr>
            <a:endParaRPr lang="en-IN" b="1" i="0" dirty="0">
              <a:solidFill>
                <a:srgbClr val="FFFF00"/>
              </a:solidFill>
              <a:effectLst/>
              <a:latin typeface="Arial Rounded MT Bold" panose="020F0704030504030204" pitchFamily="34" charset="0"/>
            </a:endParaRPr>
          </a:p>
          <a:p>
            <a:pPr algn="ctr">
              <a:buFont typeface="Arial" panose="020B0604020202020204" pitchFamily="34" charset="0"/>
              <a:buChar char="•"/>
            </a:pPr>
            <a:r>
              <a:rPr lang="en-IN" b="1" i="0" dirty="0">
                <a:solidFill>
                  <a:srgbClr val="FFFF00"/>
                </a:solidFill>
                <a:effectLst/>
                <a:latin typeface="Arial Rounded MT Bold" panose="020F0704030504030204" pitchFamily="34" charset="0"/>
              </a:rPr>
              <a:t>Express JS</a:t>
            </a:r>
            <a:r>
              <a:rPr lang="en-IN" b="0" i="0" dirty="0">
                <a:solidFill>
                  <a:srgbClr val="FFFF00"/>
                </a:solidFill>
                <a:effectLst/>
                <a:latin typeface="Arial Rounded MT Bold" panose="020F0704030504030204" pitchFamily="34" charset="0"/>
              </a:rPr>
              <a:t>: </a:t>
            </a:r>
            <a:r>
              <a:rPr lang="en-IN" b="0" i="0" dirty="0">
                <a:solidFill>
                  <a:schemeClr val="accent2">
                    <a:lumMod val="60000"/>
                    <a:lumOff val="40000"/>
                  </a:schemeClr>
                </a:solidFill>
                <a:effectLst/>
                <a:latin typeface="Arial Rounded MT Bold" panose="020F0704030504030204" pitchFamily="34" charset="0"/>
              </a:rPr>
              <a:t>A framework layered on top of NodeJS, used to build the backend of a site using NodeJS functions and structures. Since NodeJS was not developed to make websites but rather run JavaScript on a machine, Express JS was developed.</a:t>
            </a:r>
          </a:p>
          <a:p>
            <a:pPr algn="ctr">
              <a:buFont typeface="Arial" panose="020B0604020202020204" pitchFamily="34" charset="0"/>
              <a:buChar char="•"/>
            </a:pPr>
            <a:endParaRPr lang="en-IN" b="1" i="0" dirty="0">
              <a:solidFill>
                <a:srgbClr val="FFFF00"/>
              </a:solidFill>
              <a:effectLst/>
              <a:latin typeface="Arial Rounded MT Bold" panose="020F0704030504030204" pitchFamily="34" charset="0"/>
            </a:endParaRPr>
          </a:p>
          <a:p>
            <a:pPr algn="ctr">
              <a:buFont typeface="Arial" panose="020B0604020202020204" pitchFamily="34" charset="0"/>
              <a:buChar char="•"/>
            </a:pPr>
            <a:r>
              <a:rPr lang="en-IN" b="1" i="0" dirty="0">
                <a:solidFill>
                  <a:srgbClr val="FFFF00"/>
                </a:solidFill>
                <a:effectLst/>
                <a:latin typeface="Arial Rounded MT Bold" panose="020F0704030504030204" pitchFamily="34" charset="0"/>
              </a:rPr>
              <a:t>ReactJS</a:t>
            </a:r>
            <a:r>
              <a:rPr lang="en-IN" b="0" i="0" dirty="0">
                <a:solidFill>
                  <a:srgbClr val="FFFF00"/>
                </a:solidFill>
                <a:effectLst/>
                <a:latin typeface="Arial Rounded MT Bold" panose="020F0704030504030204" pitchFamily="34" charset="0"/>
              </a:rPr>
              <a:t>: </a:t>
            </a:r>
            <a:r>
              <a:rPr lang="en-IN" b="0" i="0" dirty="0">
                <a:solidFill>
                  <a:schemeClr val="accent2">
                    <a:lumMod val="60000"/>
                    <a:lumOff val="40000"/>
                  </a:schemeClr>
                </a:solidFill>
                <a:effectLst/>
                <a:latin typeface="Arial Rounded MT Bold" panose="020F0704030504030204" pitchFamily="34" charset="0"/>
              </a:rPr>
              <a:t>A library created by Facebook. It is used to build UI components that create the user interface of the single page web application.</a:t>
            </a:r>
          </a:p>
          <a:p>
            <a:pPr marL="0" indent="0" algn="ctr">
              <a:buNone/>
            </a:pPr>
            <a:endParaRPr lang="en-US" dirty="0"/>
          </a:p>
        </p:txBody>
      </p:sp>
    </p:spTree>
    <p:extLst>
      <p:ext uri="{BB962C8B-B14F-4D97-AF65-F5344CB8AC3E}">
        <p14:creationId xmlns:p14="http://schemas.microsoft.com/office/powerpoint/2010/main" val="199424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a:t>
            </a:r>
          </a:p>
        </p:txBody>
      </p:sp>
      <p:sp>
        <p:nvSpPr>
          <p:cNvPr id="5" name="TextBox 4">
            <a:extLst>
              <a:ext uri="{FF2B5EF4-FFF2-40B4-BE49-F238E27FC236}">
                <a16:creationId xmlns:a16="http://schemas.microsoft.com/office/drawing/2014/main" id="{8B50618C-D6E6-44E6-9D59-61281F305886}"/>
              </a:ext>
            </a:extLst>
          </p:cNvPr>
          <p:cNvSpPr txBox="1"/>
          <p:nvPr/>
        </p:nvSpPr>
        <p:spPr>
          <a:xfrm>
            <a:off x="381000" y="2446773"/>
            <a:ext cx="8686800" cy="2523768"/>
          </a:xfrm>
          <a:prstGeom prst="rect">
            <a:avLst/>
          </a:prstGeom>
          <a:noFill/>
        </p:spPr>
        <p:txBody>
          <a:bodyPr wrap="square" rtlCol="0">
            <a:spAutoFit/>
          </a:bodyPr>
          <a:lstStyle/>
          <a:p>
            <a:r>
              <a:rPr lang="en-US" sz="2800" dirty="0"/>
              <a:t> </a:t>
            </a:r>
            <a:r>
              <a:rPr lang="en-US" sz="2800" dirty="0">
                <a:solidFill>
                  <a:srgbClr val="FFFF00"/>
                </a:solidFill>
              </a:rPr>
              <a:t>By using this web application we can:-</a:t>
            </a:r>
          </a:p>
          <a:p>
            <a:pPr marL="285750" indent="-285750">
              <a:buFont typeface="Arial" panose="020B0604020202020204" pitchFamily="34" charset="0"/>
              <a:buChar char="•"/>
            </a:pPr>
            <a:r>
              <a:rPr lang="en-US" sz="2800" dirty="0">
                <a:solidFill>
                  <a:srgbClr val="FFFF00"/>
                </a:solidFill>
              </a:rPr>
              <a:t>Assign tasks and projects to different team in an organized manner</a:t>
            </a:r>
          </a:p>
          <a:p>
            <a:pPr marL="285750" indent="-285750">
              <a:buFont typeface="Arial" panose="020B0604020202020204" pitchFamily="34" charset="0"/>
              <a:buChar char="•"/>
            </a:pPr>
            <a:r>
              <a:rPr lang="en-US" sz="2800" dirty="0">
                <a:solidFill>
                  <a:srgbClr val="FFFF00"/>
                </a:solidFill>
              </a:rPr>
              <a:t>Track the progress of teams</a:t>
            </a:r>
          </a:p>
          <a:p>
            <a:pPr marL="285750" indent="-285750">
              <a:buFont typeface="Arial" panose="020B0604020202020204" pitchFamily="34" charset="0"/>
              <a:buChar char="•"/>
            </a:pPr>
            <a:r>
              <a:rPr lang="en-US" sz="2800" dirty="0">
                <a:solidFill>
                  <a:srgbClr val="FFFF00"/>
                </a:solidFill>
              </a:rPr>
              <a:t>Edit the projects</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Day 2 additions</a:t>
            </a:r>
          </a:p>
        </p:txBody>
      </p:sp>
      <p:sp>
        <p:nvSpPr>
          <p:cNvPr id="3" name="Content Placeholder 2"/>
          <p:cNvSpPr>
            <a:spLocks noGrp="1"/>
          </p:cNvSpPr>
          <p:nvPr>
            <p:ph idx="1"/>
          </p:nvPr>
        </p:nvSpPr>
        <p:spPr>
          <a:xfrm>
            <a:off x="609600" y="1447801"/>
            <a:ext cx="6929754" cy="4800606"/>
          </a:xfrm>
        </p:spPr>
        <p:txBody>
          <a:bodyPr/>
          <a:lstStyle/>
          <a:p>
            <a:r>
              <a:rPr lang="en-US" dirty="0"/>
              <a:t>Mentors suggested to improve our design of the dashboard</a:t>
            </a:r>
          </a:p>
          <a:p>
            <a:r>
              <a:rPr lang="en-US" dirty="0"/>
              <a:t>To align everything properly</a:t>
            </a:r>
          </a:p>
          <a:p>
            <a:r>
              <a:rPr lang="en-US" dirty="0"/>
              <a:t>They advised us to decrease the size of the cards as they were taking lot of space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Day 3 additions</a:t>
            </a:r>
            <a:endParaRPr lang="en-US" dirty="0">
              <a:solidFill>
                <a:srgbClr val="FFFF00"/>
              </a:solidFill>
            </a:endParaRPr>
          </a:p>
        </p:txBody>
      </p:sp>
      <p:sp>
        <p:nvSpPr>
          <p:cNvPr id="3" name="Content Placeholder 2"/>
          <p:cNvSpPr>
            <a:spLocks noGrp="1"/>
          </p:cNvSpPr>
          <p:nvPr>
            <p:ph idx="1"/>
          </p:nvPr>
        </p:nvSpPr>
        <p:spPr>
          <a:xfrm>
            <a:off x="304800" y="1600200"/>
            <a:ext cx="8534400" cy="4906963"/>
          </a:xfrm>
        </p:spPr>
        <p:txBody>
          <a:bodyPr>
            <a:normAutofit/>
          </a:bodyPr>
          <a:lstStyle/>
          <a:p>
            <a:pPr marL="0" indent="0" algn="ctr">
              <a:buNone/>
            </a:pPr>
            <a:r>
              <a:rPr lang="en-US" sz="2400" i="1" dirty="0"/>
              <a:t>The journey of three days in the Hacksprint 2.0 was quite interesting and educative. As it was our first hackathon we all learnt a lot and experienced the workplace environment and learnt different workplace practices such as teamwork, handing over our tasks before deadline etc. </a:t>
            </a:r>
          </a:p>
          <a:p>
            <a:pPr marL="0" indent="0" algn="ctr">
              <a:buNone/>
            </a:pPr>
            <a:r>
              <a:rPr lang="en-US" sz="2400" i="1" dirty="0"/>
              <a:t>For the first time in our lives we experienced workplace pressure which will be beneficial for our future hackathons and our career as well.</a:t>
            </a:r>
          </a:p>
        </p:txBody>
      </p:sp>
    </p:spTree>
    <p:extLst>
      <p:ext uri="{BB962C8B-B14F-4D97-AF65-F5344CB8AC3E}">
        <p14:creationId xmlns:p14="http://schemas.microsoft.com/office/powerpoint/2010/main" val="372531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8"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B18C-CCC6-4726-AA9E-21353CB8E941}"/>
              </a:ext>
            </a:extLst>
          </p:cNvPr>
          <p:cNvSpPr>
            <a:spLocks noGrp="1"/>
          </p:cNvSpPr>
          <p:nvPr>
            <p:ph type="title"/>
          </p:nvPr>
        </p:nvSpPr>
        <p:spPr>
          <a:xfrm>
            <a:off x="838200" y="1981200"/>
            <a:ext cx="7239000" cy="2590800"/>
          </a:xfrm>
        </p:spPr>
        <p:txBody>
          <a:bodyPr/>
          <a:lstStyle/>
          <a:p>
            <a:pPr algn="ctr"/>
            <a:r>
              <a:rPr lang="en-US" sz="6600" dirty="0"/>
              <a:t>Thank You!</a:t>
            </a:r>
            <a:br>
              <a:rPr lang="en-US" sz="6600" dirty="0"/>
            </a:br>
            <a:r>
              <a:rPr lang="en-US" sz="6600" dirty="0"/>
              <a:t>Have a Nice Day</a:t>
            </a:r>
          </a:p>
        </p:txBody>
      </p:sp>
    </p:spTree>
    <p:extLst>
      <p:ext uri="{BB962C8B-B14F-4D97-AF65-F5344CB8AC3E}">
        <p14:creationId xmlns:p14="http://schemas.microsoft.com/office/powerpoint/2010/main" val="35774920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TotalTime>
  <Words>427</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Century Gothic</vt:lpstr>
      <vt:lpstr>Wingdings 3</vt:lpstr>
      <vt:lpstr>Ion</vt:lpstr>
      <vt:lpstr>Web Application</vt:lpstr>
      <vt:lpstr>Idea/Approach</vt:lpstr>
      <vt:lpstr>Technology Used: </vt:lpstr>
      <vt:lpstr>Application </vt:lpstr>
      <vt:lpstr>Day 2 additions</vt:lpstr>
      <vt:lpstr>Day 3 additions</vt:lpstr>
      <vt:lpstr>Thank You! Have a Nice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Anubhav Sapra</cp:lastModifiedBy>
  <cp:revision>22</cp:revision>
  <dcterms:created xsi:type="dcterms:W3CDTF">2006-08-16T00:00:00Z</dcterms:created>
  <dcterms:modified xsi:type="dcterms:W3CDTF">2020-09-25T20:10:08Z</dcterms:modified>
</cp:coreProperties>
</file>