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314" r:id="rId6"/>
    <p:sldId id="295" r:id="rId7"/>
    <p:sldId id="313" r:id="rId8"/>
    <p:sldId id="300" r:id="rId9"/>
    <p:sldId id="298" r:id="rId10"/>
    <p:sldId id="315" r:id="rId11"/>
    <p:sldId id="306" r:id="rId12"/>
    <p:sldId id="296" r:id="rId13"/>
    <p:sldId id="28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Franklin Gothic Book" panose="020B0503020102020204" pitchFamily="34" charset="0"/>
      <p:regular r:id="rId21"/>
      <p:italic r:id="rId22"/>
    </p:embeddedFont>
    <p:embeddedFont>
      <p:font typeface="Franklin Gothic Medium" panose="020B0603020102020204" pitchFamily="34" charset="0"/>
      <p:regular r:id="rId23"/>
      <p:italic r:id="rId24"/>
    </p:embeddedFont>
    <p:embeddedFont>
      <p:font typeface="Franklin Gothic Medium Cond" panose="020B0606030402020204" pitchFamily="3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03"/>
    <p:restoredTop sz="96327"/>
  </p:normalViewPr>
  <p:slideViewPr>
    <p:cSldViewPr snapToGrid="0">
      <p:cViewPr varScale="1">
        <p:scale>
          <a:sx n="103" d="100"/>
          <a:sy n="103" d="100"/>
        </p:scale>
        <p:origin x="184" y="696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23786" y="5853872"/>
            <a:ext cx="4876390" cy="529110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15D662-4E39-E167-612C-BF5868256B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urdue Logo">
            <a:extLst>
              <a:ext uri="{FF2B5EF4-FFF2-40B4-BE49-F238E27FC236}">
                <a16:creationId xmlns:a16="http://schemas.microsoft.com/office/drawing/2014/main" id="{8833EC5A-F4C3-203A-5753-6592FEF805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D2D034-EF04-7ED6-DAB6-6B66FFFD23F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urdue Logo">
            <a:extLst>
              <a:ext uri="{FF2B5EF4-FFF2-40B4-BE49-F238E27FC236}">
                <a16:creationId xmlns:a16="http://schemas.microsoft.com/office/drawing/2014/main" id="{34D6146E-4DA5-5EFA-D365-ABE9238693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9E755D-1048-EC23-56AF-29D378F2C60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urdue Logo">
            <a:extLst>
              <a:ext uri="{FF2B5EF4-FFF2-40B4-BE49-F238E27FC236}">
                <a16:creationId xmlns:a16="http://schemas.microsoft.com/office/drawing/2014/main" id="{71BCFE13-4CC4-7895-01E7-2B78337390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E64CB18-213F-28B8-BC8E-873B3669AA9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urdue Logo">
            <a:extLst>
              <a:ext uri="{FF2B5EF4-FFF2-40B4-BE49-F238E27FC236}">
                <a16:creationId xmlns:a16="http://schemas.microsoft.com/office/drawing/2014/main" id="{7885BE02-44FE-30F4-782B-5601C39F6A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E3B72F0-0088-F8E0-924C-87A1C1CC8D9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89EF9959-A116-44C8-7F8F-37E274FF3C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CB8506A9-E20F-568A-3F37-34B50D2E1AB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F30CBACD-2B6E-D911-3BBA-15078FB989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214780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214780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00BEC40F-E017-ACC8-6F70-36F200F08B5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FE2D9420-1AF7-7F68-FEC2-CEC37A40FF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02740E5-1AA7-77F5-9C2F-719A4E9BAA3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urdue Logo">
            <a:extLst>
              <a:ext uri="{FF2B5EF4-FFF2-40B4-BE49-F238E27FC236}">
                <a16:creationId xmlns:a16="http://schemas.microsoft.com/office/drawing/2014/main" id="{4040E4BA-7B15-3126-064D-3DA28C931E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ED7D901-CED9-5E58-9106-F4A82C04F75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urdue Logo">
            <a:extLst>
              <a:ext uri="{FF2B5EF4-FFF2-40B4-BE49-F238E27FC236}">
                <a16:creationId xmlns:a16="http://schemas.microsoft.com/office/drawing/2014/main" id="{EAF01E8D-1471-67D1-6C2D-A9BDC7A7D9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6339E01-BB7B-CF3A-32FB-E200673E461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urdue Logo">
            <a:extLst>
              <a:ext uri="{FF2B5EF4-FFF2-40B4-BE49-F238E27FC236}">
                <a16:creationId xmlns:a16="http://schemas.microsoft.com/office/drawing/2014/main" id="{90751DE4-0DCA-1D5D-6D23-009141D6C8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3/31/23</a:t>
            </a:r>
          </a:p>
        </p:txBody>
      </p:sp>
      <p:pic>
        <p:nvPicPr>
          <p:cNvPr id="3" name="Purdue Logo">
            <a:extLst>
              <a:ext uri="{FF2B5EF4-FFF2-40B4-BE49-F238E27FC236}">
                <a16:creationId xmlns:a16="http://schemas.microsoft.com/office/drawing/2014/main" id="{6F45C50D-78FC-DB13-5ACD-1F5517D080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3786" y="5853872"/>
            <a:ext cx="4876390" cy="5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E94D6C-2E61-91FC-DA54-8FB71DE93C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943" y="204322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6D1137-A56F-85A2-FEB3-FEBA9D3C8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721" y="204322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26B9638-0AB1-0F11-EA67-211E598673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240" y="204067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052176-019A-903D-9420-52A50097203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D5C68D6F-A08F-AB9D-1ABC-BE7D3E1069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ED3E9FAC-10A3-F5B2-9CE9-1477A1686C0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A3185744-30DC-8ACF-7EAE-49ADD4BCE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129C062-832F-2D3C-B059-A8AF7503AA9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urdue Logo">
            <a:extLst>
              <a:ext uri="{FF2B5EF4-FFF2-40B4-BE49-F238E27FC236}">
                <a16:creationId xmlns:a16="http://schemas.microsoft.com/office/drawing/2014/main" id="{E5EADC48-3462-E89B-5599-1690706D0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67524"/>
          </a:xfrm>
          <a:ln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F9F93194-3FAC-550F-2266-CB2C67F6649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92463"/>
          </a:xfrm>
          <a:ln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D58083BA-FDA7-F862-D712-EC253B2CFF0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3" name="Purdue Logo">
            <a:extLst>
              <a:ext uri="{FF2B5EF4-FFF2-40B4-BE49-F238E27FC236}">
                <a16:creationId xmlns:a16="http://schemas.microsoft.com/office/drawing/2014/main" id="{875FE604-BD3C-0ED1-2C8B-BE58B61393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3786" y="5853872"/>
            <a:ext cx="4876390" cy="5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6" name="Purdue Logo">
            <a:extLst>
              <a:ext uri="{FF2B5EF4-FFF2-40B4-BE49-F238E27FC236}">
                <a16:creationId xmlns:a16="http://schemas.microsoft.com/office/drawing/2014/main" id="{8167355C-9EF0-9DD0-7E9F-E772716F30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3786" y="5853872"/>
            <a:ext cx="4876390" cy="5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6C644467-0807-17A0-8E23-7CE636F17FF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92463"/>
          </a:xfrm>
          <a:ln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E1B5199A-E846-1045-4AEF-C32153F2B2B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E6AE7EF-33F9-6CA3-ECA4-96D66E35033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B979C628-DD5A-E285-2A88-0E8220852C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6EF2C6E-54C6-701F-2234-4B0FED572E2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936CF569-1FA9-AC98-BF7F-1DF0A306B4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2A7B8E-09D9-1047-F0C9-E4435CC82C3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urdue Logo">
            <a:extLst>
              <a:ext uri="{FF2B5EF4-FFF2-40B4-BE49-F238E27FC236}">
                <a16:creationId xmlns:a16="http://schemas.microsoft.com/office/drawing/2014/main" id="{C8CEBC4E-788E-D346-2E00-B24FA67ED8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90604A0-8AD7-01C3-4CB9-EC951DCA03B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urdue Logo">
            <a:extLst>
              <a:ext uri="{FF2B5EF4-FFF2-40B4-BE49-F238E27FC236}">
                <a16:creationId xmlns:a16="http://schemas.microsoft.com/office/drawing/2014/main" id="{82E41BE0-2795-A230-7F69-FD45ADE4C7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31B34F3-D277-4F4A-C27A-05257C4E2F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urdue Logo">
            <a:extLst>
              <a:ext uri="{FF2B5EF4-FFF2-40B4-BE49-F238E27FC236}">
                <a16:creationId xmlns:a16="http://schemas.microsoft.com/office/drawing/2014/main" id="{ADD2647E-285E-DAE0-E845-1DB530309F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D1F4F-1AB4-0707-050D-533100BDB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28CDB9-2AA0-E4B2-A29A-40786DD45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0364" y="6316394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</p:sldLayoutIdLst>
  <p:hf hdr="0" ftr="0" dt="0"/>
  <p:txStyles>
    <p:titleStyle>
      <a:lvl1pPr algn="l" defTabSz="914400" rtl="0" eaLnBrk="1" fontAlgn="t" latinLnBrk="0" hangingPunct="1">
        <a:lnSpc>
          <a:spcPct val="90000"/>
        </a:lnSpc>
        <a:spcBef>
          <a:spcPct val="0"/>
        </a:spcBef>
        <a:buNone/>
        <a:defRPr lang="en-US" sz="4800" b="0" i="1" kern="1200" cap="none" baseline="0" dirty="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FFB5244A-B349-F9CE-DE19-B996E597364B}"/>
              </a:ext>
            </a:extLst>
          </p:cNvPr>
          <p:cNvSpPr txBox="1">
            <a:spLocks/>
          </p:cNvSpPr>
          <p:nvPr/>
        </p:nvSpPr>
        <p:spPr>
          <a:xfrm>
            <a:off x="1763870" y="1845904"/>
            <a:ext cx="8490364" cy="1952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fontAlgn="t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1" kern="1200" cap="none" baseline="0">
                <a:solidFill>
                  <a:schemeClr val="bg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IN" sz="4700" dirty="0">
                <a:latin typeface="Franklin Gothic Medium" panose="020B0603020102020204" pitchFamily="34" charset="0"/>
              </a:rPr>
              <a:t>Data Mining-based Approach for Robust Bankruptcy Prediction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AB43F060-A524-47B0-CD57-CED480F7DB1A}"/>
              </a:ext>
            </a:extLst>
          </p:cNvPr>
          <p:cNvSpPr txBox="1">
            <a:spLocks/>
          </p:cNvSpPr>
          <p:nvPr/>
        </p:nvSpPr>
        <p:spPr>
          <a:xfrm>
            <a:off x="1621438" y="3621272"/>
            <a:ext cx="8419471" cy="3385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5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Franklin Gothic Medium"/>
              </a:rPr>
              <a:t>Avishek Dasgupta, Kavyasri Jadala, Vineeth </a:t>
            </a:r>
            <a:r>
              <a:rPr lang="en-US" dirty="0" err="1">
                <a:solidFill>
                  <a:schemeClr val="bg1"/>
                </a:solidFill>
                <a:latin typeface="Franklin Gothic Medium"/>
              </a:rPr>
              <a:t>Pydi</a:t>
            </a:r>
            <a:endParaRPr lang="en-US" dirty="0">
              <a:solidFill>
                <a:schemeClr val="bg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58690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9B32-A955-711B-F545-F0CA796F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119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ata Mining SEMMA – School of Information Systems">
            <a:extLst>
              <a:ext uri="{FF2B5EF4-FFF2-40B4-BE49-F238E27FC236}">
                <a16:creationId xmlns:a16="http://schemas.microsoft.com/office/drawing/2014/main" id="{9CD46BF1-D6C1-9C98-4C0B-3B66153CC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882" y="1382685"/>
            <a:ext cx="5779600" cy="419021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B678F59-15B3-7C32-7AEB-98A855DE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Process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116643-2D32-4C85-2D46-4B12FE9E4F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562AF-672F-EDE5-A040-9118CDBD2501}"/>
              </a:ext>
            </a:extLst>
          </p:cNvPr>
          <p:cNvSpPr/>
          <p:nvPr/>
        </p:nvSpPr>
        <p:spPr>
          <a:xfrm>
            <a:off x="8798012" y="1062681"/>
            <a:ext cx="1309816" cy="630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D9D51C-9070-D590-A42D-98B1002670DB}"/>
              </a:ext>
            </a:extLst>
          </p:cNvPr>
          <p:cNvSpPr/>
          <p:nvPr/>
        </p:nvSpPr>
        <p:spPr>
          <a:xfrm>
            <a:off x="8666204" y="1968845"/>
            <a:ext cx="1552833" cy="613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visualization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B9114-7EB0-7F0B-1784-DE599B817641}"/>
              </a:ext>
            </a:extLst>
          </p:cNvPr>
          <p:cNvSpPr/>
          <p:nvPr/>
        </p:nvSpPr>
        <p:spPr>
          <a:xfrm>
            <a:off x="9605319" y="2821460"/>
            <a:ext cx="1664043" cy="7496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30FE-32F6-2DD8-8FEA-63D5D522834C}"/>
              </a:ext>
            </a:extLst>
          </p:cNvPr>
          <p:cNvSpPr/>
          <p:nvPr/>
        </p:nvSpPr>
        <p:spPr>
          <a:xfrm>
            <a:off x="7941275" y="2924432"/>
            <a:ext cx="1474573" cy="630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E70F3-6677-F63F-1A32-E419706BBE17}"/>
              </a:ext>
            </a:extLst>
          </p:cNvPr>
          <p:cNvSpPr/>
          <p:nvPr/>
        </p:nvSpPr>
        <p:spPr>
          <a:xfrm>
            <a:off x="9687697" y="3929448"/>
            <a:ext cx="988541" cy="6549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BAA90D-B735-EA76-3558-59CAE86E7BC8}"/>
              </a:ext>
            </a:extLst>
          </p:cNvPr>
          <p:cNvSpPr/>
          <p:nvPr/>
        </p:nvSpPr>
        <p:spPr>
          <a:xfrm>
            <a:off x="7220466" y="3970638"/>
            <a:ext cx="1107988" cy="5890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2102A1-11AF-E505-585C-B85C57B5480C}"/>
              </a:ext>
            </a:extLst>
          </p:cNvPr>
          <p:cNvSpPr/>
          <p:nvPr/>
        </p:nvSpPr>
        <p:spPr>
          <a:xfrm>
            <a:off x="8423188" y="3962400"/>
            <a:ext cx="1103871" cy="6096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boost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EBDB9D-D3C9-A871-BA4E-D1928A47C666}"/>
              </a:ext>
            </a:extLst>
          </p:cNvPr>
          <p:cNvSpPr/>
          <p:nvPr/>
        </p:nvSpPr>
        <p:spPr>
          <a:xfrm>
            <a:off x="10783330" y="3941807"/>
            <a:ext cx="1289221" cy="642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based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7D76A-79B1-42ED-2070-5DB3E033D6AB}"/>
              </a:ext>
            </a:extLst>
          </p:cNvPr>
          <p:cNvSpPr txBox="1"/>
          <p:nvPr/>
        </p:nvSpPr>
        <p:spPr>
          <a:xfrm>
            <a:off x="7438767" y="1149179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02C94-1420-B2C6-65AB-8135297EC86F}"/>
              </a:ext>
            </a:extLst>
          </p:cNvPr>
          <p:cNvSpPr txBox="1"/>
          <p:nvPr/>
        </p:nvSpPr>
        <p:spPr>
          <a:xfrm>
            <a:off x="7426410" y="207593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DDC42B-8F31-F405-A9F0-F9E3E1441E99}"/>
              </a:ext>
            </a:extLst>
          </p:cNvPr>
          <p:cNvSpPr txBox="1"/>
          <p:nvPr/>
        </p:nvSpPr>
        <p:spPr>
          <a:xfrm>
            <a:off x="6512667" y="306447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F1E1CE-7766-4960-C598-241387F1030C}"/>
              </a:ext>
            </a:extLst>
          </p:cNvPr>
          <p:cNvSpPr/>
          <p:nvPr/>
        </p:nvSpPr>
        <p:spPr>
          <a:xfrm>
            <a:off x="8921577" y="4917987"/>
            <a:ext cx="1507525" cy="691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Assessment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FB7785-7198-E7F7-7D28-1104340D37D5}"/>
              </a:ext>
            </a:extLst>
          </p:cNvPr>
          <p:cNvSpPr txBox="1"/>
          <p:nvPr/>
        </p:nvSpPr>
        <p:spPr>
          <a:xfrm>
            <a:off x="6356148" y="40324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8EB23A-3174-E940-158E-991EDA695672}"/>
              </a:ext>
            </a:extLst>
          </p:cNvPr>
          <p:cNvSpPr txBox="1"/>
          <p:nvPr/>
        </p:nvSpPr>
        <p:spPr>
          <a:xfrm>
            <a:off x="7583586" y="509922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</a:t>
            </a:r>
          </a:p>
        </p:txBody>
      </p:sp>
    </p:spTree>
    <p:extLst>
      <p:ext uri="{BB962C8B-B14F-4D97-AF65-F5344CB8AC3E}">
        <p14:creationId xmlns:p14="http://schemas.microsoft.com/office/powerpoint/2010/main" val="272988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8E777-DCF0-89EA-E8E4-4F199928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INITIAL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AAF1E-5DFA-9E88-2254-E50BE02970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66670" y="2383583"/>
            <a:ext cx="3789405" cy="2546762"/>
          </a:xfrm>
        </p:spPr>
        <p:txBody>
          <a:bodyPr>
            <a:normAutofit/>
          </a:bodyPr>
          <a:lstStyle/>
          <a:p>
            <a:r>
              <a:rPr lang="en-US" sz="2400" dirty="0"/>
              <a:t>Initially we tried models with default parameters</a:t>
            </a:r>
          </a:p>
          <a:p>
            <a:r>
              <a:rPr lang="en-US" sz="2400" b="1" dirty="0"/>
              <a:t>Validation ROC:</a:t>
            </a:r>
            <a:r>
              <a:rPr lang="en-US" sz="2400" dirty="0"/>
              <a:t> ~85- 90</a:t>
            </a:r>
          </a:p>
          <a:p>
            <a:r>
              <a:rPr lang="en-US" sz="2400" dirty="0"/>
              <a:t>Optimal Models</a:t>
            </a:r>
          </a:p>
          <a:p>
            <a:pPr lvl="1"/>
            <a:r>
              <a:rPr lang="en-US" sz="2000" b="1" dirty="0"/>
              <a:t>Neural Network </a:t>
            </a:r>
          </a:p>
          <a:p>
            <a:pPr lvl="1"/>
            <a:r>
              <a:rPr lang="en-US" sz="2000" b="1" dirty="0"/>
              <a:t>Gradient boosting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7015CA-0606-638E-7885-280091081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/>
          </a:bodyPr>
          <a:lstStyle/>
          <a:p>
            <a:r>
              <a:rPr lang="en-US" sz="2000" dirty="0"/>
              <a:t>Polynomial regression, Logistic regression, Decision tree, Lasso, HP Forest, Bagging, Adaptive lasso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23DBB3-595A-AB40-7D88-E63276DEC79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B30543D-E04D-813B-F247-43052771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94" y="1322001"/>
            <a:ext cx="7772400" cy="386833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9610EE3-B53E-0AC9-F404-518834AD97F6}"/>
              </a:ext>
            </a:extLst>
          </p:cNvPr>
          <p:cNvSpPr/>
          <p:nvPr/>
        </p:nvSpPr>
        <p:spPr>
          <a:xfrm>
            <a:off x="8229599" y="2224215"/>
            <a:ext cx="3583460" cy="2718487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48BE8-9559-4766-7A42-923B91E86402}"/>
              </a:ext>
            </a:extLst>
          </p:cNvPr>
          <p:cNvSpPr txBox="1"/>
          <p:nvPr/>
        </p:nvSpPr>
        <p:spPr>
          <a:xfrm>
            <a:off x="8316097" y="1767016"/>
            <a:ext cx="2117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55800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>
            <a:extLst>
              <a:ext uri="{FF2B5EF4-FFF2-40B4-BE49-F238E27FC236}">
                <a16:creationId xmlns:a16="http://schemas.microsoft.com/office/drawing/2014/main" id="{E705A2A9-1EFB-918A-F473-170C0A42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MODEL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1C2AABB-2297-79EA-717F-1C9AD95EF6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577978-21A2-E84F-5D9B-A401E8129CA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6" name="Picture 15" descr="A diagram of a company&#10;&#10;Description automatically generated">
            <a:extLst>
              <a:ext uri="{FF2B5EF4-FFF2-40B4-BE49-F238E27FC236}">
                <a16:creationId xmlns:a16="http://schemas.microsoft.com/office/drawing/2014/main" id="{D853A0E8-F0E8-3AB8-5957-11B91664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8" y="2103842"/>
            <a:ext cx="11992366" cy="27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9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8E777-DCF0-89EA-E8E4-4F199928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PREPROCESSING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23DBB3-595A-AB40-7D88-E63276DEC79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FB6A11-9F43-1C05-45BC-3A59171465B0}"/>
              </a:ext>
            </a:extLst>
          </p:cNvPr>
          <p:cNvSpPr txBox="1"/>
          <p:nvPr/>
        </p:nvSpPr>
        <p:spPr>
          <a:xfrm>
            <a:off x="2483708" y="1482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AF8B75D2-13F2-67DB-D0D2-BA7F8553C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6" y="2887235"/>
            <a:ext cx="3193703" cy="1474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ECAB960-2D2A-0B51-EB7A-136ED78A4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427" y="1239855"/>
            <a:ext cx="5537200" cy="647700"/>
          </a:xfrm>
          <a:prstGeom prst="rect">
            <a:avLst/>
          </a:prstGeom>
        </p:spPr>
      </p:pic>
      <p:pic>
        <p:nvPicPr>
          <p:cNvPr id="32" name="Picture 31" descr="A yellow and black sign with black text&#10;&#10;Description automatically generated">
            <a:extLst>
              <a:ext uri="{FF2B5EF4-FFF2-40B4-BE49-F238E27FC236}">
                <a16:creationId xmlns:a16="http://schemas.microsoft.com/office/drawing/2014/main" id="{0998A932-9B95-66B7-8EDA-F1DED8B3A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612" y="1264596"/>
            <a:ext cx="3060700" cy="635000"/>
          </a:xfrm>
          <a:prstGeom prst="rect">
            <a:avLst/>
          </a:prstGeom>
        </p:spPr>
      </p:pic>
      <p:pic>
        <p:nvPicPr>
          <p:cNvPr id="43" name="Picture 42" descr="A diagram of a process&#10;&#10;Description automatically generated">
            <a:extLst>
              <a:ext uri="{FF2B5EF4-FFF2-40B4-BE49-F238E27FC236}">
                <a16:creationId xmlns:a16="http://schemas.microsoft.com/office/drawing/2014/main" id="{4EFE7076-6E42-3259-2AE7-7AB797F70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709" y="2261114"/>
            <a:ext cx="7683500" cy="27559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CACDE6F-18D6-6D5E-0B86-240D582C36F2}"/>
              </a:ext>
            </a:extLst>
          </p:cNvPr>
          <p:cNvSpPr/>
          <p:nvPr/>
        </p:nvSpPr>
        <p:spPr>
          <a:xfrm>
            <a:off x="4481384" y="4184822"/>
            <a:ext cx="1935892" cy="5395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Stratified sample- 80% (Representing unbalanced class)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E9844D-7AC3-0CC6-3172-EFC40C1F0E53}"/>
              </a:ext>
            </a:extLst>
          </p:cNvPr>
          <p:cNvSpPr/>
          <p:nvPr/>
        </p:nvSpPr>
        <p:spPr>
          <a:xfrm>
            <a:off x="5218669" y="2623750"/>
            <a:ext cx="1099751" cy="1853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Set to 75:25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813B06-3D3E-E847-B07F-30221DEE97C5}"/>
              </a:ext>
            </a:extLst>
          </p:cNvPr>
          <p:cNvSpPr/>
          <p:nvPr/>
        </p:nvSpPr>
        <p:spPr>
          <a:xfrm>
            <a:off x="6660292" y="2236574"/>
            <a:ext cx="1556951" cy="679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Replacement of missing values (3 Std Dev from mean)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AAF494-9603-AF40-4946-1CED363F06D0}"/>
              </a:ext>
            </a:extLst>
          </p:cNvPr>
          <p:cNvSpPr/>
          <p:nvPr/>
        </p:nvSpPr>
        <p:spPr>
          <a:xfrm>
            <a:off x="8414952" y="2347786"/>
            <a:ext cx="1371600" cy="506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Outliers transformation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8DB07A-F9C5-A997-A09D-D0C9D579BD46}"/>
              </a:ext>
            </a:extLst>
          </p:cNvPr>
          <p:cNvSpPr/>
          <p:nvPr/>
        </p:nvSpPr>
        <p:spPr>
          <a:xfrm>
            <a:off x="8093676" y="4139515"/>
            <a:ext cx="1742302" cy="5931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2 Interactive terms added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274B8E-09B6-F89E-6B95-C9D87657A061}"/>
                  </a:ext>
                </a:extLst>
              </p:cNvPr>
              <p:cNvSpPr txBox="1"/>
              <p:nvPr/>
            </p:nvSpPr>
            <p:spPr>
              <a:xfrm>
                <a:off x="157548" y="4865800"/>
                <a:ext cx="5959046" cy="1083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  <a:effectLst/>
                  </a:rPr>
                  <a:t>Liquidity Ratios</a:t>
                </a:r>
                <a:r>
                  <a:rPr lang="en-IN" dirty="0">
                    <a:solidFill>
                      <a:srgbClr val="FF0000"/>
                    </a:solidFill>
                    <a:effectLst/>
                  </a:rPr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Hi</a:t>
                </a:r>
                <a:r>
                  <a:rPr lang="en-IN" dirty="0">
                    <a:effectLst/>
                  </a:rPr>
                  <a:t>ghlighting the firm's liquidity status.</a:t>
                </a:r>
              </a:p>
              <a:p>
                <a:pPr lvl="1"/>
                <a:r>
                  <a:rPr lang="en-IN" dirty="0">
                    <a:effectLst/>
                  </a:rPr>
                  <a:t>(attr4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current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assets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short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term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liabilities</m:t>
                        </m:r>
                      </m:den>
                    </m:f>
                    <m:r>
                      <a:rPr lang="en-IN" b="1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i="0" dirty="0">
                    <a:solidFill>
                      <a:srgbClr val="3C4043"/>
                    </a:solidFill>
                    <a:effectLst/>
                    <a:latin typeface="Inter"/>
                  </a:rPr>
                  <a:t>)</a:t>
                </a:r>
                <a:r>
                  <a:rPr lang="en-IN" dirty="0">
                    <a:effectLst/>
                  </a:rPr>
                  <a:t>* attr10(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equity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assets</m:t>
                        </m:r>
                      </m:den>
                    </m:f>
                    <m:r>
                      <a:rPr lang="en-IN" b="1" i="1" dirty="0">
                        <a:solidFill>
                          <a:srgbClr val="3C404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i="0" dirty="0">
                    <a:solidFill>
                      <a:srgbClr val="3C4043"/>
                    </a:solidFill>
                    <a:effectLst/>
                    <a:latin typeface="Inter"/>
                  </a:rPr>
                  <a:t>)</a:t>
                </a:r>
                <a:endParaRPr lang="en-IN" dirty="0">
                  <a:effectLst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274B8E-09B6-F89E-6B95-C9D87657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48" y="4865800"/>
                <a:ext cx="5959046" cy="1083182"/>
              </a:xfrm>
              <a:prstGeom prst="rect">
                <a:avLst/>
              </a:prstGeom>
              <a:blipFill>
                <a:blip r:embed="rId6"/>
                <a:stretch>
                  <a:fillRect l="-851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5940C0-9DA4-C785-F572-6F215ACEF704}"/>
                  </a:ext>
                </a:extLst>
              </p:cNvPr>
              <p:cNvSpPr txBox="1"/>
              <p:nvPr/>
            </p:nvSpPr>
            <p:spPr>
              <a:xfrm>
                <a:off x="5421527" y="5127193"/>
                <a:ext cx="6098058" cy="1127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/>
                <a:r>
                  <a:rPr lang="en-IN" b="1" dirty="0">
                    <a:solidFill>
                      <a:srgbClr val="FF0000"/>
                    </a:solidFill>
                    <a:effectLst/>
                  </a:rPr>
                  <a:t>Profitability Ratios</a:t>
                </a:r>
                <a:r>
                  <a:rPr lang="en-IN" dirty="0">
                    <a:solidFill>
                      <a:srgbClr val="FF0000"/>
                    </a:solidFill>
                    <a:effectLst/>
                  </a:rPr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effectLst/>
                  </a:rPr>
                  <a:t>overall capacity to generate profits from its assets.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effectLst/>
                  </a:rPr>
                  <a:t>attr7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EBIT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assets</m:t>
                        </m:r>
                      </m:den>
                    </m:f>
                  </m:oMath>
                </a14:m>
                <a:r>
                  <a:rPr lang="en-IN" b="0" i="0" dirty="0">
                    <a:solidFill>
                      <a:srgbClr val="3C4043"/>
                    </a:solidFill>
                    <a:effectLst/>
                    <a:latin typeface="Inter"/>
                  </a:rPr>
                  <a:t>)</a:t>
                </a:r>
                <a:r>
                  <a:rPr lang="en-IN" dirty="0">
                    <a:solidFill>
                      <a:srgbClr val="3C4043"/>
                    </a:solidFill>
                    <a:latin typeface="Inter"/>
                  </a:rPr>
                  <a:t> * </a:t>
                </a:r>
                <a:r>
                  <a:rPr lang="en-IN" dirty="0">
                    <a:effectLst/>
                  </a:rPr>
                  <a:t>attr18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gross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profit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3C4043"/>
                            </a:solidFill>
                            <a:latin typeface="Inter"/>
                          </a:rPr>
                          <m:t>assets</m:t>
                        </m:r>
                      </m:den>
                    </m:f>
                  </m:oMath>
                </a14:m>
                <a:r>
                  <a:rPr lang="en-IN" b="0" i="0" dirty="0">
                    <a:solidFill>
                      <a:srgbClr val="3C4043"/>
                    </a:solidFill>
                    <a:effectLst/>
                    <a:latin typeface="Inter"/>
                  </a:rPr>
                  <a:t>) 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5940C0-9DA4-C785-F572-6F215ACEF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527" y="5127193"/>
                <a:ext cx="6098058" cy="1127232"/>
              </a:xfrm>
              <a:prstGeom prst="rect">
                <a:avLst/>
              </a:prstGeom>
              <a:blipFill>
                <a:blip r:embed="rId7"/>
                <a:stretch>
                  <a:fillRect l="-830" t="-2222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6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8E777-DCF0-89EA-E8E4-4F199928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MODEL NODES 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85EDF8A-3D72-0AE8-79C4-A446B9E38C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05632" y="1454109"/>
            <a:ext cx="3010930" cy="424235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NEURAL NETWORK:</a:t>
            </a:r>
            <a:endParaRPr lang="en-IN" b="1" i="0" dirty="0">
              <a:solidFill>
                <a:srgbClr val="FF0000"/>
              </a:solidFill>
              <a:effectLst/>
              <a:latin typeface="Söhne"/>
            </a:endParaRPr>
          </a:p>
          <a:p>
            <a:r>
              <a:rPr lang="en-IN" b="1" i="0" dirty="0" err="1">
                <a:solidFill>
                  <a:srgbClr val="374151"/>
                </a:solidFill>
                <a:effectLst/>
                <a:latin typeface="Söhne"/>
              </a:rPr>
              <a:t>QuickProp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for </a:t>
            </a: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faster convergence</a:t>
            </a:r>
          </a:p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N Iterations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IN" i="0" dirty="0">
                <a:solidFill>
                  <a:srgbClr val="374151"/>
                </a:solidFill>
                <a:effectLst/>
                <a:latin typeface="Söhne"/>
              </a:rPr>
              <a:t>300</a:t>
            </a:r>
          </a:p>
          <a:p>
            <a:r>
              <a:rPr lang="en-IN" b="1" dirty="0">
                <a:solidFill>
                  <a:srgbClr val="374151"/>
                </a:solidFill>
                <a:latin typeface="Söhne"/>
              </a:rPr>
              <a:t>No. of Hidden units 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= 3 </a:t>
            </a:r>
          </a:p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Learning rate: 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0.1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latin typeface="Söhne"/>
              </a:rPr>
              <a:t>GRADIENT BOOSTING:</a:t>
            </a:r>
          </a:p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N Iterations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300 iterations</a:t>
            </a:r>
          </a:p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Train Proportion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70%</a:t>
            </a:r>
            <a:endParaRPr lang="en-IN" b="1" dirty="0">
              <a:solidFill>
                <a:srgbClr val="374151"/>
              </a:solidFill>
              <a:latin typeface="Söhne"/>
            </a:endParaRPr>
          </a:p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Maximum Depth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5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78914AF-2219-B89C-51A5-B76BE9F5F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42" y="1375177"/>
            <a:ext cx="3954163" cy="4474448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5C6BA4F4-21F0-0CC2-51BE-38CE85589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016" y="1419601"/>
            <a:ext cx="2243419" cy="456107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2EC55A5-39CC-2AFA-2846-0741919C6B40}"/>
              </a:ext>
            </a:extLst>
          </p:cNvPr>
          <p:cNvSpPr/>
          <p:nvPr/>
        </p:nvSpPr>
        <p:spPr>
          <a:xfrm>
            <a:off x="4757351" y="1198605"/>
            <a:ext cx="3225114" cy="4609070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ADBAC-849E-A1B7-4661-87E5C25E10C4}"/>
              </a:ext>
            </a:extLst>
          </p:cNvPr>
          <p:cNvSpPr txBox="1"/>
          <p:nvPr/>
        </p:nvSpPr>
        <p:spPr>
          <a:xfrm>
            <a:off x="1470454" y="1062681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Neural Network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88154A-4928-4D09-C8C8-CFB181CE25A5}"/>
              </a:ext>
            </a:extLst>
          </p:cNvPr>
          <p:cNvSpPr txBox="1"/>
          <p:nvPr/>
        </p:nvSpPr>
        <p:spPr>
          <a:xfrm>
            <a:off x="8835082" y="1037968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Gradient Boosting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858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8E777-DCF0-89EA-E8E4-4F199928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MODEL NODES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ADBAC-849E-A1B7-4661-87E5C25E10C4}"/>
              </a:ext>
            </a:extLst>
          </p:cNvPr>
          <p:cNvSpPr txBox="1"/>
          <p:nvPr/>
        </p:nvSpPr>
        <p:spPr>
          <a:xfrm>
            <a:off x="827902" y="1037968"/>
            <a:ext cx="132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Auto Neural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CD333B-6CDD-5F79-8811-C36AF2929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45" y="1445741"/>
            <a:ext cx="2291617" cy="4633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DBC527-78D9-AD20-9AE6-21503BF7E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182" y="1482811"/>
            <a:ext cx="3083767" cy="4609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D8C9C6-7159-3811-D16A-72F55FB4D1C4}"/>
              </a:ext>
            </a:extLst>
          </p:cNvPr>
          <p:cNvSpPr txBox="1"/>
          <p:nvPr/>
        </p:nvSpPr>
        <p:spPr>
          <a:xfrm>
            <a:off x="3810000" y="1079157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HP Neural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338ABB7-F16D-0E85-AE51-A7AE85798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633" y="1543736"/>
            <a:ext cx="2962614" cy="3917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290A7A-0B08-D08C-E666-895139F1C0BA}"/>
              </a:ext>
            </a:extLst>
          </p:cNvPr>
          <p:cNvSpPr txBox="1"/>
          <p:nvPr/>
        </p:nvSpPr>
        <p:spPr>
          <a:xfrm>
            <a:off x="6866238" y="107091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DM Neural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1415763-2E83-9CE8-17DB-6ED558CA651B}"/>
              </a:ext>
            </a:extLst>
          </p:cNvPr>
          <p:cNvSpPr txBox="1">
            <a:spLocks/>
          </p:cNvSpPr>
          <p:nvPr/>
        </p:nvSpPr>
        <p:spPr>
          <a:xfrm>
            <a:off x="9300518" y="1849526"/>
            <a:ext cx="2634083" cy="436746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85750" indent="-285750" algn="l" defTabSz="914400" rtl="0" eaLnBrk="1" fontAlgn="t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AUTO NEURAL:</a:t>
            </a:r>
            <a:endParaRPr lang="en-IN" b="1" dirty="0">
              <a:solidFill>
                <a:srgbClr val="FF0000"/>
              </a:solidFill>
              <a:latin typeface="Söhne"/>
            </a:endParaRPr>
          </a:p>
          <a:p>
            <a:r>
              <a:rPr lang="en-IN" b="1" dirty="0">
                <a:solidFill>
                  <a:srgbClr val="374151"/>
                </a:solidFill>
                <a:latin typeface="Söhne"/>
              </a:rPr>
              <a:t>Architecture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 Single Layer</a:t>
            </a:r>
          </a:p>
          <a:p>
            <a:r>
              <a:rPr lang="en-IN" b="1" dirty="0">
                <a:solidFill>
                  <a:srgbClr val="374151"/>
                </a:solidFill>
                <a:latin typeface="Söhne"/>
              </a:rPr>
              <a:t>Termination: Overfitting</a:t>
            </a:r>
          </a:p>
          <a:p>
            <a:r>
              <a:rPr lang="en-IN" b="1" dirty="0">
                <a:solidFill>
                  <a:srgbClr val="374151"/>
                </a:solidFill>
                <a:latin typeface="Söhne"/>
              </a:rPr>
              <a:t>Hidden Units: 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8</a:t>
            </a:r>
          </a:p>
          <a:p>
            <a:pPr marL="0" indent="0">
              <a:buFont typeface="Wingdings" pitchFamily="2" charset="2"/>
              <a:buNone/>
            </a:pPr>
            <a:r>
              <a:rPr lang="en-IN" b="1" dirty="0">
                <a:solidFill>
                  <a:srgbClr val="FF0000"/>
                </a:solidFill>
                <a:latin typeface="Söhne"/>
              </a:rPr>
              <a:t>HP NEURAL:</a:t>
            </a:r>
          </a:p>
          <a:p>
            <a:r>
              <a:rPr lang="en-IN" b="1" dirty="0">
                <a:solidFill>
                  <a:srgbClr val="374151"/>
                </a:solidFill>
                <a:latin typeface="Söhne"/>
              </a:rPr>
              <a:t>Hidden Layer Level Customization : </a:t>
            </a:r>
            <a:r>
              <a:rPr lang="en-IN" dirty="0">
                <a:latin typeface="Söhne"/>
              </a:rPr>
              <a:t>3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latin typeface="Söhne"/>
              </a:rPr>
              <a:t>DM NEURAL:</a:t>
            </a:r>
          </a:p>
          <a:p>
            <a:r>
              <a:rPr lang="en-IN" b="1" dirty="0">
                <a:latin typeface="Söhne"/>
              </a:rPr>
              <a:t>Optimization: </a:t>
            </a:r>
            <a:r>
              <a:rPr lang="en-IN" dirty="0">
                <a:latin typeface="Söhne"/>
              </a:rPr>
              <a:t>SSE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Söhne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5B88868-EE6F-26C8-1CF6-F9D99FA897FF}"/>
              </a:ext>
            </a:extLst>
          </p:cNvPr>
          <p:cNvSpPr/>
          <p:nvPr/>
        </p:nvSpPr>
        <p:spPr>
          <a:xfrm>
            <a:off x="9152237" y="1692877"/>
            <a:ext cx="2821460" cy="4744994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399BA-A214-C588-E61B-49C0899C0CB1}"/>
              </a:ext>
            </a:extLst>
          </p:cNvPr>
          <p:cNvSpPr txBox="1"/>
          <p:nvPr/>
        </p:nvSpPr>
        <p:spPr>
          <a:xfrm>
            <a:off x="9415849" y="1248033"/>
            <a:ext cx="186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Advantage</a:t>
            </a:r>
          </a:p>
        </p:txBody>
      </p:sp>
    </p:spTree>
    <p:extLst>
      <p:ext uri="{BB962C8B-B14F-4D97-AF65-F5344CB8AC3E}">
        <p14:creationId xmlns:p14="http://schemas.microsoft.com/office/powerpoint/2010/main" val="370211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7015CA-0606-638E-7885-280091081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/>
          </a:bodyPr>
          <a:lstStyle/>
          <a:p>
            <a:r>
              <a:rPr lang="en-US" sz="2000" dirty="0"/>
              <a:t>Ensemble with Neural Network, </a:t>
            </a:r>
            <a:r>
              <a:rPr lang="en-US" sz="2000" dirty="0" err="1"/>
              <a:t>Autoneural</a:t>
            </a:r>
            <a:r>
              <a:rPr lang="en-US" sz="2000" dirty="0"/>
              <a:t>, HP Neural, DM Neural, Gradient Boosting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8E777-DCF0-89EA-E8E4-4F199928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OPTIMAL MODEL EVALUATION: ENSEMBLE APPROACH</a:t>
            </a:r>
            <a:endParaRPr lang="en-US" sz="34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3629B95-6760-4DC9-976D-417606A81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" t="8264" r="1"/>
          <a:stretch/>
        </p:blipFill>
        <p:spPr>
          <a:xfrm>
            <a:off x="259491" y="1544594"/>
            <a:ext cx="7964409" cy="34294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D8CBC5-932D-815D-BF2A-191BDCE55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61446"/>
              </p:ext>
            </p:extLst>
          </p:nvPr>
        </p:nvGraphicFramePr>
        <p:xfrm>
          <a:off x="8462147" y="2038867"/>
          <a:ext cx="3326199" cy="2236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7594">
                  <a:extLst>
                    <a:ext uri="{9D8B030D-6E8A-4147-A177-3AD203B41FA5}">
                      <a16:colId xmlns:a16="http://schemas.microsoft.com/office/drawing/2014/main" val="1671770800"/>
                    </a:ext>
                  </a:extLst>
                </a:gridCol>
                <a:gridCol w="1198605">
                  <a:extLst>
                    <a:ext uri="{9D8B030D-6E8A-4147-A177-3AD203B41FA5}">
                      <a16:colId xmlns:a16="http://schemas.microsoft.com/office/drawing/2014/main" val="2702499198"/>
                    </a:ext>
                  </a:extLst>
                </a:gridCol>
              </a:tblGrid>
              <a:tr h="51270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Predecessor Node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Ensmbl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321387"/>
                  </a:ext>
                </a:extLst>
              </a:tr>
              <a:tr h="51270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Target Variable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class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791820"/>
                  </a:ext>
                </a:extLst>
              </a:tr>
              <a:tr h="6213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Valid: Number of Wrong Classifications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47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159194"/>
                  </a:ext>
                </a:extLst>
              </a:tr>
              <a:tr h="58986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Valid: Roc Index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0.942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476808"/>
                  </a:ext>
                </a:extLst>
              </a:tr>
            </a:tbl>
          </a:graphicData>
        </a:graphic>
      </p:graphicFrame>
      <p:pic>
        <p:nvPicPr>
          <p:cNvPr id="13" name="Picture 1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00968789-99BB-A794-F769-682B38C99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483" y="5075086"/>
            <a:ext cx="7772400" cy="1609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215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AAF1E-5DFA-9E88-2254-E50BE0297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75499" y="1716316"/>
            <a:ext cx="5642144" cy="4474419"/>
          </a:xfrm>
        </p:spPr>
        <p:txBody>
          <a:bodyPr>
            <a:normAutofit/>
          </a:bodyPr>
          <a:lstStyle/>
          <a:p>
            <a:r>
              <a:rPr lang="en-US" sz="1800" b="1" dirty="0"/>
              <a:t>Business Insights: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Bankruptcy is dependent on these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Attr</a:t>
            </a:r>
            <a:r>
              <a:rPr lang="en-US" sz="1600" dirty="0"/>
              <a:t> 56 - (sales - cost of products sold) /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Attr</a:t>
            </a:r>
            <a:r>
              <a:rPr lang="en-US" sz="1600" dirty="0"/>
              <a:t> 34 - </a:t>
            </a:r>
            <a:r>
              <a:rPr lang="en-IN" sz="1600" b="0" i="0" dirty="0">
                <a:solidFill>
                  <a:srgbClr val="3C4043"/>
                </a:solidFill>
                <a:effectLst/>
                <a:latin typeface="Inter"/>
              </a:rPr>
              <a:t>operating expenses / total liabilities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Attr</a:t>
            </a:r>
            <a:r>
              <a:rPr lang="en-US" sz="1600" dirty="0"/>
              <a:t> 46 - </a:t>
            </a:r>
            <a:r>
              <a:rPr lang="en-IN" sz="1600" b="0" i="0" dirty="0">
                <a:solidFill>
                  <a:srgbClr val="3C4043"/>
                </a:solidFill>
                <a:effectLst/>
                <a:latin typeface="Inter"/>
              </a:rPr>
              <a:t>(current assets - inventory) / short-term liabilities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Attr</a:t>
            </a:r>
            <a:r>
              <a:rPr lang="en-US" sz="1600" dirty="0"/>
              <a:t> 44 -</a:t>
            </a:r>
            <a:r>
              <a:rPr lang="en-IN" sz="1600" b="0" i="0" dirty="0">
                <a:solidFill>
                  <a:srgbClr val="3C4043"/>
                </a:solidFill>
                <a:effectLst/>
                <a:latin typeface="Inter"/>
              </a:rPr>
              <a:t> (receivables * 365) /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Attr</a:t>
            </a:r>
            <a:r>
              <a:rPr lang="en-US" sz="1600" dirty="0"/>
              <a:t> 5 -</a:t>
            </a:r>
            <a:r>
              <a:rPr lang="en-IN" sz="1600" b="0" i="0" dirty="0">
                <a:solidFill>
                  <a:srgbClr val="3C4043"/>
                </a:solidFill>
                <a:effectLst/>
                <a:latin typeface="Inter"/>
              </a:rPr>
              <a:t>(cash + short-term securities + receivables - short-term liabilities) / (operating expenses - depreciation)] * 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These financial metrics are key because they reflect a company's profitability, cash flow, expense management, liquidity, and ability to pay debts—factors critical for assessing the risk of bankruptcy</a:t>
            </a: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8E777-DCF0-89EA-E8E4-4F199928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 &amp; LESSONS LEARNT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7015CA-0606-638E-7885-280091081C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23DBB3-595A-AB40-7D88-E63276DEC79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FC601E7-04DF-A0E7-918E-D2AF27FD942A}"/>
              </a:ext>
            </a:extLst>
          </p:cNvPr>
          <p:cNvSpPr txBox="1">
            <a:spLocks/>
          </p:cNvSpPr>
          <p:nvPr/>
        </p:nvSpPr>
        <p:spPr>
          <a:xfrm>
            <a:off x="824562" y="1720436"/>
            <a:ext cx="4884262" cy="2839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/>
              <a:t>Model-based Lessons: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7200" b="1" i="0" dirty="0">
                <a:solidFill>
                  <a:srgbClr val="374151"/>
                </a:solidFill>
                <a:effectLst/>
                <a:latin typeface="Söhne"/>
              </a:rPr>
              <a:t>Hyperparameter</a:t>
            </a:r>
            <a:r>
              <a:rPr lang="en-US" sz="72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7200" b="1" dirty="0">
                <a:solidFill>
                  <a:srgbClr val="374151"/>
                </a:solidFill>
                <a:latin typeface="Söhne"/>
              </a:rPr>
              <a:t>tuning </a:t>
            </a:r>
            <a:r>
              <a:rPr lang="en-US" sz="7200" dirty="0">
                <a:solidFill>
                  <a:srgbClr val="374151"/>
                </a:solidFill>
                <a:latin typeface="Söhne"/>
              </a:rPr>
              <a:t>leads to </a:t>
            </a:r>
            <a:r>
              <a:rPr lang="en-US" sz="7200" b="1" dirty="0">
                <a:solidFill>
                  <a:srgbClr val="374151"/>
                </a:solidFill>
                <a:latin typeface="Söhne"/>
              </a:rPr>
              <a:t>improved</a:t>
            </a:r>
            <a:r>
              <a:rPr lang="en-US" sz="7200" dirty="0">
                <a:solidFill>
                  <a:srgbClr val="374151"/>
                </a:solidFill>
                <a:latin typeface="Söhne"/>
              </a:rPr>
              <a:t> ML model </a:t>
            </a:r>
            <a:r>
              <a:rPr lang="en-US" sz="7200" b="1" dirty="0">
                <a:solidFill>
                  <a:srgbClr val="374151"/>
                </a:solidFill>
                <a:latin typeface="Söhne"/>
              </a:rPr>
              <a:t>performance (ROC)</a:t>
            </a:r>
            <a:endParaRPr lang="en-US" sz="7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/>
              <a:t>Preprocessing Optimization is crucial and should be considered in our study</a:t>
            </a:r>
          </a:p>
          <a:p>
            <a:r>
              <a:rPr lang="en-US" sz="7200" dirty="0"/>
              <a:t>Future 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/>
              <a:t>For imbalanced data, we could consider SMOTE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/>
              <a:t>Interactive terms should be liaised to achieve high throughputs.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7893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7" id="{13B4C7CD-90B5-3943-86D6-4561C0336C49}" vid="{8433697B-7B02-704B-9698-E222E0244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274efee-843d-4c91-939d-eb0d0f637a60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d09ddc2b-39bd-4a71-b20b-efdf2d492579">
      <Terms xmlns="http://schemas.microsoft.com/office/infopath/2007/PartnerControls"/>
    </lcf76f155ced4ddcb4097134ff3c332f>
    <TaxCatchAll xmlns="9274efee-843d-4c91-939d-eb0d0f637a60" xsi:nil="true"/>
    <CreationDate xmlns="d09ddc2b-39bd-4a71-b20b-efdf2d49257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E838EEAADA234BB36CF012CC7F35D0" ma:contentTypeVersion="18" ma:contentTypeDescription="Create a new document." ma:contentTypeScope="" ma:versionID="4d87d951b7bdeb24f4b7158d15ee67e9">
  <xsd:schema xmlns:xsd="http://www.w3.org/2001/XMLSchema" xmlns:xs="http://www.w3.org/2001/XMLSchema" xmlns:p="http://schemas.microsoft.com/office/2006/metadata/properties" xmlns:ns2="d09ddc2b-39bd-4a71-b20b-efdf2d492579" xmlns:ns3="9274efee-843d-4c91-939d-eb0d0f637a60" targetNamespace="http://schemas.microsoft.com/office/2006/metadata/properties" ma:root="true" ma:fieldsID="c2baca5f0ba1665a9a751844decd9f7b" ns2:_="" ns3:_="">
    <xsd:import namespace="d09ddc2b-39bd-4a71-b20b-efdf2d492579"/>
    <xsd:import namespace="9274efee-843d-4c91-939d-eb0d0f637a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Cre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9ddc2b-39bd-4a71-b20b-efdf2d4925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reationDate" ma:index="25" nillable="true" ma:displayName="Creation Date" ma:format="DateOnly" ma:internalName="Creation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4efee-843d-4c91-939d-eb0d0f637a6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7cc37af-c357-489e-bc24-7b7e9b1a82ac}" ma:internalName="TaxCatchAll" ma:showField="CatchAllData" ma:web="9274efee-843d-4c91-939d-eb0d0f637a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DE0D6C-581B-4814-98E7-EF172D5D46A1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d6656b4d-3fa0-4709-acfb-d5e813445d1e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37af3f4b-4b66-46f9-8456-831d9bc3e737"/>
    <ds:schemaRef ds:uri="http://purl.org/dc/terms/"/>
    <ds:schemaRef ds:uri="9274efee-843d-4c91-939d-eb0d0f637a60"/>
    <ds:schemaRef ds:uri="d09ddc2b-39bd-4a71-b20b-efdf2d492579"/>
  </ds:schemaRefs>
</ds:datastoreItem>
</file>

<file path=customXml/itemProps2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979E5B-8B37-44EE-BBDD-EBC898FBB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9ddc2b-39bd-4a71-b20b-efdf2d492579"/>
    <ds:schemaRef ds:uri="9274efee-843d-4c91-939d-eb0d0f637a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445</Words>
  <Application>Microsoft Macintosh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Franklin Gothic Medium</vt:lpstr>
      <vt:lpstr>Franklin Gothic Medium Cond</vt:lpstr>
      <vt:lpstr>Franklin Gothic Book</vt:lpstr>
      <vt:lpstr>Calibri</vt:lpstr>
      <vt:lpstr>Cambria Math</vt:lpstr>
      <vt:lpstr>Wingdings</vt:lpstr>
      <vt:lpstr>Arial</vt:lpstr>
      <vt:lpstr>Inter</vt:lpstr>
      <vt:lpstr>Söhne</vt:lpstr>
      <vt:lpstr>Office Theme</vt:lpstr>
      <vt:lpstr>PowerPoint Presentation</vt:lpstr>
      <vt:lpstr>Process</vt:lpstr>
      <vt:lpstr>INITIAL APPROACHES</vt:lpstr>
      <vt:lpstr>FINAL MODEL</vt:lpstr>
      <vt:lpstr>DATA PREPROCESSING </vt:lpstr>
      <vt:lpstr>MODEL NODES </vt:lpstr>
      <vt:lpstr>MODEL NODES </vt:lpstr>
      <vt:lpstr>OPTIMAL MODEL EVALUATION: ENSEMBLE APPROACH</vt:lpstr>
      <vt:lpstr>CONCLUSION &amp; LESSONS LEARNT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Kavyasri Jadala</dc:creator>
  <cp:lastModifiedBy>Kavyasri Jadala</cp:lastModifiedBy>
  <cp:revision>2</cp:revision>
  <dcterms:created xsi:type="dcterms:W3CDTF">2023-12-04T01:09:18Z</dcterms:created>
  <dcterms:modified xsi:type="dcterms:W3CDTF">2023-12-04T08:10:28Z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