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366000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325506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17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93105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987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2128429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852120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232538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95104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FE77F-DD8B-44D7-A075-356E2D13907C}"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28882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9FE77F-DD8B-44D7-A075-356E2D13907C}"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344942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FE77F-DD8B-44D7-A075-356E2D13907C}"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28656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FE77F-DD8B-44D7-A075-356E2D13907C}"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114008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FE77F-DD8B-44D7-A075-356E2D13907C}"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13279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FE77F-DD8B-44D7-A075-356E2D13907C}"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329523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9FE77F-DD8B-44D7-A075-356E2D13907C}"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06237-70C3-4318-9884-4156D01E7504}" type="slidenum">
              <a:rPr lang="en-US" smtClean="0"/>
              <a:t>‹#›</a:t>
            </a:fld>
            <a:endParaRPr lang="en-US"/>
          </a:p>
        </p:txBody>
      </p:sp>
    </p:spTree>
    <p:extLst>
      <p:ext uri="{BB962C8B-B14F-4D97-AF65-F5344CB8AC3E}">
        <p14:creationId xmlns:p14="http://schemas.microsoft.com/office/powerpoint/2010/main" val="428743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9FE77F-DD8B-44D7-A075-356E2D13907C}" type="datetimeFigureOut">
              <a:rPr lang="en-US" smtClean="0"/>
              <a:t>6/18/2025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06237-70C3-4318-9884-4156D01E7504}" type="slidenum">
              <a:rPr lang="en-US" smtClean="0"/>
              <a:t>‹#›</a:t>
            </a:fld>
            <a:endParaRPr lang="en-US"/>
          </a:p>
        </p:txBody>
      </p:sp>
    </p:spTree>
    <p:extLst>
      <p:ext uri="{BB962C8B-B14F-4D97-AF65-F5344CB8AC3E}">
        <p14:creationId xmlns:p14="http://schemas.microsoft.com/office/powerpoint/2010/main" val="204900199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iloasiapacific/8762249877/in/photostrea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41C620-6490-DAD5-2556-2BC7CCA5CF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118" y="0"/>
            <a:ext cx="13077022" cy="6858000"/>
          </a:xfrm>
          <a:prstGeom prst="rect">
            <a:avLst/>
          </a:prstGeom>
        </p:spPr>
      </p:pic>
      <p:sp>
        <p:nvSpPr>
          <p:cNvPr id="2" name="Title 1">
            <a:extLst>
              <a:ext uri="{FF2B5EF4-FFF2-40B4-BE49-F238E27FC236}">
                <a16:creationId xmlns:a16="http://schemas.microsoft.com/office/drawing/2014/main" id="{73619D4D-89D8-D927-7E16-C20920322875}"/>
              </a:ext>
            </a:extLst>
          </p:cNvPr>
          <p:cNvSpPr>
            <a:spLocks noGrp="1"/>
          </p:cNvSpPr>
          <p:nvPr>
            <p:ph type="ctrTitle"/>
          </p:nvPr>
        </p:nvSpPr>
        <p:spPr>
          <a:xfrm>
            <a:off x="-626533" y="379115"/>
            <a:ext cx="7766936" cy="1646302"/>
          </a:xfrm>
        </p:spPr>
        <p:txBody>
          <a:bodyPr/>
          <a:lstStyle/>
          <a:p>
            <a:r>
              <a:rPr lang="en-US" dirty="0">
                <a:solidFill>
                  <a:srgbClr val="FF0000"/>
                </a:solidFill>
              </a:rPr>
              <a:t>Child </a:t>
            </a:r>
            <a:r>
              <a:rPr lang="en-US" dirty="0" err="1">
                <a:solidFill>
                  <a:srgbClr val="FF0000"/>
                </a:solidFill>
              </a:rPr>
              <a:t>labour</a:t>
            </a:r>
            <a:r>
              <a:rPr lang="en-US" dirty="0">
                <a:solidFill>
                  <a:srgbClr val="FF0000"/>
                </a:solidFill>
              </a:rPr>
              <a:t> day</a:t>
            </a:r>
          </a:p>
        </p:txBody>
      </p:sp>
      <p:sp>
        <p:nvSpPr>
          <p:cNvPr id="3" name="Subtitle 2">
            <a:extLst>
              <a:ext uri="{FF2B5EF4-FFF2-40B4-BE49-F238E27FC236}">
                <a16:creationId xmlns:a16="http://schemas.microsoft.com/office/drawing/2014/main" id="{89EA6EF2-EB0B-30BB-235E-F41751132909}"/>
              </a:ext>
            </a:extLst>
          </p:cNvPr>
          <p:cNvSpPr>
            <a:spLocks noGrp="1"/>
          </p:cNvSpPr>
          <p:nvPr>
            <p:ph type="subTitle" idx="1"/>
          </p:nvPr>
        </p:nvSpPr>
        <p:spPr/>
        <p:txBody>
          <a:bodyPr/>
          <a:lstStyle/>
          <a:p>
            <a:endParaRPr lang="en-US" dirty="0"/>
          </a:p>
        </p:txBody>
      </p:sp>
      <p:sp>
        <p:nvSpPr>
          <p:cNvPr id="6" name="TextBox 5">
            <a:extLst>
              <a:ext uri="{FF2B5EF4-FFF2-40B4-BE49-F238E27FC236}">
                <a16:creationId xmlns:a16="http://schemas.microsoft.com/office/drawing/2014/main" id="{96F3D880-FC1E-ED09-BC1E-1BD7C1530ABB}"/>
              </a:ext>
            </a:extLst>
          </p:cNvPr>
          <p:cNvSpPr txBox="1"/>
          <p:nvPr/>
        </p:nvSpPr>
        <p:spPr>
          <a:xfrm>
            <a:off x="1219200" y="6681787"/>
            <a:ext cx="9753600" cy="230832"/>
          </a:xfrm>
          <a:prstGeom prst="rect">
            <a:avLst/>
          </a:prstGeom>
          <a:noFill/>
        </p:spPr>
        <p:txBody>
          <a:bodyPr wrap="square" rtlCol="0">
            <a:spAutoFit/>
          </a:bodyPr>
          <a:lstStyle/>
          <a:p>
            <a:r>
              <a:rPr lang="en-US" sz="900">
                <a:hlinkClick r:id="rId3" tooltip="https://www.flickr.com/photos/iloasiapacific/8762249877/in/photostream/"/>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50519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DFE5-1828-52F3-1878-303109DBF27C}"/>
              </a:ext>
            </a:extLst>
          </p:cNvPr>
          <p:cNvSpPr>
            <a:spLocks noGrp="1"/>
          </p:cNvSpPr>
          <p:nvPr>
            <p:ph type="title"/>
          </p:nvPr>
        </p:nvSpPr>
        <p:spPr/>
        <p:txBody>
          <a:bodyPr/>
          <a:lstStyle/>
          <a:p>
            <a:pPr algn="ctr"/>
            <a:r>
              <a:rPr lang="en-US" dirty="0">
                <a:solidFill>
                  <a:srgbClr val="FF0000"/>
                </a:solidFill>
              </a:rPr>
              <a:t>WHAT IS CHILD LABOUR</a:t>
            </a:r>
          </a:p>
        </p:txBody>
      </p:sp>
      <p:sp>
        <p:nvSpPr>
          <p:cNvPr id="3" name="Content Placeholder 2">
            <a:extLst>
              <a:ext uri="{FF2B5EF4-FFF2-40B4-BE49-F238E27FC236}">
                <a16:creationId xmlns:a16="http://schemas.microsoft.com/office/drawing/2014/main" id="{5EBCC0B4-A484-F69F-106C-655BFA3935AB}"/>
              </a:ext>
            </a:extLst>
          </p:cNvPr>
          <p:cNvSpPr>
            <a:spLocks noGrp="1"/>
          </p:cNvSpPr>
          <p:nvPr>
            <p:ph idx="1"/>
          </p:nvPr>
        </p:nvSpPr>
        <p:spPr>
          <a:xfrm>
            <a:off x="297455" y="1853754"/>
            <a:ext cx="10957193" cy="4378292"/>
          </a:xfrm>
        </p:spPr>
        <p:txBody>
          <a:bodyPr>
            <a:normAutofit fontScale="62500" lnSpcReduction="20000"/>
          </a:bodyPr>
          <a:lstStyle/>
          <a:p>
            <a:r>
              <a:rPr lang="en-US" dirty="0">
                <a:solidFill>
                  <a:schemeClr val="accent3">
                    <a:lumMod val="75000"/>
                  </a:schemeClr>
                </a:solidFill>
              </a:rPr>
              <a:t>Child </a:t>
            </a:r>
            <a:r>
              <a:rPr lang="en-US" dirty="0" err="1">
                <a:solidFill>
                  <a:schemeClr val="accent3">
                    <a:lumMod val="75000"/>
                  </a:schemeClr>
                </a:solidFill>
              </a:rPr>
              <a:t>labour</a:t>
            </a:r>
            <a:r>
              <a:rPr lang="en-US" dirty="0">
                <a:solidFill>
                  <a:schemeClr val="accent3">
                    <a:lumMod val="75000"/>
                  </a:schemeClr>
                </a:solidFill>
              </a:rPr>
              <a:t> is when children are made to work in ways that are harmful to their health, education, or development. It typically involves work that:</a:t>
            </a:r>
          </a:p>
          <a:p>
            <a:r>
              <a:rPr lang="en-US" dirty="0">
                <a:solidFill>
                  <a:schemeClr val="accent3">
                    <a:lumMod val="75000"/>
                  </a:schemeClr>
                </a:solidFill>
              </a:rPr>
              <a:t>Is mentally, physically, socially, or morally dangerous and harmful to children.</a:t>
            </a:r>
          </a:p>
          <a:p>
            <a:r>
              <a:rPr lang="en-US" dirty="0">
                <a:solidFill>
                  <a:schemeClr val="accent3">
                    <a:lumMod val="75000"/>
                  </a:schemeClr>
                </a:solidFill>
              </a:rPr>
              <a:t>Interferes with their schooling, preventing them from attending, forcing them to leave school early, or requiring them to try to combine school with long hours of heavy work.</a:t>
            </a:r>
          </a:p>
          <a:p>
            <a:r>
              <a:rPr lang="en-US" dirty="0">
                <a:solidFill>
                  <a:schemeClr val="accent3">
                    <a:lumMod val="75000"/>
                  </a:schemeClr>
                </a:solidFill>
              </a:rPr>
              <a:t>Examples of Child </a:t>
            </a:r>
            <a:r>
              <a:rPr lang="en-US" dirty="0" err="1">
                <a:solidFill>
                  <a:schemeClr val="accent3">
                    <a:lumMod val="75000"/>
                  </a:schemeClr>
                </a:solidFill>
              </a:rPr>
              <a:t>Labour</a:t>
            </a:r>
            <a:r>
              <a:rPr lang="en-US" dirty="0">
                <a:solidFill>
                  <a:schemeClr val="accent3">
                    <a:lumMod val="75000"/>
                  </a:schemeClr>
                </a:solidFill>
              </a:rPr>
              <a:t>:</a:t>
            </a:r>
          </a:p>
          <a:p>
            <a:r>
              <a:rPr lang="en-US" dirty="0">
                <a:solidFill>
                  <a:schemeClr val="accent3">
                    <a:lumMod val="75000"/>
                  </a:schemeClr>
                </a:solidFill>
              </a:rPr>
              <a:t>Working in factories or mines.</a:t>
            </a:r>
          </a:p>
          <a:p>
            <a:r>
              <a:rPr lang="en-US" dirty="0">
                <a:solidFill>
                  <a:schemeClr val="accent3">
                    <a:lumMod val="75000"/>
                  </a:schemeClr>
                </a:solidFill>
              </a:rPr>
              <a:t>Being forced to beg or work as street vendors.</a:t>
            </a:r>
          </a:p>
          <a:p>
            <a:r>
              <a:rPr lang="en-US" dirty="0">
                <a:solidFill>
                  <a:schemeClr val="accent3">
                    <a:lumMod val="75000"/>
                  </a:schemeClr>
                </a:solidFill>
              </a:rPr>
              <a:t>Working long hours in agriculture or domestic service.</a:t>
            </a:r>
          </a:p>
          <a:p>
            <a:r>
              <a:rPr lang="en-US" dirty="0">
                <a:solidFill>
                  <a:schemeClr val="accent3">
                    <a:lumMod val="75000"/>
                  </a:schemeClr>
                </a:solidFill>
              </a:rPr>
              <a:t>Engaging in dangerous or illegal activities, like drug trafficking or child soldiering.</a:t>
            </a:r>
          </a:p>
          <a:p>
            <a:r>
              <a:rPr lang="en-US" dirty="0">
                <a:solidFill>
                  <a:schemeClr val="accent3">
                    <a:lumMod val="75000"/>
                  </a:schemeClr>
                </a:solidFill>
              </a:rPr>
              <a:t>What Child </a:t>
            </a:r>
            <a:r>
              <a:rPr lang="en-US" dirty="0" err="1">
                <a:solidFill>
                  <a:schemeClr val="accent3">
                    <a:lumMod val="75000"/>
                  </a:schemeClr>
                </a:solidFill>
              </a:rPr>
              <a:t>Labour</a:t>
            </a:r>
            <a:r>
              <a:rPr lang="en-US" dirty="0">
                <a:solidFill>
                  <a:schemeClr val="accent3">
                    <a:lumMod val="75000"/>
                  </a:schemeClr>
                </a:solidFill>
              </a:rPr>
              <a:t> Is Not:</a:t>
            </a:r>
          </a:p>
          <a:p>
            <a:r>
              <a:rPr lang="en-US" dirty="0">
                <a:solidFill>
                  <a:schemeClr val="accent3">
                    <a:lumMod val="75000"/>
                  </a:schemeClr>
                </a:solidFill>
              </a:rPr>
              <a:t>Not all work done by children is considered child </a:t>
            </a:r>
            <a:r>
              <a:rPr lang="en-US" dirty="0" err="1">
                <a:solidFill>
                  <a:schemeClr val="accent3">
                    <a:lumMod val="75000"/>
                  </a:schemeClr>
                </a:solidFill>
              </a:rPr>
              <a:t>labour</a:t>
            </a:r>
            <a:r>
              <a:rPr lang="en-US" dirty="0">
                <a:solidFill>
                  <a:schemeClr val="accent3">
                    <a:lumMod val="75000"/>
                  </a:schemeClr>
                </a:solidFill>
              </a:rPr>
              <a:t>. For example, helping parents at home, working in a family business for a few hours, or doing part-time jobs during school holidays—as long as it is safe and doesn’t interfere with their education and development—is generally considered acceptable.</a:t>
            </a:r>
          </a:p>
          <a:p>
            <a:r>
              <a:rPr lang="en-US" dirty="0">
                <a:solidFill>
                  <a:schemeClr val="accent3">
                    <a:lumMod val="75000"/>
                  </a:schemeClr>
                </a:solidFill>
              </a:rPr>
              <a:t>Why It’s a Problem:</a:t>
            </a:r>
          </a:p>
          <a:p>
            <a:r>
              <a:rPr lang="en-US" dirty="0">
                <a:solidFill>
                  <a:schemeClr val="accent3">
                    <a:lumMod val="75000"/>
                  </a:schemeClr>
                </a:solidFill>
              </a:rPr>
              <a:t>Denies children the right to education.</a:t>
            </a:r>
          </a:p>
          <a:p>
            <a:r>
              <a:rPr lang="en-US" dirty="0">
                <a:solidFill>
                  <a:schemeClr val="accent3">
                    <a:lumMod val="75000"/>
                  </a:schemeClr>
                </a:solidFill>
              </a:rPr>
              <a:t>Harms their physical and mental development.</a:t>
            </a:r>
          </a:p>
          <a:p>
            <a:r>
              <a:rPr lang="en-US" dirty="0">
                <a:solidFill>
                  <a:schemeClr val="accent3">
                    <a:lumMod val="75000"/>
                  </a:schemeClr>
                </a:solidFill>
              </a:rPr>
              <a:t>Often involves exploitation and abuse.</a:t>
            </a:r>
          </a:p>
          <a:p>
            <a:r>
              <a:rPr lang="en-US" dirty="0">
                <a:solidFill>
                  <a:schemeClr val="accent3">
                    <a:lumMod val="75000"/>
                  </a:schemeClr>
                </a:solidFill>
              </a:rPr>
              <a:t>Perpetuates the cycle of poverty.</a:t>
            </a:r>
          </a:p>
          <a:p>
            <a:pPr marL="0" indent="0">
              <a:buNone/>
            </a:pPr>
            <a:endParaRPr lang="en-US" dirty="0">
              <a:solidFill>
                <a:schemeClr val="accent3">
                  <a:lumMod val="75000"/>
                </a:schemeClr>
              </a:solidFill>
            </a:endParaRPr>
          </a:p>
          <a:p>
            <a:endParaRPr lang="en-US" dirty="0"/>
          </a:p>
        </p:txBody>
      </p:sp>
    </p:spTree>
    <p:extLst>
      <p:ext uri="{BB962C8B-B14F-4D97-AF65-F5344CB8AC3E}">
        <p14:creationId xmlns:p14="http://schemas.microsoft.com/office/powerpoint/2010/main" val="7921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81823-082E-F90E-0E0F-456E5597DBAA}"/>
              </a:ext>
            </a:extLst>
          </p:cNvPr>
          <p:cNvSpPr txBox="1"/>
          <p:nvPr/>
        </p:nvSpPr>
        <p:spPr>
          <a:xfrm>
            <a:off x="1816100" y="2942044"/>
            <a:ext cx="9664700" cy="3416320"/>
          </a:xfrm>
          <a:prstGeom prst="rect">
            <a:avLst/>
          </a:prstGeom>
          <a:noFill/>
        </p:spPr>
        <p:txBody>
          <a:bodyPr wrap="square" anchor="b">
            <a:spAutoFit/>
          </a:bodyPr>
          <a:lstStyle/>
          <a:p>
            <a:r>
              <a:rPr lang="en-US" b="1" dirty="0">
                <a:solidFill>
                  <a:schemeClr val="accent3">
                    <a:lumMod val="75000"/>
                  </a:schemeClr>
                </a:solidFill>
              </a:rPr>
              <a:t>Domestic Work</a:t>
            </a:r>
          </a:p>
          <a:p>
            <a:r>
              <a:rPr lang="en-US" b="1" dirty="0">
                <a:solidFill>
                  <a:schemeClr val="accent3">
                    <a:lumMod val="75000"/>
                  </a:schemeClr>
                </a:solidFill>
              </a:rPr>
              <a:t>Agricultural </a:t>
            </a:r>
            <a:r>
              <a:rPr lang="en-US" b="1" dirty="0" err="1">
                <a:solidFill>
                  <a:schemeClr val="accent3">
                    <a:lumMod val="75000"/>
                  </a:schemeClr>
                </a:solidFill>
              </a:rPr>
              <a:t>Labour</a:t>
            </a:r>
            <a:endParaRPr lang="en-US" b="1" dirty="0">
              <a:solidFill>
                <a:schemeClr val="accent3">
                  <a:lumMod val="75000"/>
                </a:schemeClr>
              </a:solidFill>
            </a:endParaRPr>
          </a:p>
          <a:p>
            <a:r>
              <a:rPr lang="en-US" b="1" dirty="0">
                <a:solidFill>
                  <a:schemeClr val="accent3">
                    <a:lumMod val="75000"/>
                  </a:schemeClr>
                </a:solidFill>
              </a:rPr>
              <a:t> Industrial and Factory Work</a:t>
            </a:r>
          </a:p>
          <a:p>
            <a:r>
              <a:rPr lang="en-US" b="1" dirty="0">
                <a:solidFill>
                  <a:schemeClr val="accent3">
                    <a:lumMod val="75000"/>
                  </a:schemeClr>
                </a:solidFill>
              </a:rPr>
              <a:t>Mining and Quarrying</a:t>
            </a:r>
          </a:p>
          <a:p>
            <a:r>
              <a:rPr lang="en-US" b="1" dirty="0">
                <a:solidFill>
                  <a:schemeClr val="accent3">
                    <a:lumMod val="75000"/>
                  </a:schemeClr>
                </a:solidFill>
              </a:rPr>
              <a:t>Street Work</a:t>
            </a:r>
          </a:p>
          <a:p>
            <a:r>
              <a:rPr lang="en-US" b="1" dirty="0">
                <a:solidFill>
                  <a:schemeClr val="accent3">
                    <a:lumMod val="75000"/>
                  </a:schemeClr>
                </a:solidFill>
              </a:rPr>
              <a:t>Construction Work</a:t>
            </a:r>
          </a:p>
          <a:p>
            <a:r>
              <a:rPr lang="en-US" b="1" dirty="0">
                <a:solidFill>
                  <a:schemeClr val="accent3">
                    <a:lumMod val="75000"/>
                  </a:schemeClr>
                </a:solidFill>
              </a:rPr>
              <a:t> Sexual Exploitation and Trafficking</a:t>
            </a:r>
          </a:p>
          <a:p>
            <a:r>
              <a:rPr lang="en-US" dirty="0">
                <a:solidFill>
                  <a:schemeClr val="accent3">
                    <a:lumMod val="75000"/>
                  </a:schemeClr>
                </a:solidFill>
              </a:rPr>
              <a:t> </a:t>
            </a:r>
            <a:r>
              <a:rPr lang="en-US" b="1" dirty="0">
                <a:solidFill>
                  <a:schemeClr val="accent3">
                    <a:lumMod val="75000"/>
                  </a:schemeClr>
                </a:solidFill>
              </a:rPr>
              <a:t>Illicit Activities</a:t>
            </a:r>
          </a:p>
          <a:p>
            <a:r>
              <a:rPr lang="en-US" b="1" dirty="0">
                <a:solidFill>
                  <a:schemeClr val="accent3">
                    <a:lumMod val="75000"/>
                  </a:schemeClr>
                </a:solidFill>
              </a:rPr>
              <a:t>Informal Sector Work</a:t>
            </a:r>
          </a:p>
          <a:p>
            <a:r>
              <a:rPr lang="en-US" b="1" dirty="0">
                <a:solidFill>
                  <a:schemeClr val="accent3">
                    <a:lumMod val="75000"/>
                  </a:schemeClr>
                </a:solidFill>
              </a:rPr>
              <a:t>Entertainment and Sports</a:t>
            </a:r>
          </a:p>
          <a:p>
            <a:endParaRPr lang="en-US" b="1" dirty="0">
              <a:solidFill>
                <a:schemeClr val="accent3">
                  <a:lumMod val="75000"/>
                </a:schemeClr>
              </a:solidFill>
            </a:endParaRPr>
          </a:p>
          <a:p>
            <a:endParaRPr lang="en-US" dirty="0"/>
          </a:p>
        </p:txBody>
      </p:sp>
      <p:sp>
        <p:nvSpPr>
          <p:cNvPr id="5" name="TextBox 4">
            <a:extLst>
              <a:ext uri="{FF2B5EF4-FFF2-40B4-BE49-F238E27FC236}">
                <a16:creationId xmlns:a16="http://schemas.microsoft.com/office/drawing/2014/main" id="{CA182EC1-05A4-0E96-C99F-FBEE300DC200}"/>
              </a:ext>
            </a:extLst>
          </p:cNvPr>
          <p:cNvSpPr txBox="1"/>
          <p:nvPr/>
        </p:nvSpPr>
        <p:spPr>
          <a:xfrm>
            <a:off x="2326105" y="690135"/>
            <a:ext cx="5334000" cy="646331"/>
          </a:xfrm>
          <a:prstGeom prst="rect">
            <a:avLst/>
          </a:prstGeom>
          <a:noFill/>
        </p:spPr>
        <p:txBody>
          <a:bodyPr wrap="square">
            <a:spAutoFit/>
          </a:bodyPr>
          <a:lstStyle/>
          <a:p>
            <a:r>
              <a:rPr lang="en-US" sz="3600" dirty="0">
                <a:solidFill>
                  <a:srgbClr val="FF0000"/>
                </a:solidFill>
              </a:rPr>
              <a:t>FORMS OF CHILD LABOUR</a:t>
            </a:r>
          </a:p>
        </p:txBody>
      </p:sp>
    </p:spTree>
    <p:extLst>
      <p:ext uri="{BB962C8B-B14F-4D97-AF65-F5344CB8AC3E}">
        <p14:creationId xmlns:p14="http://schemas.microsoft.com/office/powerpoint/2010/main" val="117104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E322-0FDC-AB96-71B8-414032DEFF2A}"/>
              </a:ext>
            </a:extLst>
          </p:cNvPr>
          <p:cNvSpPr>
            <a:spLocks noGrp="1"/>
          </p:cNvSpPr>
          <p:nvPr>
            <p:ph type="title"/>
          </p:nvPr>
        </p:nvSpPr>
        <p:spPr/>
        <p:txBody>
          <a:bodyPr/>
          <a:lstStyle/>
          <a:p>
            <a:r>
              <a:rPr lang="en-US" dirty="0">
                <a:solidFill>
                  <a:schemeClr val="accent1">
                    <a:lumMod val="75000"/>
                  </a:schemeClr>
                </a:solidFill>
              </a:rPr>
              <a:t>Causes of child </a:t>
            </a:r>
            <a:r>
              <a:rPr lang="en-US" dirty="0" err="1">
                <a:solidFill>
                  <a:schemeClr val="accent1">
                    <a:lumMod val="75000"/>
                  </a:schemeClr>
                </a:solidFill>
              </a:rPr>
              <a:t>labour</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34FB51BE-58A6-F6D7-014A-52BCDEA6ACE0}"/>
              </a:ext>
            </a:extLst>
          </p:cNvPr>
          <p:cNvSpPr>
            <a:spLocks noGrp="1"/>
          </p:cNvSpPr>
          <p:nvPr>
            <p:ph idx="1"/>
          </p:nvPr>
        </p:nvSpPr>
        <p:spPr>
          <a:xfrm>
            <a:off x="1451579" y="2257032"/>
            <a:ext cx="9603275" cy="3450613"/>
          </a:xfrm>
        </p:spPr>
        <p:txBody>
          <a:bodyPr>
            <a:normAutofit fontScale="92500" lnSpcReduction="20000"/>
          </a:bodyPr>
          <a:lstStyle/>
          <a:p>
            <a:r>
              <a:rPr lang="en-US" b="1" dirty="0">
                <a:solidFill>
                  <a:schemeClr val="accent3">
                    <a:lumMod val="75000"/>
                  </a:schemeClr>
                </a:solidFill>
              </a:rPr>
              <a:t>Poverty</a:t>
            </a:r>
          </a:p>
          <a:p>
            <a:r>
              <a:rPr lang="en-US" b="1" dirty="0">
                <a:solidFill>
                  <a:schemeClr val="accent3">
                    <a:lumMod val="75000"/>
                  </a:schemeClr>
                </a:solidFill>
              </a:rPr>
              <a:t>Lack of Access to Education</a:t>
            </a:r>
          </a:p>
          <a:p>
            <a:r>
              <a:rPr lang="en-US" b="1" dirty="0">
                <a:solidFill>
                  <a:schemeClr val="accent3">
                    <a:lumMod val="75000"/>
                  </a:schemeClr>
                </a:solidFill>
              </a:rPr>
              <a:t>Unemployment or Low Wages of Adults</a:t>
            </a:r>
          </a:p>
          <a:p>
            <a:r>
              <a:rPr lang="en-US" b="1" dirty="0">
                <a:solidFill>
                  <a:schemeClr val="accent3">
                    <a:lumMod val="75000"/>
                  </a:schemeClr>
                </a:solidFill>
              </a:rPr>
              <a:t>Cultural and Social Norms</a:t>
            </a:r>
          </a:p>
          <a:p>
            <a:r>
              <a:rPr lang="en-US" b="1" dirty="0">
                <a:solidFill>
                  <a:schemeClr val="accent3">
                    <a:lumMod val="75000"/>
                  </a:schemeClr>
                </a:solidFill>
              </a:rPr>
              <a:t> Weak Laws and Poor Enforcement</a:t>
            </a:r>
          </a:p>
          <a:p>
            <a:r>
              <a:rPr lang="en-US" b="1" dirty="0">
                <a:solidFill>
                  <a:schemeClr val="accent3">
                    <a:lumMod val="75000"/>
                  </a:schemeClr>
                </a:solidFill>
              </a:rPr>
              <a:t>Demand for Cheap </a:t>
            </a:r>
            <a:r>
              <a:rPr lang="en-US" b="1" dirty="0" err="1">
                <a:solidFill>
                  <a:schemeClr val="accent3">
                    <a:lumMod val="75000"/>
                  </a:schemeClr>
                </a:solidFill>
              </a:rPr>
              <a:t>Labour</a:t>
            </a:r>
            <a:endParaRPr lang="en-US" b="1" dirty="0">
              <a:solidFill>
                <a:schemeClr val="accent3">
                  <a:lumMod val="75000"/>
                </a:schemeClr>
              </a:solidFill>
            </a:endParaRPr>
          </a:p>
          <a:p>
            <a:r>
              <a:rPr lang="en-US" b="1" dirty="0">
                <a:solidFill>
                  <a:schemeClr val="accent3">
                    <a:lumMod val="75000"/>
                  </a:schemeClr>
                </a:solidFill>
              </a:rPr>
              <a:t>Conflict and Natural Disasters</a:t>
            </a:r>
          </a:p>
          <a:p>
            <a:r>
              <a:rPr lang="en-US" b="1" dirty="0">
                <a:solidFill>
                  <a:schemeClr val="accent3">
                    <a:lumMod val="75000"/>
                  </a:schemeClr>
                </a:solidFill>
              </a:rPr>
              <a:t>Family Breakdown</a:t>
            </a:r>
          </a:p>
          <a:p>
            <a:r>
              <a:rPr lang="en-US" b="1" dirty="0">
                <a:solidFill>
                  <a:schemeClr val="accent3">
                    <a:lumMod val="75000"/>
                  </a:schemeClr>
                </a:solidFill>
              </a:rPr>
              <a:t>Gender Inequality</a:t>
            </a:r>
          </a:p>
          <a:p>
            <a:r>
              <a:rPr lang="en-US" b="1" dirty="0">
                <a:solidFill>
                  <a:schemeClr val="accent3">
                    <a:lumMod val="75000"/>
                  </a:schemeClr>
                </a:solidFill>
              </a:rPr>
              <a:t>Migration</a:t>
            </a:r>
          </a:p>
          <a:p>
            <a:endParaRPr lang="en-US" dirty="0"/>
          </a:p>
        </p:txBody>
      </p:sp>
    </p:spTree>
    <p:extLst>
      <p:ext uri="{BB962C8B-B14F-4D97-AF65-F5344CB8AC3E}">
        <p14:creationId xmlns:p14="http://schemas.microsoft.com/office/powerpoint/2010/main" val="127121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F2A3-15E5-8690-7C3B-0961E0BD1B5E}"/>
              </a:ext>
            </a:extLst>
          </p:cNvPr>
          <p:cNvSpPr>
            <a:spLocks noGrp="1"/>
          </p:cNvSpPr>
          <p:nvPr>
            <p:ph type="title"/>
          </p:nvPr>
        </p:nvSpPr>
        <p:spPr>
          <a:xfrm>
            <a:off x="1591279" y="664819"/>
            <a:ext cx="9603275" cy="1049235"/>
          </a:xfrm>
        </p:spPr>
        <p:txBody>
          <a:bodyPr>
            <a:normAutofit/>
          </a:bodyPr>
          <a:lstStyle/>
          <a:p>
            <a:r>
              <a:rPr lang="en-US" b="1" dirty="0">
                <a:solidFill>
                  <a:schemeClr val="accent2">
                    <a:lumMod val="75000"/>
                  </a:schemeClr>
                </a:solidFill>
              </a:rPr>
              <a:t>Consequences of Child </a:t>
            </a:r>
            <a:r>
              <a:rPr lang="en-US" b="1" dirty="0" err="1">
                <a:solidFill>
                  <a:schemeClr val="accent2">
                    <a:lumMod val="75000"/>
                  </a:schemeClr>
                </a:solidFill>
              </a:rPr>
              <a:t>Labour</a:t>
            </a:r>
            <a:r>
              <a:rPr lang="en-US" b="1" dirty="0">
                <a:solidFill>
                  <a:schemeClr val="accent2">
                    <a:lumMod val="75000"/>
                  </a:schemeClr>
                </a:solidFill>
              </a:rPr>
              <a:t> on Children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B4C6DA21-7ED3-4AD1-6D3C-04BACB3F678E}"/>
              </a:ext>
            </a:extLst>
          </p:cNvPr>
          <p:cNvSpPr>
            <a:spLocks noGrp="1"/>
          </p:cNvSpPr>
          <p:nvPr>
            <p:ph idx="1"/>
          </p:nvPr>
        </p:nvSpPr>
        <p:spPr/>
        <p:txBody>
          <a:bodyPr>
            <a:normAutofit/>
          </a:bodyPr>
          <a:lstStyle/>
          <a:p>
            <a:r>
              <a:rPr lang="en-US" b="1" dirty="0">
                <a:solidFill>
                  <a:schemeClr val="accent3">
                    <a:lumMod val="75000"/>
                  </a:schemeClr>
                </a:solidFill>
              </a:rPr>
              <a:t>Physical Harm-</a:t>
            </a:r>
            <a:r>
              <a:rPr lang="en-US" dirty="0">
                <a:solidFill>
                  <a:schemeClr val="accent3">
                    <a:lumMod val="75000"/>
                  </a:schemeClr>
                </a:solidFill>
              </a:rPr>
              <a:t>Exposure</a:t>
            </a:r>
            <a:r>
              <a:rPr lang="en-US" b="1" dirty="0">
                <a:solidFill>
                  <a:schemeClr val="accent3">
                    <a:lumMod val="75000"/>
                  </a:schemeClr>
                </a:solidFill>
              </a:rPr>
              <a:t> </a:t>
            </a:r>
            <a:r>
              <a:rPr lang="en-US" dirty="0">
                <a:solidFill>
                  <a:schemeClr val="accent3">
                    <a:lumMod val="75000"/>
                  </a:schemeClr>
                </a:solidFill>
              </a:rPr>
              <a:t>to dangerous tools, chemicals, or heavy loads.</a:t>
            </a:r>
          </a:p>
          <a:p>
            <a:pPr marL="0" indent="0">
              <a:buNone/>
            </a:pPr>
            <a:r>
              <a:rPr lang="en-US" dirty="0">
                <a:solidFill>
                  <a:schemeClr val="accent3">
                    <a:lumMod val="75000"/>
                  </a:schemeClr>
                </a:solidFill>
              </a:rPr>
              <a:t>Leads to injuries, poor growth, and long-term health problems.</a:t>
            </a:r>
          </a:p>
          <a:p>
            <a:r>
              <a:rPr lang="en-US" b="1" dirty="0">
                <a:solidFill>
                  <a:schemeClr val="accent3">
                    <a:lumMod val="75000"/>
                  </a:schemeClr>
                </a:solidFill>
              </a:rPr>
              <a:t>Mental and Emotional Stress - </a:t>
            </a:r>
            <a:r>
              <a:rPr lang="en-US" dirty="0">
                <a:solidFill>
                  <a:schemeClr val="accent3">
                    <a:lumMod val="75000"/>
                  </a:schemeClr>
                </a:solidFill>
              </a:rPr>
              <a:t>Long working hours, pressure, and abuse can cause anxiety, depression, and trauma.</a:t>
            </a:r>
          </a:p>
          <a:p>
            <a:pPr marL="0" indent="0">
              <a:buNone/>
            </a:pPr>
            <a:r>
              <a:rPr lang="en-US" dirty="0">
                <a:solidFill>
                  <a:schemeClr val="accent3">
                    <a:lumMod val="75000"/>
                  </a:schemeClr>
                </a:solidFill>
              </a:rPr>
              <a:t>Lack of play or social interaction affects emotional development.</a:t>
            </a:r>
          </a:p>
          <a:p>
            <a:r>
              <a:rPr lang="en-US" b="1" dirty="0">
                <a:solidFill>
                  <a:schemeClr val="accent3">
                    <a:lumMod val="75000"/>
                  </a:schemeClr>
                </a:solidFill>
              </a:rPr>
              <a:t>Lack of Education - </a:t>
            </a:r>
            <a:r>
              <a:rPr lang="en-US" dirty="0">
                <a:solidFill>
                  <a:schemeClr val="accent3">
                    <a:lumMod val="75000"/>
                  </a:schemeClr>
                </a:solidFill>
              </a:rPr>
              <a:t>Many child </a:t>
            </a:r>
            <a:r>
              <a:rPr lang="en-US" dirty="0" err="1">
                <a:solidFill>
                  <a:schemeClr val="accent3">
                    <a:lumMod val="75000"/>
                  </a:schemeClr>
                </a:solidFill>
              </a:rPr>
              <a:t>labourers</a:t>
            </a:r>
            <a:r>
              <a:rPr lang="en-US" dirty="0">
                <a:solidFill>
                  <a:schemeClr val="accent3">
                    <a:lumMod val="75000"/>
                  </a:schemeClr>
                </a:solidFill>
              </a:rPr>
              <a:t> miss school or drop out entirely.</a:t>
            </a:r>
          </a:p>
          <a:p>
            <a:pPr marL="0" indent="0">
              <a:buNone/>
            </a:pPr>
            <a:r>
              <a:rPr lang="en-US" dirty="0">
                <a:solidFill>
                  <a:schemeClr val="accent3">
                    <a:lumMod val="75000"/>
                  </a:schemeClr>
                </a:solidFill>
              </a:rPr>
              <a:t>This limits their future opportunities and traps them in poverty.</a:t>
            </a:r>
          </a:p>
          <a:p>
            <a:r>
              <a:rPr lang="en-US" b="1" dirty="0">
                <a:solidFill>
                  <a:schemeClr val="accent3">
                    <a:lumMod val="75000"/>
                  </a:schemeClr>
                </a:solidFill>
              </a:rPr>
              <a:t>Exploitation and Abuse - </a:t>
            </a:r>
            <a:r>
              <a:rPr lang="en-US" dirty="0">
                <a:solidFill>
                  <a:schemeClr val="accent3">
                    <a:lumMod val="75000"/>
                  </a:schemeClr>
                </a:solidFill>
              </a:rPr>
              <a:t>Children are often underpaid or not paid at all.</a:t>
            </a:r>
          </a:p>
          <a:p>
            <a:pPr marL="0" indent="0">
              <a:buNone/>
            </a:pPr>
            <a:r>
              <a:rPr lang="en-US" dirty="0">
                <a:solidFill>
                  <a:schemeClr val="accent3">
                    <a:lumMod val="75000"/>
                  </a:schemeClr>
                </a:solidFill>
              </a:rPr>
              <a:t>Many face verbal, physical, or even sexual abuse in the workplace.</a:t>
            </a:r>
          </a:p>
          <a:p>
            <a:endParaRPr lang="en-US" dirty="0"/>
          </a:p>
        </p:txBody>
      </p:sp>
    </p:spTree>
    <p:extLst>
      <p:ext uri="{BB962C8B-B14F-4D97-AF65-F5344CB8AC3E}">
        <p14:creationId xmlns:p14="http://schemas.microsoft.com/office/powerpoint/2010/main" val="2689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A0D3-AE87-E4B8-570F-5661001F1085}"/>
              </a:ext>
            </a:extLst>
          </p:cNvPr>
          <p:cNvSpPr>
            <a:spLocks noGrp="1"/>
          </p:cNvSpPr>
          <p:nvPr>
            <p:ph type="title"/>
          </p:nvPr>
        </p:nvSpPr>
        <p:spPr>
          <a:xfrm>
            <a:off x="1667479" y="741019"/>
            <a:ext cx="9603275" cy="1049235"/>
          </a:xfrm>
        </p:spPr>
        <p:txBody>
          <a:bodyPr/>
          <a:lstStyle/>
          <a:p>
            <a:r>
              <a:rPr lang="en-US" dirty="0">
                <a:solidFill>
                  <a:schemeClr val="accent2">
                    <a:lumMod val="50000"/>
                  </a:schemeClr>
                </a:solidFill>
              </a:rPr>
              <a:t>Prevalence of Child </a:t>
            </a:r>
            <a:r>
              <a:rPr lang="en-US" dirty="0" err="1">
                <a:solidFill>
                  <a:schemeClr val="accent2">
                    <a:lumMod val="50000"/>
                  </a:schemeClr>
                </a:solidFill>
              </a:rPr>
              <a:t>Labour</a:t>
            </a:r>
            <a:endParaRPr lang="en-US" dirty="0">
              <a:solidFill>
                <a:schemeClr val="accent2">
                  <a:lumMod val="50000"/>
                </a:schemeClr>
              </a:solidFill>
            </a:endParaRPr>
          </a:p>
        </p:txBody>
      </p:sp>
      <p:sp>
        <p:nvSpPr>
          <p:cNvPr id="3" name="Content Placeholder 2">
            <a:extLst>
              <a:ext uri="{FF2B5EF4-FFF2-40B4-BE49-F238E27FC236}">
                <a16:creationId xmlns:a16="http://schemas.microsoft.com/office/drawing/2014/main" id="{C821BB8A-A615-C0FE-C5CC-F97832D2BD7E}"/>
              </a:ext>
            </a:extLst>
          </p:cNvPr>
          <p:cNvSpPr>
            <a:spLocks noGrp="1"/>
          </p:cNvSpPr>
          <p:nvPr>
            <p:ph idx="1"/>
          </p:nvPr>
        </p:nvSpPr>
        <p:spPr/>
        <p:txBody>
          <a:bodyPr>
            <a:normAutofit lnSpcReduction="10000"/>
          </a:bodyPr>
          <a:lstStyle/>
          <a:p>
            <a:r>
              <a:rPr lang="en-US" dirty="0">
                <a:solidFill>
                  <a:schemeClr val="accent3">
                    <a:lumMod val="50000"/>
                  </a:schemeClr>
                </a:solidFill>
              </a:rPr>
              <a:t>Child labor remains a significant global issue, with an estimated 160 million children engaged in it worldwide. This represents nearly one in ten children globally. While progress has been made in reducing child labor, particularly in Asia and the Pacific, and Latin America and the Caribbean, the overall rate has stagnated since 2016. Sub-Saharan Africa has seen a particularly concerning rise in child labor, with more children in the region working than in the rest of the world combined. </a:t>
            </a:r>
          </a:p>
          <a:p>
            <a:r>
              <a:rPr lang="en-US" b="1" dirty="0">
                <a:solidFill>
                  <a:schemeClr val="accent3">
                    <a:lumMod val="50000"/>
                  </a:schemeClr>
                </a:solidFill>
              </a:rPr>
              <a:t>Age and Gender</a:t>
            </a:r>
          </a:p>
          <a:p>
            <a:r>
              <a:rPr lang="en-US" dirty="0">
                <a:solidFill>
                  <a:schemeClr val="accent3">
                    <a:lumMod val="50000"/>
                  </a:schemeClr>
                </a:solidFill>
              </a:rPr>
              <a:t>Most child </a:t>
            </a:r>
            <a:r>
              <a:rPr lang="en-US" dirty="0" err="1">
                <a:solidFill>
                  <a:schemeClr val="accent3">
                    <a:lumMod val="50000"/>
                  </a:schemeClr>
                </a:solidFill>
              </a:rPr>
              <a:t>labourers</a:t>
            </a:r>
            <a:r>
              <a:rPr lang="en-US" dirty="0">
                <a:solidFill>
                  <a:schemeClr val="accent3">
                    <a:lumMod val="50000"/>
                  </a:schemeClr>
                </a:solidFill>
              </a:rPr>
              <a:t> are between </a:t>
            </a:r>
            <a:r>
              <a:rPr lang="en-US" b="1" dirty="0">
                <a:solidFill>
                  <a:schemeClr val="accent3">
                    <a:lumMod val="50000"/>
                  </a:schemeClr>
                </a:solidFill>
              </a:rPr>
              <a:t>5–17 years old</a:t>
            </a:r>
            <a:r>
              <a:rPr lang="en-US" dirty="0">
                <a:solidFill>
                  <a:schemeClr val="accent3">
                    <a:lumMod val="50000"/>
                  </a:schemeClr>
                </a:solidFill>
              </a:rPr>
              <a:t>.</a:t>
            </a:r>
          </a:p>
          <a:p>
            <a:r>
              <a:rPr lang="en-US" b="1" dirty="0">
                <a:solidFill>
                  <a:schemeClr val="accent3">
                    <a:lumMod val="50000"/>
                  </a:schemeClr>
                </a:solidFill>
              </a:rPr>
              <a:t>Boys</a:t>
            </a:r>
            <a:r>
              <a:rPr lang="en-US" dirty="0">
                <a:solidFill>
                  <a:schemeClr val="accent3">
                    <a:lumMod val="50000"/>
                  </a:schemeClr>
                </a:solidFill>
              </a:rPr>
              <a:t> are slightly more likely than girls to be involved overall.</a:t>
            </a:r>
          </a:p>
          <a:p>
            <a:r>
              <a:rPr lang="en-US" dirty="0">
                <a:solidFill>
                  <a:schemeClr val="accent3">
                    <a:lumMod val="50000"/>
                  </a:schemeClr>
                </a:solidFill>
              </a:rPr>
              <a:t>However, </a:t>
            </a:r>
            <a:r>
              <a:rPr lang="en-US" b="1" dirty="0">
                <a:solidFill>
                  <a:schemeClr val="accent3">
                    <a:lumMod val="50000"/>
                  </a:schemeClr>
                </a:solidFill>
              </a:rPr>
              <a:t>girls</a:t>
            </a:r>
            <a:r>
              <a:rPr lang="en-US" dirty="0">
                <a:solidFill>
                  <a:schemeClr val="accent3">
                    <a:lumMod val="50000"/>
                  </a:schemeClr>
                </a:solidFill>
              </a:rPr>
              <a:t> are more often hidden in </a:t>
            </a:r>
            <a:r>
              <a:rPr lang="en-US" b="1" dirty="0">
                <a:solidFill>
                  <a:schemeClr val="accent3">
                    <a:lumMod val="50000"/>
                  </a:schemeClr>
                </a:solidFill>
              </a:rPr>
              <a:t>domestic work</a:t>
            </a:r>
            <a:r>
              <a:rPr lang="en-US" dirty="0">
                <a:solidFill>
                  <a:schemeClr val="accent3">
                    <a:lumMod val="50000"/>
                  </a:schemeClr>
                </a:solidFill>
              </a:rPr>
              <a:t>, which is harder to track.</a:t>
            </a:r>
          </a:p>
          <a:p>
            <a:endParaRPr lang="en-US" dirty="0"/>
          </a:p>
        </p:txBody>
      </p:sp>
    </p:spTree>
    <p:extLst>
      <p:ext uri="{BB962C8B-B14F-4D97-AF65-F5344CB8AC3E}">
        <p14:creationId xmlns:p14="http://schemas.microsoft.com/office/powerpoint/2010/main" val="193855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ld Vision India على X: &quot;You are a warrior of justice. Because, your  kindness is setting children free from poverty, inequality, abuse, child  labour and other forms of violence. Thank you for">
            <a:extLst>
              <a:ext uri="{FF2B5EF4-FFF2-40B4-BE49-F238E27FC236}">
                <a16:creationId xmlns:a16="http://schemas.microsoft.com/office/drawing/2014/main" id="{D8CA8DC9-C4C4-1C01-ED21-D64EC0BD3A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73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552</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Child labour day</vt:lpstr>
      <vt:lpstr>WHAT IS CHILD LABOUR</vt:lpstr>
      <vt:lpstr>PowerPoint Presentation</vt:lpstr>
      <vt:lpstr>Causes of child labour</vt:lpstr>
      <vt:lpstr>Consequences of Child Labour on Children</vt:lpstr>
      <vt:lpstr>Prevalence of Child Labour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BIJWASAN13</dc:creator>
  <cp:lastModifiedBy>BIJWASAN13</cp:lastModifiedBy>
  <cp:revision>4</cp:revision>
  <dcterms:created xsi:type="dcterms:W3CDTF">2025-06-16T12:24:08Z</dcterms:created>
  <dcterms:modified xsi:type="dcterms:W3CDTF">2025-06-18T11:59:44Z</dcterms:modified>
</cp:coreProperties>
</file>