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8" r:id="rId4"/>
    <p:sldId id="269" r:id="rId5"/>
    <p:sldId id="257" r:id="rId6"/>
    <p:sldId id="258" r:id="rId7"/>
    <p:sldId id="270" r:id="rId8"/>
    <p:sldId id="260" r:id="rId9"/>
    <p:sldId id="261" r:id="rId10"/>
    <p:sldId id="262" r:id="rId11"/>
    <p:sldId id="263" r:id="rId12"/>
    <p:sldId id="271"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Evolution of BMS</a:t>
            </a:r>
            <a:r>
              <a:rPr lang="en-US" baseline="0" dirty="0" smtClean="0"/>
              <a:t> </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paperwork</c:v>
                </c:pt>
              </c:strCache>
            </c:strRef>
          </c:tx>
          <c:spPr>
            <a:solidFill>
              <a:schemeClr val="accent1"/>
            </a:solidFill>
            <a:ln>
              <a:noFill/>
            </a:ln>
            <a:effectLst/>
          </c:spPr>
          <c:invertIfNegative val="0"/>
          <c:cat>
            <c:numRef>
              <c:f>Sheet1!$A$2:$A$5</c:f>
              <c:numCache>
                <c:formatCode>General</c:formatCode>
                <c:ptCount val="4"/>
                <c:pt idx="0">
                  <c:v>1996</c:v>
                </c:pt>
                <c:pt idx="1">
                  <c:v>2003</c:v>
                </c:pt>
                <c:pt idx="2">
                  <c:v>2010</c:v>
                </c:pt>
                <c:pt idx="3">
                  <c:v>2015</c:v>
                </c:pt>
              </c:numCache>
            </c:numRef>
          </c:cat>
          <c:val>
            <c:numRef>
              <c:f>Sheet1!$B$2:$B$5</c:f>
              <c:numCache>
                <c:formatCode>General</c:formatCode>
                <c:ptCount val="4"/>
                <c:pt idx="0">
                  <c:v>2.4</c:v>
                </c:pt>
                <c:pt idx="1">
                  <c:v>1.8</c:v>
                </c:pt>
                <c:pt idx="2">
                  <c:v>1.4</c:v>
                </c:pt>
                <c:pt idx="3">
                  <c:v>0.8</c:v>
                </c:pt>
              </c:numCache>
            </c:numRef>
          </c:val>
        </c:ser>
        <c:ser>
          <c:idx val="1"/>
          <c:order val="1"/>
          <c:tx>
            <c:strRef>
              <c:f>Sheet1!$C$1</c:f>
              <c:strCache>
                <c:ptCount val="1"/>
                <c:pt idx="0">
                  <c:v>BMS</c:v>
                </c:pt>
              </c:strCache>
            </c:strRef>
          </c:tx>
          <c:spPr>
            <a:solidFill>
              <a:schemeClr val="accent2"/>
            </a:solidFill>
            <a:ln>
              <a:noFill/>
            </a:ln>
            <a:effectLst/>
          </c:spPr>
          <c:invertIfNegative val="0"/>
          <c:cat>
            <c:numRef>
              <c:f>Sheet1!$A$2:$A$5</c:f>
              <c:numCache>
                <c:formatCode>General</c:formatCode>
                <c:ptCount val="4"/>
                <c:pt idx="0">
                  <c:v>1996</c:v>
                </c:pt>
                <c:pt idx="1">
                  <c:v>2003</c:v>
                </c:pt>
                <c:pt idx="2">
                  <c:v>2010</c:v>
                </c:pt>
                <c:pt idx="3">
                  <c:v>2015</c:v>
                </c:pt>
              </c:numCache>
            </c:numRef>
          </c:cat>
          <c:val>
            <c:numRef>
              <c:f>Sheet1!$C$2:$C$5</c:f>
              <c:numCache>
                <c:formatCode>General</c:formatCode>
                <c:ptCount val="4"/>
                <c:pt idx="0">
                  <c:v>2</c:v>
                </c:pt>
                <c:pt idx="1">
                  <c:v>2.8</c:v>
                </c:pt>
                <c:pt idx="2">
                  <c:v>4</c:v>
                </c:pt>
                <c:pt idx="3">
                  <c:v>6</c:v>
                </c:pt>
              </c:numCache>
            </c:numRef>
          </c:val>
        </c:ser>
        <c:dLbls>
          <c:showLegendKey val="0"/>
          <c:showVal val="0"/>
          <c:showCatName val="0"/>
          <c:showSerName val="0"/>
          <c:showPercent val="0"/>
          <c:showBubbleSize val="0"/>
        </c:dLbls>
        <c:gapWidth val="219"/>
        <c:overlap val="-27"/>
        <c:axId val="835720144"/>
        <c:axId val="835724496"/>
      </c:barChart>
      <c:catAx>
        <c:axId val="835720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5724496"/>
        <c:crosses val="autoZero"/>
        <c:auto val="1"/>
        <c:lblAlgn val="ctr"/>
        <c:lblOffset val="100"/>
        <c:noMultiLvlLbl val="0"/>
      </c:catAx>
      <c:valAx>
        <c:axId val="835724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57201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3/24/2016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613" y="-1300767"/>
            <a:ext cx="11182640" cy="4777381"/>
          </a:xfrm>
        </p:spPr>
        <p:txBody>
          <a:bodyPr/>
          <a:lstStyle/>
          <a:p>
            <a:pPr algn="ctr"/>
            <a:r>
              <a:rPr lang="en-US" dirty="0" smtClean="0"/>
              <a:t>A Presentation</a:t>
            </a:r>
            <a:br>
              <a:rPr lang="en-US" dirty="0" smtClean="0"/>
            </a:br>
            <a:r>
              <a:rPr lang="en-US" dirty="0" smtClean="0"/>
              <a:t>on</a:t>
            </a:r>
            <a:br>
              <a:rPr lang="en-US" dirty="0" smtClean="0"/>
            </a:br>
            <a:r>
              <a:rPr lang="en-US" sz="9600" b="1" dirty="0" smtClean="0"/>
              <a:t>BMS</a:t>
            </a:r>
            <a:endParaRPr lang="en-US" sz="9600" b="1" dirty="0"/>
          </a:p>
        </p:txBody>
      </p:sp>
      <p:sp>
        <p:nvSpPr>
          <p:cNvPr id="3" name="Subtitle 2"/>
          <p:cNvSpPr>
            <a:spLocks noGrp="1"/>
          </p:cNvSpPr>
          <p:nvPr>
            <p:ph type="subTitle" idx="1"/>
          </p:nvPr>
        </p:nvSpPr>
        <p:spPr>
          <a:xfrm>
            <a:off x="897252" y="3476614"/>
            <a:ext cx="10959362" cy="3168885"/>
          </a:xfrm>
        </p:spPr>
        <p:txBody>
          <a:bodyPr>
            <a:normAutofit fontScale="85000" lnSpcReduction="20000"/>
          </a:bodyPr>
          <a:lstStyle/>
          <a:p>
            <a:pPr algn="ctr"/>
            <a:endParaRPr lang="en-US" sz="3600" b="1" dirty="0" smtClean="0"/>
          </a:p>
          <a:p>
            <a:pPr algn="ctr"/>
            <a:r>
              <a:rPr lang="en-US" sz="3600" b="1" dirty="0" smtClean="0"/>
              <a:t>BANKING MANAGEMENT SYSTEM</a:t>
            </a:r>
          </a:p>
          <a:p>
            <a:pPr algn="ctr"/>
            <a:r>
              <a:rPr lang="en-US" sz="2000" b="1" dirty="0" smtClean="0">
                <a:solidFill>
                  <a:srgbClr val="00B050"/>
                </a:solidFill>
              </a:rPr>
              <a:t>Under Supervision of </a:t>
            </a:r>
          </a:p>
          <a:p>
            <a:pPr algn="ctr"/>
            <a:r>
              <a:rPr lang="en-US" sz="2000" b="1" dirty="0" err="1" smtClean="0">
                <a:solidFill>
                  <a:srgbClr val="00B050"/>
                </a:solidFill>
              </a:rPr>
              <a:t>Er</a:t>
            </a:r>
            <a:r>
              <a:rPr lang="en-US" sz="2000" b="1" dirty="0" smtClean="0">
                <a:solidFill>
                  <a:srgbClr val="00B050"/>
                </a:solidFill>
              </a:rPr>
              <a:t>. Om Prakash </a:t>
            </a:r>
            <a:r>
              <a:rPr lang="en-US" sz="2000" b="1" dirty="0" err="1" smtClean="0">
                <a:solidFill>
                  <a:srgbClr val="00B050"/>
                </a:solidFill>
              </a:rPr>
              <a:t>Mahato</a:t>
            </a:r>
            <a:endParaRPr lang="en-US" sz="2000" b="1" dirty="0" smtClean="0">
              <a:solidFill>
                <a:srgbClr val="00B050"/>
              </a:solidFill>
            </a:endParaRPr>
          </a:p>
          <a:p>
            <a:pPr algn="ctr"/>
            <a:endParaRPr lang="en-US" sz="2000" b="1" dirty="0"/>
          </a:p>
          <a:p>
            <a:pPr algn="r"/>
            <a:r>
              <a:rPr lang="en-US" sz="2000" b="1" dirty="0" smtClean="0">
                <a:solidFill>
                  <a:schemeClr val="tx1"/>
                </a:solidFill>
              </a:rPr>
              <a:t>Presented by:</a:t>
            </a:r>
          </a:p>
          <a:p>
            <a:pPr algn="r"/>
            <a:r>
              <a:rPr lang="en-US" sz="2000" b="1" dirty="0" smtClean="0">
                <a:solidFill>
                  <a:srgbClr val="7030A0"/>
                </a:solidFill>
              </a:rPr>
              <a:t>Dinesh </a:t>
            </a:r>
            <a:r>
              <a:rPr lang="en-US" sz="2000" b="1" dirty="0" err="1" smtClean="0">
                <a:solidFill>
                  <a:srgbClr val="7030A0"/>
                </a:solidFill>
              </a:rPr>
              <a:t>kumar</a:t>
            </a:r>
            <a:r>
              <a:rPr lang="en-US" sz="2000" b="1" dirty="0" smtClean="0">
                <a:solidFill>
                  <a:srgbClr val="7030A0"/>
                </a:solidFill>
              </a:rPr>
              <a:t> </a:t>
            </a:r>
            <a:r>
              <a:rPr lang="en-US" sz="2000" b="1" dirty="0" err="1" smtClean="0">
                <a:solidFill>
                  <a:srgbClr val="7030A0"/>
                </a:solidFill>
              </a:rPr>
              <a:t>Sarma</a:t>
            </a:r>
            <a:endParaRPr lang="en-US" sz="2000" b="1" dirty="0" smtClean="0">
              <a:solidFill>
                <a:srgbClr val="7030A0"/>
              </a:solidFill>
            </a:endParaRPr>
          </a:p>
          <a:p>
            <a:pPr algn="r"/>
            <a:r>
              <a:rPr lang="en-US" sz="2000" b="1" dirty="0" err="1" smtClean="0">
                <a:solidFill>
                  <a:srgbClr val="7030A0"/>
                </a:solidFill>
              </a:rPr>
              <a:t>Abishek</a:t>
            </a:r>
            <a:r>
              <a:rPr lang="en-US" sz="2000" b="1" dirty="0" smtClean="0">
                <a:solidFill>
                  <a:srgbClr val="7030A0"/>
                </a:solidFill>
              </a:rPr>
              <a:t> </a:t>
            </a:r>
            <a:r>
              <a:rPr lang="en-US" sz="2000" b="1" dirty="0" err="1" smtClean="0">
                <a:solidFill>
                  <a:srgbClr val="7030A0"/>
                </a:solidFill>
              </a:rPr>
              <a:t>shahi</a:t>
            </a:r>
            <a:r>
              <a:rPr lang="en-US" sz="2000" b="1" dirty="0" smtClean="0">
                <a:solidFill>
                  <a:srgbClr val="7030A0"/>
                </a:solidFill>
              </a:rPr>
              <a:t> </a:t>
            </a:r>
            <a:r>
              <a:rPr lang="en-US" sz="2000" b="1" dirty="0" smtClean="0"/>
              <a:t>  </a:t>
            </a:r>
            <a:endParaRPr lang="en-US" sz="2000" b="1" dirty="0"/>
          </a:p>
        </p:txBody>
      </p:sp>
      <p:sp>
        <p:nvSpPr>
          <p:cNvPr id="4" name="TextBox 3"/>
          <p:cNvSpPr txBox="1"/>
          <p:nvPr/>
        </p:nvSpPr>
        <p:spPr>
          <a:xfrm>
            <a:off x="8950817" y="360608"/>
            <a:ext cx="3017436" cy="2833353"/>
          </a:xfrm>
          <a:prstGeom prst="rect">
            <a:avLst/>
          </a:prstGeom>
          <a:noFill/>
        </p:spPr>
        <p:txBody>
          <a:bodyPr wrap="square" rtlCol="0">
            <a:spAutoFit/>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6081" y="1250856"/>
            <a:ext cx="3081269" cy="2548408"/>
          </a:xfrm>
          <a:prstGeom prst="rect">
            <a:avLst/>
          </a:prstGeom>
        </p:spPr>
      </p:pic>
    </p:spTree>
    <p:extLst>
      <p:ext uri="{BB962C8B-B14F-4D97-AF65-F5344CB8AC3E}">
        <p14:creationId xmlns:p14="http://schemas.microsoft.com/office/powerpoint/2010/main" val="3336960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t>Staff Panel…</a:t>
            </a:r>
            <a:endParaRPr lang="en-US" sz="72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905000"/>
            <a:ext cx="8328360" cy="4446438"/>
          </a:xfrm>
        </p:spPr>
      </p:pic>
    </p:spTree>
    <p:extLst>
      <p:ext uri="{BB962C8B-B14F-4D97-AF65-F5344CB8AC3E}">
        <p14:creationId xmlns:p14="http://schemas.microsoft.com/office/powerpoint/2010/main" val="802544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1861" y="572595"/>
            <a:ext cx="8911687" cy="1280890"/>
          </a:xfrm>
        </p:spPr>
        <p:txBody>
          <a:bodyPr>
            <a:normAutofit/>
          </a:bodyPr>
          <a:lstStyle/>
          <a:p>
            <a:r>
              <a:rPr lang="en-US" sz="4800" b="1" dirty="0" smtClean="0"/>
              <a:t>Limitations of BMS…</a:t>
            </a:r>
            <a:endParaRPr lang="en-US" sz="4800" b="1" dirty="0"/>
          </a:p>
        </p:txBody>
      </p:sp>
      <p:sp>
        <p:nvSpPr>
          <p:cNvPr id="3" name="Content Placeholder 2"/>
          <p:cNvSpPr>
            <a:spLocks noGrp="1"/>
          </p:cNvSpPr>
          <p:nvPr>
            <p:ph idx="1"/>
          </p:nvPr>
        </p:nvSpPr>
        <p:spPr>
          <a:xfrm>
            <a:off x="1958148" y="1853485"/>
            <a:ext cx="8915400" cy="3777622"/>
          </a:xfrm>
        </p:spPr>
        <p:txBody>
          <a:bodyPr/>
          <a:lstStyle/>
          <a:p>
            <a:r>
              <a:rPr lang="en-US" sz="2400" b="1" dirty="0" smtClean="0"/>
              <a:t>It can not read all details of customers like as: citizenship no, nationality.</a:t>
            </a:r>
          </a:p>
          <a:p>
            <a:r>
              <a:rPr lang="en-US" sz="2400" b="1" dirty="0" smtClean="0"/>
              <a:t>It doesn’t provide us more security from hackers.</a:t>
            </a:r>
          </a:p>
          <a:p>
            <a:r>
              <a:rPr lang="en-US" sz="2400" b="1" dirty="0" smtClean="0"/>
              <a:t>It doesn’t provide us More friendly GUI.</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1934786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8981" y="533958"/>
            <a:ext cx="8911687" cy="1280890"/>
          </a:xfrm>
        </p:spPr>
        <p:txBody>
          <a:bodyPr>
            <a:normAutofit/>
          </a:bodyPr>
          <a:lstStyle/>
          <a:p>
            <a:r>
              <a:rPr lang="en-US" sz="5400" b="1" dirty="0" smtClean="0"/>
              <a:t>Conclusion…</a:t>
            </a:r>
            <a:endParaRPr lang="en-US" sz="5400" b="1" dirty="0"/>
          </a:p>
        </p:txBody>
      </p:sp>
      <p:sp>
        <p:nvSpPr>
          <p:cNvPr id="3" name="Content Placeholder 2"/>
          <p:cNvSpPr>
            <a:spLocks noGrp="1"/>
          </p:cNvSpPr>
          <p:nvPr>
            <p:ph idx="1"/>
          </p:nvPr>
        </p:nvSpPr>
        <p:spPr>
          <a:xfrm>
            <a:off x="1948981" y="1682840"/>
            <a:ext cx="8915400" cy="3777622"/>
          </a:xfrm>
        </p:spPr>
        <p:txBody>
          <a:bodyPr/>
          <a:lstStyle/>
          <a:p>
            <a:r>
              <a:rPr lang="en-US" sz="2400" b="1" dirty="0" smtClean="0"/>
              <a:t>By completing this project we gain the knowledge about software development.</a:t>
            </a:r>
          </a:p>
          <a:p>
            <a:r>
              <a:rPr lang="en-US" sz="2400" b="1" dirty="0" smtClean="0"/>
              <a:t>We learned to Implement different characteristic OOP’s</a:t>
            </a:r>
          </a:p>
          <a:p>
            <a:r>
              <a:rPr lang="en-US" sz="2400" b="1" dirty="0" smtClean="0"/>
              <a:t>Mainly we learned how to design </a:t>
            </a:r>
            <a:r>
              <a:rPr lang="en-US" sz="2400" b="1" dirty="0" err="1" smtClean="0"/>
              <a:t>oop’s</a:t>
            </a:r>
            <a:r>
              <a:rPr lang="en-US" sz="2400" b="1" dirty="0" smtClean="0"/>
              <a:t> program </a:t>
            </a:r>
            <a:endParaRPr lang="en-US" sz="2400" b="1" dirty="0"/>
          </a:p>
        </p:txBody>
      </p:sp>
    </p:spTree>
    <p:extLst>
      <p:ext uri="{BB962C8B-B14F-4D97-AF65-F5344CB8AC3E}">
        <p14:creationId xmlns:p14="http://schemas.microsoft.com/office/powerpoint/2010/main" val="36601414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156695"/>
            <a:ext cx="12192000" cy="5673660"/>
          </a:xfrm>
        </p:spPr>
        <p:txBody>
          <a:bodyPr>
            <a:noAutofit/>
          </a:bodyPr>
          <a:lstStyle/>
          <a:p>
            <a:pPr algn="ctr"/>
            <a:r>
              <a:rPr lang="en-US" sz="8000" b="1" dirty="0"/>
              <a:t>T</a:t>
            </a:r>
            <a:r>
              <a:rPr lang="en-US" sz="8000" b="1" dirty="0" smtClean="0"/>
              <a:t>hank You…</a:t>
            </a:r>
            <a:br>
              <a:rPr lang="en-US" sz="8000" b="1" dirty="0" smtClean="0"/>
            </a:br>
            <a:r>
              <a:rPr lang="en-US" sz="8000" b="1" dirty="0"/>
              <a:t/>
            </a:r>
            <a:br>
              <a:rPr lang="en-US" sz="8000" b="1" dirty="0"/>
            </a:br>
            <a:r>
              <a:rPr lang="en-US" sz="2800" b="1" dirty="0" smtClean="0"/>
              <a:t>         presented by</a:t>
            </a:r>
            <a:br>
              <a:rPr lang="en-US" sz="2800" b="1" dirty="0" smtClean="0"/>
            </a:br>
            <a:r>
              <a:rPr lang="en-US" sz="2800" b="1" dirty="0" smtClean="0"/>
              <a:t>Dinesh </a:t>
            </a:r>
            <a:r>
              <a:rPr lang="en-US" sz="2800" b="1" dirty="0" err="1" smtClean="0"/>
              <a:t>kumar</a:t>
            </a:r>
            <a:r>
              <a:rPr lang="en-US" sz="2800" b="1" dirty="0" smtClean="0"/>
              <a:t> </a:t>
            </a:r>
            <a:r>
              <a:rPr lang="en-US" sz="2800" b="1" dirty="0" err="1" smtClean="0"/>
              <a:t>sarma</a:t>
            </a:r>
            <a:r>
              <a:rPr lang="en-US" sz="2800" b="1" dirty="0" smtClean="0"/>
              <a:t>(071BCT-116)</a:t>
            </a:r>
            <a:br>
              <a:rPr lang="en-US" sz="2800" b="1" dirty="0" smtClean="0"/>
            </a:br>
            <a:r>
              <a:rPr lang="en-US" sz="2800" b="1" dirty="0" err="1" smtClean="0"/>
              <a:t>Abishek</a:t>
            </a:r>
            <a:r>
              <a:rPr lang="en-US" sz="2800" b="1" dirty="0" smtClean="0"/>
              <a:t> </a:t>
            </a:r>
            <a:r>
              <a:rPr lang="en-US" sz="2800" b="1" dirty="0" err="1" smtClean="0"/>
              <a:t>Shahi</a:t>
            </a:r>
            <a:r>
              <a:rPr lang="en-US" sz="2800" b="1" dirty="0" smtClean="0"/>
              <a:t> (071BCT-105)</a:t>
            </a:r>
            <a:br>
              <a:rPr lang="en-US" sz="2800" b="1" dirty="0" smtClean="0"/>
            </a:br>
            <a:r>
              <a:rPr lang="en-US" sz="4000" b="1" dirty="0"/>
              <a:t/>
            </a:r>
            <a:br>
              <a:rPr lang="en-US" sz="4000" b="1" dirty="0"/>
            </a:br>
            <a:r>
              <a:rPr lang="en-US" sz="4000" b="1" dirty="0" smtClean="0"/>
              <a:t/>
            </a:r>
            <a:br>
              <a:rPr lang="en-US" sz="4000" b="1" dirty="0" smtClean="0"/>
            </a:br>
            <a:r>
              <a:rPr lang="en-US" sz="4000" b="1" dirty="0"/>
              <a:t/>
            </a:r>
            <a:br>
              <a:rPr lang="en-US" sz="4000" b="1" dirty="0"/>
            </a:br>
            <a:endParaRPr lang="en-US" sz="4000" b="1" dirty="0"/>
          </a:p>
        </p:txBody>
      </p:sp>
    </p:spTree>
    <p:extLst>
      <p:ext uri="{BB962C8B-B14F-4D97-AF65-F5344CB8AC3E}">
        <p14:creationId xmlns:p14="http://schemas.microsoft.com/office/powerpoint/2010/main" val="993136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6407" y="546837"/>
            <a:ext cx="8911687" cy="1280890"/>
          </a:xfrm>
        </p:spPr>
        <p:txBody>
          <a:bodyPr>
            <a:normAutofit/>
          </a:bodyPr>
          <a:lstStyle/>
          <a:p>
            <a:r>
              <a:rPr lang="en-US" sz="5400" b="1" dirty="0" smtClean="0"/>
              <a:t>What is BMS…</a:t>
            </a:r>
            <a:endParaRPr lang="en-US" sz="5400" b="1" dirty="0"/>
          </a:p>
        </p:txBody>
      </p:sp>
      <p:sp>
        <p:nvSpPr>
          <p:cNvPr id="3" name="Content Placeholder 2"/>
          <p:cNvSpPr>
            <a:spLocks noGrp="1"/>
          </p:cNvSpPr>
          <p:nvPr>
            <p:ph idx="1"/>
          </p:nvPr>
        </p:nvSpPr>
        <p:spPr>
          <a:xfrm>
            <a:off x="2112693" y="1827727"/>
            <a:ext cx="9903295" cy="4856408"/>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b="1" dirty="0"/>
              <a:t>Proper, transparent management of daily transaction such as cash deposit, cash withdraw, editing, creating accounts.</a:t>
            </a:r>
          </a:p>
          <a:p>
            <a:r>
              <a:rPr lang="en-US" b="1" dirty="0"/>
              <a:t>It also deals with transparent management of debits credits in case of any cross inspection by editors.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0959" y="1333332"/>
            <a:ext cx="4503312" cy="3550570"/>
          </a:xfrm>
          <a:prstGeom prst="rect">
            <a:avLst/>
          </a:prstGeom>
        </p:spPr>
      </p:pic>
    </p:spTree>
    <p:extLst>
      <p:ext uri="{BB962C8B-B14F-4D97-AF65-F5344CB8AC3E}">
        <p14:creationId xmlns:p14="http://schemas.microsoft.com/office/powerpoint/2010/main" val="966194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HOW  </a:t>
            </a:r>
            <a:r>
              <a:rPr lang="en-US" sz="2800" b="1" dirty="0" smtClean="0"/>
              <a:t>IT  IS  DONE</a:t>
            </a:r>
            <a:r>
              <a:rPr lang="en-US" b="1" i="1" dirty="0" smtClean="0"/>
              <a:t> </a:t>
            </a:r>
            <a:endParaRPr lang="en-US" b="1" i="1" dirty="0"/>
          </a:p>
        </p:txBody>
      </p:sp>
      <p:sp>
        <p:nvSpPr>
          <p:cNvPr id="3" name="Content Placeholder 2"/>
          <p:cNvSpPr>
            <a:spLocks noGrp="1"/>
          </p:cNvSpPr>
          <p:nvPr>
            <p:ph idx="1"/>
          </p:nvPr>
        </p:nvSpPr>
        <p:spPr>
          <a:xfrm>
            <a:off x="1417235" y="2301025"/>
            <a:ext cx="8915400" cy="3777622"/>
          </a:xfrm>
        </p:spPr>
        <p:txBody>
          <a:bodyPr>
            <a:normAutofit fontScale="92500" lnSpcReduction="10000"/>
          </a:bodyPr>
          <a:lstStyle/>
          <a:p>
            <a:r>
              <a:rPr lang="en-US" sz="2600" b="1" dirty="0" smtClean="0"/>
              <a:t>Bank management system is simplex form of code of line which can </a:t>
            </a:r>
            <a:r>
              <a:rPr lang="en-US" sz="2400" b="1" dirty="0" smtClean="0"/>
              <a:t>be done under different environment of programming language POP and OOP</a:t>
            </a:r>
          </a:p>
          <a:p>
            <a:r>
              <a:rPr lang="en-US" sz="2400" b="1" dirty="0" smtClean="0"/>
              <a:t>We have used object oriented </a:t>
            </a:r>
            <a:r>
              <a:rPr lang="en-US" sz="2400" b="1" dirty="0" err="1" smtClean="0"/>
              <a:t>programe</a:t>
            </a:r>
            <a:r>
              <a:rPr lang="en-US" sz="2400" b="1" dirty="0" smtClean="0"/>
              <a:t> </a:t>
            </a:r>
            <a:r>
              <a:rPr lang="en-US" sz="2400" b="1" dirty="0" err="1" smtClean="0"/>
              <a:t>c++</a:t>
            </a:r>
            <a:endParaRPr lang="en-US" sz="2400" b="1" dirty="0" smtClean="0"/>
          </a:p>
          <a:p>
            <a:r>
              <a:rPr lang="en-US" sz="2400" b="1" dirty="0" smtClean="0"/>
              <a:t>Using its function like </a:t>
            </a:r>
          </a:p>
          <a:p>
            <a:r>
              <a:rPr lang="en-US" sz="2400" b="1" dirty="0" smtClean="0"/>
              <a:t>Class and object</a:t>
            </a:r>
          </a:p>
          <a:p>
            <a:r>
              <a:rPr lang="en-US" sz="2400" b="1" dirty="0" smtClean="0"/>
              <a:t>Stream computation</a:t>
            </a:r>
          </a:p>
          <a:p>
            <a:r>
              <a:rPr lang="en-US" sz="2400" b="1" dirty="0" err="1" smtClean="0"/>
              <a:t>Encapsulisation</a:t>
            </a:r>
            <a:endParaRPr lang="en-US" sz="2400" b="1" dirty="0" smtClean="0"/>
          </a:p>
          <a:p>
            <a:r>
              <a:rPr lang="en-US" sz="2400" b="1" dirty="0" smtClean="0"/>
              <a:t>Polymorphism</a:t>
            </a:r>
          </a:p>
          <a:p>
            <a:pPr marL="0" indent="0">
              <a:buNone/>
            </a:pPr>
            <a:endParaRPr lang="en-US" dirty="0" smtClean="0"/>
          </a:p>
          <a:p>
            <a:endParaRPr lang="en-US" dirty="0"/>
          </a:p>
        </p:txBody>
      </p:sp>
    </p:spTree>
    <p:extLst>
      <p:ext uri="{BB962C8B-B14F-4D97-AF65-F5344CB8AC3E}">
        <p14:creationId xmlns:p14="http://schemas.microsoft.com/office/powerpoint/2010/main" val="3977090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Why BMS</a:t>
            </a:r>
            <a:endParaRPr lang="en-US" sz="4800" b="1" dirty="0"/>
          </a:p>
        </p:txBody>
      </p:sp>
      <p:sp>
        <p:nvSpPr>
          <p:cNvPr id="3" name="Content Placeholder 2"/>
          <p:cNvSpPr>
            <a:spLocks noGrp="1"/>
          </p:cNvSpPr>
          <p:nvPr>
            <p:ph idx="1"/>
          </p:nvPr>
        </p:nvSpPr>
        <p:spPr/>
        <p:txBody>
          <a:bodyPr/>
          <a:lstStyle/>
          <a:p>
            <a:pPr marL="0" indent="0">
              <a:buNone/>
            </a:pPr>
            <a:r>
              <a:rPr lang="en-US" sz="2400" b="1" dirty="0" smtClean="0"/>
              <a:t>To reduce paperwork </a:t>
            </a:r>
          </a:p>
          <a:p>
            <a:pPr marL="0" indent="0">
              <a:buNone/>
            </a:pPr>
            <a:r>
              <a:rPr lang="en-US" sz="2400" b="1" dirty="0" smtClean="0"/>
              <a:t>To reduce time and labor </a:t>
            </a:r>
          </a:p>
          <a:p>
            <a:pPr marL="0" indent="0">
              <a:buNone/>
            </a:pPr>
            <a:r>
              <a:rPr lang="en-US" sz="2400" b="1" dirty="0" smtClean="0"/>
              <a:t>To make data more secure </a:t>
            </a:r>
          </a:p>
          <a:p>
            <a:pPr marL="0" indent="0">
              <a:buNone/>
            </a:pPr>
            <a:r>
              <a:rPr lang="en-US" sz="2400" b="1" dirty="0" smtClean="0"/>
              <a:t>To reduce data loss</a:t>
            </a:r>
          </a:p>
          <a:p>
            <a:pPr marL="0" indent="0">
              <a:buNone/>
            </a:pPr>
            <a:endParaRPr lang="en-US" dirty="0"/>
          </a:p>
        </p:txBody>
      </p:sp>
    </p:spTree>
    <p:extLst>
      <p:ext uri="{BB962C8B-B14F-4D97-AF65-F5344CB8AC3E}">
        <p14:creationId xmlns:p14="http://schemas.microsoft.com/office/powerpoint/2010/main" val="1720811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79" y="688505"/>
            <a:ext cx="8911687" cy="1280890"/>
          </a:xfrm>
        </p:spPr>
        <p:txBody>
          <a:bodyPr>
            <a:normAutofit/>
          </a:bodyPr>
          <a:lstStyle/>
          <a:p>
            <a:r>
              <a:rPr lang="en-US" sz="6600" b="1" dirty="0" smtClean="0"/>
              <a:t>Objective…</a:t>
            </a:r>
            <a:endParaRPr lang="en-US" sz="6600" b="1" dirty="0"/>
          </a:p>
        </p:txBody>
      </p:sp>
      <p:sp>
        <p:nvSpPr>
          <p:cNvPr id="3" name="Content Placeholder 2"/>
          <p:cNvSpPr>
            <a:spLocks noGrp="1"/>
          </p:cNvSpPr>
          <p:nvPr>
            <p:ph idx="1"/>
          </p:nvPr>
        </p:nvSpPr>
        <p:spPr>
          <a:xfrm>
            <a:off x="1523980" y="2361280"/>
            <a:ext cx="10668020" cy="3777622"/>
          </a:xfrm>
        </p:spPr>
        <p:txBody>
          <a:bodyPr>
            <a:normAutofit/>
          </a:bodyPr>
          <a:lstStyle/>
          <a:p>
            <a:r>
              <a:rPr lang="en-US" sz="3200" dirty="0"/>
              <a:t>To bring whole bank record in single </a:t>
            </a:r>
            <a:r>
              <a:rPr lang="en-US" sz="3200" dirty="0" smtClean="0"/>
              <a:t>software</a:t>
            </a:r>
          </a:p>
          <a:p>
            <a:r>
              <a:rPr lang="en-US" sz="3200" dirty="0"/>
              <a:t>To create fast and reliable service of </a:t>
            </a:r>
            <a:r>
              <a:rPr lang="en-US" sz="3200" dirty="0" smtClean="0"/>
              <a:t>banking</a:t>
            </a:r>
          </a:p>
          <a:p>
            <a:r>
              <a:rPr lang="en-US" sz="3200" dirty="0" smtClean="0"/>
              <a:t>To </a:t>
            </a:r>
            <a:r>
              <a:rPr lang="en-US" sz="3200" dirty="0"/>
              <a:t>save time and labor of staff while keeping records </a:t>
            </a:r>
            <a:endParaRPr lang="en-US" sz="3200" dirty="0" smtClean="0"/>
          </a:p>
          <a:p>
            <a:r>
              <a:rPr lang="en-US" sz="3200" dirty="0"/>
              <a:t>To reduce risk of loss of recorded data  due to physical aspects</a:t>
            </a:r>
            <a:endParaRPr lang="en-US" sz="3200" dirty="0" smtClean="0"/>
          </a:p>
          <a:p>
            <a:endParaRPr lang="en-US" dirty="0"/>
          </a:p>
        </p:txBody>
      </p:sp>
    </p:spTree>
    <p:extLst>
      <p:ext uri="{BB962C8B-B14F-4D97-AF65-F5344CB8AC3E}">
        <p14:creationId xmlns:p14="http://schemas.microsoft.com/office/powerpoint/2010/main" val="877144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49" y="474820"/>
            <a:ext cx="8911687" cy="1280890"/>
          </a:xfrm>
        </p:spPr>
        <p:txBody>
          <a:bodyPr>
            <a:noAutofit/>
          </a:bodyPr>
          <a:lstStyle/>
          <a:p>
            <a:r>
              <a:rPr lang="en-US" sz="8800" b="1" dirty="0" smtClean="0"/>
              <a:t>Scope…</a:t>
            </a:r>
            <a:endParaRPr lang="en-US" sz="8800"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17257257"/>
              </p:ext>
            </p:extLst>
          </p:nvPr>
        </p:nvGraphicFramePr>
        <p:xfrm>
          <a:off x="2051748" y="1755710"/>
          <a:ext cx="8914701" cy="38211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08304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0801" y="2362757"/>
            <a:ext cx="8911687" cy="5815327"/>
          </a:xfrm>
        </p:spPr>
        <p:txBody>
          <a:bodyPr>
            <a:normAutofit/>
          </a:bodyPr>
          <a:lstStyle/>
          <a:p>
            <a:r>
              <a:rPr lang="en-US" sz="2800" b="1" dirty="0" smtClean="0"/>
              <a:t>Present scope of BMS in Nepal is increasing </a:t>
            </a:r>
            <a:r>
              <a:rPr lang="en-US" sz="2800" b="1" dirty="0" err="1" smtClean="0"/>
              <a:t>expontentially</a:t>
            </a:r>
            <a:r>
              <a:rPr lang="en-US" sz="2800" b="1" dirty="0" smtClean="0"/>
              <a:t>, while moving toward computerized world. Bank are more likely to move towards record keeping in computer servers and applications for keeping record rather than paper work.</a:t>
            </a:r>
            <a:endParaRPr lang="en-US" sz="2800" b="1" dirty="0"/>
          </a:p>
        </p:txBody>
      </p:sp>
    </p:spTree>
    <p:extLst>
      <p:ext uri="{BB962C8B-B14F-4D97-AF65-F5344CB8AC3E}">
        <p14:creationId xmlns:p14="http://schemas.microsoft.com/office/powerpoint/2010/main" val="1783184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122" y="372650"/>
            <a:ext cx="8911687" cy="1280890"/>
          </a:xfrm>
        </p:spPr>
        <p:txBody>
          <a:bodyPr>
            <a:noAutofit/>
          </a:bodyPr>
          <a:lstStyle/>
          <a:p>
            <a:r>
              <a:rPr lang="en-US" sz="8000" dirty="0" smtClean="0"/>
              <a:t>Main Menu…</a:t>
            </a:r>
            <a:endParaRPr lang="en-US" sz="8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0122" y="1828800"/>
            <a:ext cx="9759938" cy="4686300"/>
          </a:xfrm>
        </p:spPr>
      </p:pic>
    </p:spTree>
    <p:extLst>
      <p:ext uri="{BB962C8B-B14F-4D97-AF65-F5344CB8AC3E}">
        <p14:creationId xmlns:p14="http://schemas.microsoft.com/office/powerpoint/2010/main" val="2034825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725" y="395510"/>
            <a:ext cx="8911687" cy="1280890"/>
          </a:xfrm>
        </p:spPr>
        <p:txBody>
          <a:bodyPr>
            <a:normAutofit/>
          </a:bodyPr>
          <a:lstStyle/>
          <a:p>
            <a:r>
              <a:rPr lang="en-US" sz="6600" b="1" dirty="0" smtClean="0"/>
              <a:t>Admin Panel…</a:t>
            </a:r>
            <a:endParaRPr lang="en-US" sz="6600"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5725" y="1676400"/>
            <a:ext cx="8656771" cy="4750158"/>
          </a:xfrm>
        </p:spPr>
      </p:pic>
    </p:spTree>
    <p:extLst>
      <p:ext uri="{BB962C8B-B14F-4D97-AF65-F5344CB8AC3E}">
        <p14:creationId xmlns:p14="http://schemas.microsoft.com/office/powerpoint/2010/main" val="418580962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147</TotalTime>
  <Words>289</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Wisp</vt:lpstr>
      <vt:lpstr>A Presentation on BMS</vt:lpstr>
      <vt:lpstr>What is BMS…</vt:lpstr>
      <vt:lpstr>HOW  IT  IS  DONE </vt:lpstr>
      <vt:lpstr>Why BMS</vt:lpstr>
      <vt:lpstr>Objective…</vt:lpstr>
      <vt:lpstr>Scope…</vt:lpstr>
      <vt:lpstr>Present scope of BMS in Nepal is increasing expontentially, while moving toward computerized world. Bank are more likely to move towards record keeping in computer servers and applications for keeping record rather than paper work.</vt:lpstr>
      <vt:lpstr>Main Menu…</vt:lpstr>
      <vt:lpstr>Admin Panel…</vt:lpstr>
      <vt:lpstr>Staff Panel…</vt:lpstr>
      <vt:lpstr>Limitations of BMS…</vt:lpstr>
      <vt:lpstr>Conclusion…</vt:lpstr>
      <vt:lpstr>Thank You…           presented by Dinesh kumar sarma(071BCT-116) Abishek Shahi (071BCT-105)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BMS</dc:title>
  <dc:creator>avishek shah</dc:creator>
  <cp:lastModifiedBy>avishek shah</cp:lastModifiedBy>
  <cp:revision>15</cp:revision>
  <dcterms:created xsi:type="dcterms:W3CDTF">2016-03-24T03:15:26Z</dcterms:created>
  <dcterms:modified xsi:type="dcterms:W3CDTF">2016-03-24T05:43:15Z</dcterms:modified>
</cp:coreProperties>
</file>