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75" r:id="rId6"/>
    <p:sldId id="276" r:id="rId7"/>
    <p:sldId id="277" r:id="rId8"/>
    <p:sldId id="278" r:id="rId9"/>
    <p:sldId id="280" r:id="rId10"/>
    <p:sldId id="283" r:id="rId11"/>
    <p:sldId id="279" r:id="rId12"/>
    <p:sldId id="286" r:id="rId13"/>
    <p:sldId id="287" r:id="rId14"/>
    <p:sldId id="288" r:id="rId15"/>
    <p:sldId id="293" r:id="rId16"/>
    <p:sldId id="296" r:id="rId17"/>
    <p:sldId id="295" r:id="rId18"/>
    <p:sldId id="298" r:id="rId19"/>
    <p:sldId id="294" r:id="rId20"/>
    <p:sldId id="302" r:id="rId21"/>
    <p:sldId id="299" r:id="rId22"/>
    <p:sldId id="303" r:id="rId23"/>
    <p:sldId id="301" r:id="rId24"/>
    <p:sldId id="304" r:id="rId25"/>
    <p:sldId id="305" r:id="rId26"/>
    <p:sldId id="306" r:id="rId27"/>
    <p:sldId id="308" r:id="rId28"/>
    <p:sldId id="307" r:id="rId29"/>
    <p:sldId id="297" r:id="rId30"/>
    <p:sldId id="310" r:id="rId31"/>
    <p:sldId id="311" r:id="rId32"/>
    <p:sldId id="290" r:id="rId3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5" autoAdjust="0"/>
  </p:normalViewPr>
  <p:slideViewPr>
    <p:cSldViewPr snapToGrid="0">
      <p:cViewPr varScale="1">
        <p:scale>
          <a:sx n="104" d="100"/>
          <a:sy n="104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F56AC49-5149-481A-AE55-3289A5EA9884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76DB7D7-EC0E-4EA3-9426-D08D412FAB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91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textual data is abundant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 recommendations, transcriptions of conversations with customers) using it in statistical learning models has always been a challenge.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 aims at capturing the semantic similarity of words and has been extended to other textual structures (such as documents).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word embedding models are available as well as tools for learning word embedding from domain specific corpora (such as medical diagnosis).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talk, a word embedding model that was trained on Hebrew Twitter records will be presented along with its use in statistical learning models.   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B7D7-EC0E-4EA3-9426-D08D412FAB7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209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two approaches for creating these vectors: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we’ve got the traditional count-based approach,</a:t>
            </a:r>
            <a:endParaRPr lang="en-GB" baseline="0" dirty="0" smtClean="0"/>
          </a:p>
          <a:p>
            <a:r>
              <a:rPr lang="en-US" baseline="0" dirty="0" smtClean="0"/>
              <a:t>where the most common variant is the word-context PMI matrix.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other, cutting-edge, approach, is word embeddings,</a:t>
            </a:r>
          </a:p>
          <a:p>
            <a:r>
              <a:rPr lang="en-US" baseline="0" dirty="0" smtClean="0"/>
              <a:t>Which has become extremely popular with word2vec.</a:t>
            </a:r>
          </a:p>
          <a:p>
            <a:r>
              <a:rPr lang="en-US" baseline="0" dirty="0" smtClean="0"/>
              <a:t>Now, the interesting thing…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…is that both approaches rely on the same linguistic theory: the distributional hypothesis.</a:t>
            </a:r>
          </a:p>
          <a:p>
            <a:r>
              <a:rPr lang="en-US" baseline="0" dirty="0" smtClean="0"/>
              <a:t>&lt;pause&gt;</a:t>
            </a:r>
          </a:p>
          <a:p>
            <a:r>
              <a:rPr lang="en-US" baseline="0" dirty="0" smtClean="0"/>
              <a:t>Now, in previous work, that I’ll talk about in a minute,</a:t>
            </a:r>
          </a:p>
          <a:p>
            <a:r>
              <a:rPr lang="en-US" baseline="0" dirty="0" smtClean="0"/>
              <a:t>we showed that the two approaches are even more 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5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B7D7-EC0E-4EA3-9426-D08D412FAB76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07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0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9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50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ue Tex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71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 descr="New-Presentatio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6268479"/>
            <a:ext cx="812800" cy="518644"/>
          </a:xfrm>
          <a:prstGeom prst="rect">
            <a:avLst/>
          </a:prstGeom>
        </p:spPr>
      </p:pic>
      <p:pic>
        <p:nvPicPr>
          <p:cNvPr id="11" name="Picture 10" descr="citi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98" y="6278600"/>
            <a:ext cx="781073" cy="498400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3600" y="6356351"/>
            <a:ext cx="2844800" cy="365125"/>
          </a:xfrm>
        </p:spPr>
        <p:txBody>
          <a:bodyPr/>
          <a:lstStyle/>
          <a:p>
            <a:pPr algn="ctr"/>
            <a:fld id="{D29BC1A1-6557-40EF-A5F1-E1660A85D699}" type="slidenum">
              <a:rPr lang="en-US" sz="1067" smtClean="0"/>
              <a:pPr algn="ctr"/>
              <a:t>‹#›</a:t>
            </a:fld>
            <a:endParaRPr lang="en-US" sz="1067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06400" y="1498600"/>
            <a:ext cx="11379200" cy="42672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 dirty="0" smtClean="0"/>
              <a:t>12p Click to edit master style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11379200" cy="1283573"/>
          </a:xfrm>
        </p:spPr>
        <p:txBody>
          <a:bodyPr>
            <a:normAutofit/>
          </a:bodyPr>
          <a:lstStyle>
            <a:lvl1pPr algn="l">
              <a:defRPr sz="3733" b="1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Title 28p bold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01600" cy="1283573"/>
          </a:xfrm>
          <a:prstGeom prst="rect">
            <a:avLst/>
          </a:prstGeom>
          <a:solidFill>
            <a:srgbClr val="29B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260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5141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427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558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14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918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5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2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26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DAA7-13BC-4BD2-B71A-7D4D93C2D1D7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B7E-F61D-4580-AA48-866612D8C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72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rxiv.org/pdf/1704.0474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Word</a:t>
            </a:r>
            <a:r>
              <a:rPr lang="en-US" dirty="0"/>
              <a:t> </a:t>
            </a:r>
            <a:r>
              <a:rPr lang="en-US" dirty="0" smtClean="0"/>
              <a:t>Embedding </a:t>
            </a:r>
            <a:br>
              <a:rPr lang="en-US" dirty="0" smtClean="0"/>
            </a:br>
            <a:r>
              <a:rPr lang="en-US" dirty="0" smtClean="0"/>
              <a:t>in Statistical Learning Models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Oren Glickman</a:t>
            </a:r>
          </a:p>
          <a:p>
            <a:r>
              <a:rPr lang="en-US" dirty="0" smtClean="0"/>
              <a:t>Data Science Institute, Bar-</a:t>
            </a:r>
            <a:r>
              <a:rPr lang="en-US" dirty="0" err="1" smtClean="0"/>
              <a:t>Ilan</a:t>
            </a:r>
            <a:r>
              <a:rPr lang="en-US" dirty="0" smtClean="0"/>
              <a:t> University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120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Word representations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357762"/>
              </p:ext>
            </p:extLst>
          </p:nvPr>
        </p:nvGraphicFramePr>
        <p:xfrm>
          <a:off x="838200" y="2297896"/>
          <a:ext cx="1051560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2181338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191809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001220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020424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768912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959981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28742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1809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dog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8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cat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1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bread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pasta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5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meat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mouse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042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Word-Context Matrices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 smtClean="0"/>
              <a:t>Possible Contexts: Documents, co-occurring words, …</a:t>
            </a:r>
          </a:p>
          <a:p>
            <a:pPr lvl="1"/>
            <a:r>
              <a:rPr lang="en-US" b="1" dirty="0" smtClean="0"/>
              <a:t>Con: Sparse, High dimension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205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for dense word representations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46366" y="1825625"/>
            <a:ext cx="4760613" cy="1980000"/>
          </a:xfrm>
          <a:ln w="254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Distributional </a:t>
            </a:r>
            <a:r>
              <a:rPr lang="en-US" b="1" dirty="0" smtClean="0"/>
              <a:t>Semantics (</a:t>
            </a:r>
            <a:r>
              <a:rPr lang="en-US" b="1" i="1" dirty="0" smtClean="0"/>
              <a:t>Count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sz="2400" dirty="0"/>
              <a:t>Used </a:t>
            </a:r>
            <a:r>
              <a:rPr lang="en-US" sz="2400" dirty="0"/>
              <a:t>since the 90’s</a:t>
            </a:r>
          </a:p>
          <a:p>
            <a:r>
              <a:rPr lang="en-US" sz="2400" dirty="0"/>
              <a:t>Sparse word-context PMI/PPMI matrix</a:t>
            </a:r>
          </a:p>
          <a:p>
            <a:r>
              <a:rPr lang="en-US" sz="2400" dirty="0"/>
              <a:t>Decomposed with </a:t>
            </a:r>
            <a:r>
              <a:rPr lang="en-US" sz="2400" dirty="0"/>
              <a:t>SVD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12299" y="1825625"/>
            <a:ext cx="4351984" cy="1980000"/>
          </a:xfrm>
          <a:ln w="254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Word Embeddings (</a:t>
            </a:r>
            <a:r>
              <a:rPr lang="en-US" b="1" i="1" dirty="0"/>
              <a:t>Predict</a:t>
            </a:r>
            <a:r>
              <a:rPr lang="en-US" b="1" dirty="0"/>
              <a:t>)</a:t>
            </a:r>
          </a:p>
          <a:p>
            <a:r>
              <a:rPr lang="en-US" sz="2400" dirty="0"/>
              <a:t>Inspired by </a:t>
            </a:r>
            <a:r>
              <a:rPr lang="en-US" sz="2400" dirty="0"/>
              <a:t>deep </a:t>
            </a:r>
            <a:r>
              <a:rPr lang="en-US" sz="2400" dirty="0"/>
              <a:t>learning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Mikolov</a:t>
            </a:r>
            <a:r>
              <a:rPr lang="en-US" sz="2400" i="1" dirty="0"/>
              <a:t> et al., 2013)</a:t>
            </a:r>
          </a:p>
          <a:p>
            <a:r>
              <a:rPr lang="en-US" sz="2400" dirty="0" err="1"/>
              <a:t>GloVe</a:t>
            </a:r>
            <a:r>
              <a:rPr lang="en-US" sz="2400" dirty="0"/>
              <a:t> </a:t>
            </a:r>
            <a:r>
              <a:rPr lang="en-US" sz="2400" i="1" dirty="0"/>
              <a:t>(Pennington et al., 2014</a:t>
            </a:r>
            <a:r>
              <a:rPr lang="en-US" sz="2400" i="1" dirty="0"/>
              <a:t>)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9775" y="4691067"/>
            <a:ext cx="8172450" cy="1038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prstClr val="black"/>
                </a:solidFill>
              </a:rPr>
              <a:t>U</a:t>
            </a:r>
            <a:r>
              <a:rPr lang="en-US" dirty="0">
                <a:solidFill>
                  <a:prstClr val="black"/>
                </a:solidFill>
              </a:rPr>
              <a:t>nderlying Theory: </a:t>
            </a:r>
            <a:r>
              <a:rPr lang="en-US" b="1" dirty="0">
                <a:solidFill>
                  <a:prstClr val="black"/>
                </a:solidFill>
              </a:rPr>
              <a:t>The Distributional Hypothesis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(Harris, ’54; Firth, ‘57)</a:t>
            </a:r>
          </a:p>
          <a:p>
            <a:pPr marL="0" indent="0" algn="ctr">
              <a:buNone/>
            </a:pPr>
            <a:r>
              <a:rPr lang="en-US" dirty="0">
                <a:solidFill>
                  <a:prstClr val="black"/>
                </a:solidFill>
              </a:rPr>
              <a:t>“Similar words occur in similar contexts”</a:t>
            </a:r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4095750" y="3805625"/>
            <a:ext cx="67500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7421250" y="3805625"/>
            <a:ext cx="67500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count, Predict!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Represent words by the context in which they usually appear</a:t>
            </a:r>
          </a:p>
          <a:p>
            <a:pPr lvl="1"/>
            <a:r>
              <a:rPr lang="en-US" dirty="0" smtClean="0"/>
              <a:t>Define a prediction task involving a word and its context</a:t>
            </a:r>
          </a:p>
          <a:p>
            <a:pPr lvl="1"/>
            <a:r>
              <a:rPr lang="en-US" dirty="0" smtClean="0"/>
              <a:t>Build a neural net for the problem</a:t>
            </a:r>
          </a:p>
          <a:p>
            <a:pPr lvl="1"/>
            <a:r>
              <a:rPr lang="en-US" dirty="0" smtClean="0"/>
              <a:t>Derive the word representations from the trained neural net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Implementations: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Collobert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Weston, 2008], [</a:t>
            </a:r>
            <a:r>
              <a:rPr lang="en-US" dirty="0" err="1" smtClean="0"/>
              <a:t>Bengio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., 2009</a:t>
            </a:r>
            <a:r>
              <a:rPr lang="en-US" dirty="0"/>
              <a:t>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word2vec [</a:t>
            </a:r>
            <a:r>
              <a:rPr lang="en-US" dirty="0" err="1" smtClean="0"/>
              <a:t>Mikolov</a:t>
            </a:r>
            <a:r>
              <a:rPr lang="en-US" dirty="0" smtClean="0"/>
              <a:t> </a:t>
            </a:r>
            <a:r>
              <a:rPr lang="en-US" dirty="0"/>
              <a:t>et al., </a:t>
            </a:r>
            <a:r>
              <a:rPr lang="en-US" dirty="0" smtClean="0"/>
              <a:t>2013]</a:t>
            </a:r>
            <a:endParaRPr lang="en-US" dirty="0"/>
          </a:p>
          <a:p>
            <a:pPr lvl="2"/>
            <a:r>
              <a:rPr lang="en-US" dirty="0" smtClean="0"/>
              <a:t>CBOW</a:t>
            </a:r>
          </a:p>
          <a:p>
            <a:pPr lvl="2"/>
            <a:r>
              <a:rPr lang="en-US" dirty="0" smtClean="0"/>
              <a:t>Skip Grams</a:t>
            </a:r>
          </a:p>
          <a:p>
            <a:pPr lvl="1"/>
            <a:r>
              <a:rPr lang="en-US" dirty="0" err="1"/>
              <a:t>GloVe</a:t>
            </a:r>
            <a:r>
              <a:rPr lang="en-US" dirty="0"/>
              <a:t> </a:t>
            </a:r>
            <a:r>
              <a:rPr lang="en-US" dirty="0" smtClean="0"/>
              <a:t>[Pennington </a:t>
            </a:r>
            <a:r>
              <a:rPr lang="en-US" dirty="0"/>
              <a:t>et </a:t>
            </a:r>
            <a:r>
              <a:rPr lang="en-US" dirty="0" smtClean="0"/>
              <a:t>al., 2014</a:t>
            </a:r>
            <a:r>
              <a:rPr lang="en-US" dirty="0"/>
              <a:t>]</a:t>
            </a:r>
            <a:r>
              <a:rPr lang="en-US" dirty="0" smtClean="0"/>
              <a:t>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478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463157"/>
            <a:ext cx="6197600" cy="601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D29BC1A1-6557-40EF-A5F1-E1660A85D699}" type="slidenum">
              <a:rPr lang="en-US" sz="1067"/>
              <a:pPr algn="ctr"/>
              <a:t>13</a:t>
            </a:fld>
            <a:endParaRPr lang="en-US" sz="1067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3200" y="1397000"/>
            <a:ext cx="53848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endParaRPr lang="en-US" sz="1867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06400" y="113427"/>
            <a:ext cx="5283200" cy="1283573"/>
          </a:xfrm>
        </p:spPr>
        <p:txBody>
          <a:bodyPr/>
          <a:lstStyle/>
          <a:p>
            <a:r>
              <a:rPr lang="en-US" dirty="0" smtClean="0"/>
              <a:t>The CBOW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177801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hidden layer</a:t>
            </a:r>
            <a:endParaRPr lang="en-US" sz="1867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3200" y="1397000"/>
            <a:ext cx="5080000" cy="4572000"/>
          </a:xfrm>
        </p:spPr>
        <p:txBody>
          <a:bodyPr>
            <a:norm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Input: surrounding words </a:t>
            </a:r>
            <a:br>
              <a:rPr lang="en-US" sz="1867" dirty="0"/>
            </a:br>
            <a:r>
              <a:rPr lang="en-US" sz="1867" dirty="0"/>
              <a:t>(4 words before, 4 words after the word)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Output: predicted word </a:t>
            </a:r>
            <a:br>
              <a:rPr lang="en-US" sz="1867" dirty="0"/>
            </a:br>
            <a:r>
              <a:rPr lang="en-US" sz="1867" dirty="0"/>
              <a:t>(probability for each word in the vocabulary)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Notation: there are </a:t>
            </a:r>
            <a:r>
              <a:rPr lang="en-US" sz="1867" i="1" dirty="0"/>
              <a:t>v</a:t>
            </a:r>
            <a:r>
              <a:rPr lang="en-US" sz="1867" dirty="0"/>
              <a:t> words in the vocabulary and we want to represent them by vectors of length </a:t>
            </a:r>
            <a:r>
              <a:rPr lang="en-US" sz="1867" i="1" dirty="0"/>
              <a:t>d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The linear projection is the same for all words </a:t>
            </a:r>
            <a:br>
              <a:rPr lang="en-US" sz="1867" dirty="0"/>
            </a:br>
            <a:r>
              <a:rPr lang="en-US" sz="1867" dirty="0"/>
              <a:t>(all words are multiplied by the same matrix </a:t>
            </a:r>
            <a:r>
              <a:rPr lang="en-US" sz="1867" i="1" dirty="0" err="1"/>
              <a:t>M</a:t>
            </a:r>
            <a:r>
              <a:rPr lang="en-US" sz="1867" i="1" baseline="-25000" dirty="0" err="1"/>
              <a:t>v</a:t>
            </a:r>
            <a:r>
              <a:rPr lang="en-US" sz="1200" i="1" baseline="-25000" dirty="0" err="1"/>
              <a:t>,</a:t>
            </a:r>
            <a:r>
              <a:rPr lang="en-US" sz="1867" i="1" baseline="-25000" dirty="0" err="1"/>
              <a:t>d</a:t>
            </a:r>
            <a:r>
              <a:rPr lang="en-US" sz="1867" dirty="0"/>
              <a:t>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Multiplying the binary word representation by the linear projection matrix results in the vector representation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i="1" dirty="0" err="1"/>
              <a:t>M</a:t>
            </a:r>
            <a:r>
              <a:rPr lang="en-US" sz="1867" i="1" baseline="-25000" dirty="0" err="1"/>
              <a:t>v</a:t>
            </a:r>
            <a:r>
              <a:rPr lang="en-US" sz="1200" i="1" baseline="-25000" dirty="0" err="1"/>
              <a:t>,</a:t>
            </a:r>
            <a:r>
              <a:rPr lang="en-US" sz="1867" i="1" baseline="-25000" dirty="0" err="1"/>
              <a:t>d</a:t>
            </a:r>
            <a:r>
              <a:rPr lang="en-US" sz="1867" i="1" baseline="-25000" dirty="0"/>
              <a:t> </a:t>
            </a:r>
            <a:r>
              <a:rPr lang="en-US" sz="1867" i="1" baseline="-25000" dirty="0"/>
              <a:t> </a:t>
            </a:r>
            <a:r>
              <a:rPr lang="en-US" sz="1867" dirty="0"/>
              <a:t>is learned when the model is trained</a:t>
            </a:r>
            <a:endParaRPr lang="en-US" sz="1867" dirty="0"/>
          </a:p>
        </p:txBody>
      </p:sp>
      <p:sp>
        <p:nvSpPr>
          <p:cNvPr id="10" name="TextBox 9"/>
          <p:cNvSpPr txBox="1"/>
          <p:nvPr/>
        </p:nvSpPr>
        <p:spPr>
          <a:xfrm>
            <a:off x="6299200" y="129143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5994400" y="588170"/>
            <a:ext cx="1422400" cy="30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6096000" y="584199"/>
            <a:ext cx="1422400" cy="283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67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99200" y="584200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99200" y="200263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99200" y="2717800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99200" y="3429000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99200" y="4140200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99200" y="494903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99200" y="566023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</p:spTree>
    <p:extLst>
      <p:ext uri="{BB962C8B-B14F-4D97-AF65-F5344CB8AC3E}">
        <p14:creationId xmlns:p14="http://schemas.microsoft.com/office/powerpoint/2010/main" val="19541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D29BC1A1-6557-40EF-A5F1-E1660A85D699}" type="slidenum">
              <a:rPr lang="en-US" sz="1067"/>
              <a:pPr algn="ctr"/>
              <a:t>14</a:t>
            </a:fld>
            <a:endParaRPr lang="en-US" sz="106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200" y="113427"/>
            <a:ext cx="5080000" cy="1283573"/>
          </a:xfrm>
        </p:spPr>
        <p:txBody>
          <a:bodyPr/>
          <a:lstStyle/>
          <a:p>
            <a:r>
              <a:rPr lang="en-US" dirty="0" smtClean="0"/>
              <a:t>The Skip-gram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9375"/>
            <a:ext cx="6197600" cy="617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02400" y="3124200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 err="1"/>
              <a:t>M</a:t>
            </a:r>
            <a:r>
              <a:rPr lang="en-US" sz="1867" i="1" baseline="-25000" dirty="0" err="1"/>
              <a:t>v,d</a:t>
            </a:r>
            <a:endParaRPr lang="en-US" sz="1867" i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7041804" y="1092201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hidden layer</a:t>
            </a:r>
            <a:endParaRPr lang="en-US" sz="1867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3200" y="1397000"/>
            <a:ext cx="5080000" cy="4572000"/>
          </a:xfrm>
        </p:spPr>
        <p:txBody>
          <a:bodyPr>
            <a:norm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Input: word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Output: predictions for surrounding words</a:t>
            </a:r>
            <a:br>
              <a:rPr lang="en-US" sz="1867" dirty="0"/>
            </a:br>
            <a:r>
              <a:rPr lang="en-US" sz="1867" dirty="0"/>
              <a:t>(probabilities)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dirty="0"/>
              <a:t>Notation: there are </a:t>
            </a:r>
            <a:r>
              <a:rPr lang="en-US" sz="1867" i="1" dirty="0"/>
              <a:t>v</a:t>
            </a:r>
            <a:r>
              <a:rPr lang="en-US" sz="1867" dirty="0"/>
              <a:t> words in the vocabulary and we want to represent them by vectors of length </a:t>
            </a:r>
            <a:r>
              <a:rPr lang="en-US" sz="1867" i="1" dirty="0"/>
              <a:t>d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867" i="1" dirty="0" err="1"/>
              <a:t>M</a:t>
            </a:r>
            <a:r>
              <a:rPr lang="en-US" sz="1867" i="1" baseline="-25000" dirty="0" err="1"/>
              <a:t>v</a:t>
            </a:r>
            <a:r>
              <a:rPr lang="en-US" sz="1200" i="1" baseline="-25000" dirty="0" err="1"/>
              <a:t>,</a:t>
            </a:r>
            <a:r>
              <a:rPr lang="en-US" sz="1867" i="1" baseline="-25000" dirty="0" err="1"/>
              <a:t>d</a:t>
            </a:r>
            <a:r>
              <a:rPr lang="en-US" sz="1867" i="1" baseline="-25000" dirty="0"/>
              <a:t>  </a:t>
            </a:r>
            <a:r>
              <a:rPr lang="en-US" sz="1867" dirty="0"/>
              <a:t>is learned when the model is trained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2739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output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</a:p>
          <a:p>
            <a:r>
              <a:rPr lang="en-US" dirty="0" smtClean="0"/>
              <a:t>That capture word semantics</a:t>
            </a:r>
          </a:p>
          <a:p>
            <a:pPr lvl="1"/>
            <a:r>
              <a:rPr lang="en-US" dirty="0" smtClean="0"/>
              <a:t>Similar words are close to each other (cosine similarity) in the vector space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336800" y="4207189"/>
            <a:ext cx="1219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dog</a:t>
            </a:r>
            <a:endParaRPr lang="en-US" sz="3733" dirty="0"/>
          </a:p>
        </p:txBody>
      </p:sp>
      <p:sp>
        <p:nvSpPr>
          <p:cNvPr id="5" name="Down Arrow 4"/>
          <p:cNvSpPr/>
          <p:nvPr/>
        </p:nvSpPr>
        <p:spPr>
          <a:xfrm>
            <a:off x="2743200" y="5019990"/>
            <a:ext cx="203200" cy="484065"/>
          </a:xfrm>
          <a:prstGeom prst="downArrow">
            <a:avLst/>
          </a:prstGeom>
          <a:solidFill>
            <a:srgbClr val="0A72D0"/>
          </a:solidFill>
          <a:ln>
            <a:solidFill>
              <a:srgbClr val="0A72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09600" y="5705710"/>
            <a:ext cx="48768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(4.2, 0.5, 8.31, 7.48,..., 6.17)</a:t>
            </a:r>
            <a:endParaRPr lang="en-US" sz="2667" dirty="0"/>
          </a:p>
        </p:txBody>
      </p:sp>
      <p:sp>
        <p:nvSpPr>
          <p:cNvPr id="7" name="TextBox 6"/>
          <p:cNvSpPr txBox="1"/>
          <p:nvPr/>
        </p:nvSpPr>
        <p:spPr>
          <a:xfrm>
            <a:off x="7518400" y="4207189"/>
            <a:ext cx="1219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cat</a:t>
            </a:r>
            <a:endParaRPr lang="en-US" sz="3733" dirty="0"/>
          </a:p>
        </p:txBody>
      </p:sp>
      <p:sp>
        <p:nvSpPr>
          <p:cNvPr id="8" name="Down Arrow 7"/>
          <p:cNvSpPr/>
          <p:nvPr/>
        </p:nvSpPr>
        <p:spPr>
          <a:xfrm>
            <a:off x="7924800" y="5019990"/>
            <a:ext cx="203200" cy="484065"/>
          </a:xfrm>
          <a:prstGeom prst="downArrow">
            <a:avLst/>
          </a:prstGeom>
          <a:solidFill>
            <a:srgbClr val="0A72D0"/>
          </a:solidFill>
          <a:ln>
            <a:solidFill>
              <a:srgbClr val="0A72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791200" y="5705709"/>
            <a:ext cx="48768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(4.6, 0.8, 8.4, 7.1,..., 5.9)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416404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[English Wikipedia]</a:t>
            </a:r>
          </a:p>
          <a:p>
            <a:r>
              <a:rPr lang="en-US" dirty="0" smtClean="0"/>
              <a:t>Words most similar to </a:t>
            </a:r>
          </a:p>
          <a:p>
            <a:pPr lvl="1"/>
            <a:r>
              <a:rPr lang="en-US" dirty="0" smtClean="0"/>
              <a:t>“France”: </a:t>
            </a:r>
            <a:r>
              <a:rPr lang="en-US" i="1" dirty="0" smtClean="0"/>
              <a:t>Austria</a:t>
            </a:r>
            <a:r>
              <a:rPr lang="en-US" i="1" dirty="0"/>
              <a:t>, Belgium, Germany, Italy, Greece, Sweden, Norway, Europe, Hungary and </a:t>
            </a:r>
            <a:r>
              <a:rPr lang="en-US" i="1" dirty="0" smtClean="0"/>
              <a:t>Switzerland</a:t>
            </a:r>
          </a:p>
          <a:p>
            <a:pPr lvl="1"/>
            <a:r>
              <a:rPr lang="en-US" i="1" dirty="0" smtClean="0"/>
              <a:t>“Mozart”: Beethoven, Bach, </a:t>
            </a:r>
            <a:r>
              <a:rPr lang="en-US" dirty="0" smtClean="0"/>
              <a:t>Mendelssohn, Brahms, …</a:t>
            </a:r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en-US" dirty="0" smtClean="0"/>
              <a:t>[Hebrew Twitter]</a:t>
            </a:r>
            <a:endParaRPr lang="he-IL" dirty="0" smtClean="0"/>
          </a:p>
          <a:p>
            <a:pPr algn="r" rtl="1"/>
            <a:r>
              <a:rPr lang="he-IL" dirty="0" smtClean="0"/>
              <a:t>המילים הכי דומות </a:t>
            </a:r>
            <a:r>
              <a:rPr lang="he-IL" dirty="0" smtClean="0"/>
              <a:t>ל -</a:t>
            </a:r>
            <a:endParaRPr lang="he-IL" dirty="0" smtClean="0"/>
          </a:p>
          <a:p>
            <a:pPr lvl="1" algn="r" rtl="1"/>
            <a:r>
              <a:rPr lang="he-IL" dirty="0" smtClean="0"/>
              <a:t>"עפולה": </a:t>
            </a:r>
            <a:r>
              <a:rPr lang="he-IL" dirty="0" smtClean="0"/>
              <a:t>נתניה, אשקלון, אשדוד, עכו, רעננה, חדרה, נהריה, חיפה, ...</a:t>
            </a:r>
          </a:p>
          <a:p>
            <a:pPr lvl="1" algn="r" rtl="1"/>
            <a:r>
              <a:rPr lang="he-IL" dirty="0" smtClean="0"/>
              <a:t>"יוגה":</a:t>
            </a:r>
            <a:r>
              <a:rPr lang="en-US" dirty="0" smtClean="0"/>
              <a:t> </a:t>
            </a:r>
            <a:r>
              <a:rPr lang="he-IL" dirty="0" smtClean="0"/>
              <a:t>  </a:t>
            </a:r>
            <a:r>
              <a:rPr lang="he-IL" dirty="0" err="1" smtClean="0"/>
              <a:t>פילאטיס</a:t>
            </a:r>
            <a:r>
              <a:rPr lang="he-IL" dirty="0" smtClean="0"/>
              <a:t>, מדיטציה, ספינינג, אירובי, פילטיס, </a:t>
            </a:r>
            <a:r>
              <a:rPr lang="he-IL" dirty="0" err="1" smtClean="0"/>
              <a:t>אשטנגה</a:t>
            </a:r>
            <a:r>
              <a:rPr lang="he-IL" dirty="0" smtClean="0"/>
              <a:t>, ...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3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Hebrew </a:t>
            </a:r>
            <a:r>
              <a:rPr lang="en-US" dirty="0" err="1" smtClean="0"/>
              <a:t>Embeddings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Embeddings</a:t>
            </a:r>
            <a:r>
              <a:rPr lang="en-US" dirty="0" smtClean="0"/>
              <a:t> depend on </a:t>
            </a:r>
          </a:p>
          <a:p>
            <a:pPr lvl="1"/>
            <a:r>
              <a:rPr lang="en-US" dirty="0" smtClean="0"/>
              <a:t>dataset </a:t>
            </a:r>
          </a:p>
          <a:p>
            <a:pPr lvl="1"/>
            <a:r>
              <a:rPr lang="en-US" dirty="0" smtClean="0"/>
              <a:t>Desired dimension</a:t>
            </a:r>
          </a:p>
          <a:p>
            <a:pPr lvl="1"/>
            <a:r>
              <a:rPr lang="en-US" dirty="0" smtClean="0"/>
              <a:t>and algorithm/context/hyper parameters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מילים הכי דומות ל "ברק":</a:t>
            </a:r>
          </a:p>
          <a:p>
            <a:pPr lvl="1" algn="r" rtl="1"/>
            <a:r>
              <a:rPr lang="he-IL" dirty="0" smtClean="0"/>
              <a:t>ערוץ 7: אהוד</a:t>
            </a:r>
            <a:r>
              <a:rPr lang="he-IL" dirty="0"/>
              <a:t>, יצחקי, </a:t>
            </a:r>
            <a:r>
              <a:rPr lang="he-IL" dirty="0" err="1"/>
              <a:t>אפק</a:t>
            </a:r>
            <a:r>
              <a:rPr lang="he-IL" dirty="0"/>
              <a:t>, בכר, אובמה, מנור</a:t>
            </a:r>
          </a:p>
          <a:p>
            <a:pPr lvl="1" algn="r" rtl="1"/>
            <a:r>
              <a:rPr lang="he-IL" dirty="0" smtClean="0"/>
              <a:t>פסקי דין: אהרון, אהרן, </a:t>
            </a:r>
            <a:r>
              <a:rPr lang="he-IL" dirty="0" err="1" smtClean="0"/>
              <a:t>א.ברק</a:t>
            </a:r>
            <a:r>
              <a:rPr lang="he-IL" dirty="0" smtClean="0"/>
              <a:t>, זמיר</a:t>
            </a:r>
          </a:p>
          <a:p>
            <a:pPr lvl="1" algn="r" rtl="1"/>
            <a:r>
              <a:rPr lang="he-IL" dirty="0" smtClean="0"/>
              <a:t>ויקיפדיה:</a:t>
            </a:r>
            <a:r>
              <a:rPr lang="en-US" dirty="0" smtClean="0"/>
              <a:t> </a:t>
            </a:r>
            <a:r>
              <a:rPr lang="he-IL" dirty="0" smtClean="0"/>
              <a:t>רבין, אריאל, הרצוג, וברק, גור, נתניהו</a:t>
            </a:r>
          </a:p>
          <a:p>
            <a:pPr lvl="1" algn="r" rtl="1"/>
            <a:r>
              <a:rPr lang="he-IL" dirty="0" err="1" smtClean="0"/>
              <a:t>טוויטר</a:t>
            </a:r>
            <a:r>
              <a:rPr lang="he-IL" dirty="0" smtClean="0"/>
              <a:t>: יהודה, גנץ, בגין, יערי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265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932986" y="5672054"/>
            <a:ext cx="834012" cy="36020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881496" y="4630815"/>
            <a:ext cx="522514" cy="251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8119068" y="4596459"/>
            <a:ext cx="813918" cy="30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Hebrew </a:t>
            </a:r>
            <a:r>
              <a:rPr lang="en-US" dirty="0" err="1" smtClean="0"/>
              <a:t>Embeddings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Embeddings</a:t>
            </a:r>
            <a:r>
              <a:rPr lang="en-US" dirty="0" smtClean="0"/>
              <a:t> depend on </a:t>
            </a:r>
          </a:p>
          <a:p>
            <a:pPr lvl="1"/>
            <a:r>
              <a:rPr lang="en-US" dirty="0" smtClean="0"/>
              <a:t>dataset </a:t>
            </a:r>
          </a:p>
          <a:p>
            <a:pPr lvl="1"/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Algorithm &amp; hyper parameters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מילים הכי דומות ל "ברק":</a:t>
            </a:r>
          </a:p>
          <a:p>
            <a:pPr lvl="1" algn="r" rtl="1"/>
            <a:r>
              <a:rPr lang="he-IL" dirty="0" smtClean="0"/>
              <a:t>ערוץ 7: אהוד</a:t>
            </a:r>
            <a:r>
              <a:rPr lang="he-IL" dirty="0"/>
              <a:t>, יצחקי, </a:t>
            </a:r>
            <a:r>
              <a:rPr lang="he-IL" dirty="0" err="1"/>
              <a:t>אפק</a:t>
            </a:r>
            <a:r>
              <a:rPr lang="he-IL" dirty="0"/>
              <a:t>, בכר, אובמה, מנור</a:t>
            </a:r>
          </a:p>
          <a:p>
            <a:pPr lvl="1" algn="r" rtl="1"/>
            <a:r>
              <a:rPr lang="he-IL" dirty="0" smtClean="0"/>
              <a:t>פסקי דין: אהרון, אהרן, </a:t>
            </a:r>
            <a:r>
              <a:rPr lang="he-IL" dirty="0" err="1" smtClean="0"/>
              <a:t>א.ברק</a:t>
            </a:r>
            <a:r>
              <a:rPr lang="he-IL" dirty="0" smtClean="0"/>
              <a:t>, זמיר</a:t>
            </a:r>
          </a:p>
          <a:p>
            <a:pPr lvl="1" algn="r" rtl="1"/>
            <a:r>
              <a:rPr lang="he-IL" dirty="0" smtClean="0"/>
              <a:t>ויקיפדיה:</a:t>
            </a:r>
            <a:r>
              <a:rPr lang="en-US" dirty="0" smtClean="0"/>
              <a:t> </a:t>
            </a:r>
            <a:r>
              <a:rPr lang="he-IL" dirty="0" smtClean="0"/>
              <a:t>רבין, אריאל, הרצוג, וברק, גור, נתניהו</a:t>
            </a:r>
          </a:p>
          <a:p>
            <a:pPr lvl="1" algn="r" rtl="1"/>
            <a:r>
              <a:rPr lang="he-IL" dirty="0" err="1" smtClean="0"/>
              <a:t>טוויטר</a:t>
            </a:r>
            <a:r>
              <a:rPr lang="he-IL" dirty="0" smtClean="0"/>
              <a:t>: יהודה, גנץ, בגין, יערי</a:t>
            </a:r>
          </a:p>
          <a:p>
            <a:pPr lvl="1" algn="r" rtl="1"/>
            <a:endParaRPr lang="en-US" dirty="0" smtClean="0"/>
          </a:p>
          <a:p>
            <a:endParaRPr lang="he-IL" dirty="0"/>
          </a:p>
        </p:txBody>
      </p:sp>
      <p:sp>
        <p:nvSpPr>
          <p:cNvPr id="8" name="Rectangular Callout 7"/>
          <p:cNvSpPr/>
          <p:nvPr/>
        </p:nvSpPr>
        <p:spPr>
          <a:xfrm>
            <a:off x="492370" y="4208185"/>
            <a:ext cx="2421653" cy="831963"/>
          </a:xfrm>
          <a:prstGeom prst="wedgeRectCallout">
            <a:avLst>
              <a:gd name="adj1" fmla="val 141911"/>
              <a:gd name="adj2" fmla="val 1805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ברק יצחקי וברק בכר - ספורטאים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92370" y="5345000"/>
            <a:ext cx="2421653" cy="831963"/>
          </a:xfrm>
          <a:prstGeom prst="wedgeRectCallout">
            <a:avLst>
              <a:gd name="adj1" fmla="val 141911"/>
              <a:gd name="adj2" fmla="val 18054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בני ברק, בני יהודה?!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8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Math!!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ing – man + woman = ?</a:t>
            </a:r>
          </a:p>
          <a:p>
            <a:r>
              <a:rPr lang="en-US" dirty="0" smtClean="0"/>
              <a:t>Madrid –Spain + France = 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676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si.biu.ac.il/wp-content/uploads/2017/11/DrOrenGlickmanScientificMana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01" y="1936062"/>
            <a:ext cx="2686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ren glick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3" y="4140204"/>
            <a:ext cx="1787525" cy="261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084" y="4140204"/>
            <a:ext cx="1686943" cy="2427283"/>
          </a:xfrm>
          <a:prstGeom prst="rect">
            <a:avLst/>
          </a:prstGeom>
        </p:spPr>
      </p:pic>
      <p:pic>
        <p:nvPicPr>
          <p:cNvPr id="1030" name="Picture 6" descr="DS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48" y="3798166"/>
            <a:ext cx="49244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63" y="461417"/>
            <a:ext cx="3690016" cy="2022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58" y="374071"/>
            <a:ext cx="3540940" cy="24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Math!!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ing – man + woman = </a:t>
            </a:r>
            <a:r>
              <a:rPr lang="en-US" dirty="0" smtClean="0"/>
              <a:t>queen</a:t>
            </a:r>
            <a:endParaRPr lang="en-US" dirty="0" smtClean="0"/>
          </a:p>
          <a:p>
            <a:r>
              <a:rPr lang="en-US" dirty="0" smtClean="0"/>
              <a:t>Madrid –Spain + France = </a:t>
            </a:r>
            <a:r>
              <a:rPr lang="en-US" dirty="0" smtClean="0"/>
              <a:t>Paris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378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Captures Linguistics/Semantic notions !!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מוזר +</a:t>
            </a:r>
            <a:r>
              <a:rPr lang="en-US" dirty="0" smtClean="0"/>
              <a:t> </a:t>
            </a:r>
            <a:r>
              <a:rPr lang="he-IL" dirty="0" smtClean="0"/>
              <a:t> קטנה – קטן = </a:t>
            </a:r>
          </a:p>
          <a:p>
            <a:pPr algn="r" rtl="1"/>
            <a:r>
              <a:rPr lang="he-IL" dirty="0" smtClean="0"/>
              <a:t>נחמד +</a:t>
            </a:r>
            <a:r>
              <a:rPr lang="en-US" dirty="0" smtClean="0"/>
              <a:t> </a:t>
            </a:r>
            <a:r>
              <a:rPr lang="he-IL" dirty="0" smtClean="0"/>
              <a:t> וקטן – קטן = </a:t>
            </a:r>
          </a:p>
          <a:p>
            <a:pPr algn="r" rtl="1"/>
            <a:r>
              <a:rPr lang="he-IL" dirty="0" smtClean="0"/>
              <a:t>כמשימה +</a:t>
            </a:r>
            <a:r>
              <a:rPr lang="en-US" dirty="0" smtClean="0"/>
              <a:t> </a:t>
            </a:r>
            <a:r>
              <a:rPr lang="he-IL" dirty="0" smtClean="0"/>
              <a:t>פתרון – כפתרון =</a:t>
            </a:r>
          </a:p>
          <a:p>
            <a:pPr algn="r" rtl="1"/>
            <a:r>
              <a:rPr lang="he-IL" dirty="0" smtClean="0"/>
              <a:t>קפדן + רע - טוב =</a:t>
            </a:r>
          </a:p>
          <a:p>
            <a:pPr algn="r" rtl="1"/>
            <a:r>
              <a:rPr lang="he-IL" dirty="0" smtClean="0"/>
              <a:t>בדיחה + טוב - רע =</a:t>
            </a:r>
          </a:p>
          <a:p>
            <a:pPr algn="r" rtl="1"/>
            <a:r>
              <a:rPr lang="he-IL" dirty="0" smtClean="0"/>
              <a:t>בדיחה + רע - טוב =</a:t>
            </a:r>
          </a:p>
          <a:p>
            <a:pPr algn="r" rtl="1"/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842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Captures Linguistics/Semantic notions !!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מוזר +</a:t>
            </a:r>
            <a:r>
              <a:rPr lang="en-US" dirty="0" smtClean="0"/>
              <a:t> </a:t>
            </a:r>
            <a:r>
              <a:rPr lang="he-IL" dirty="0" smtClean="0"/>
              <a:t> קטנה – קטן = </a:t>
            </a:r>
            <a:r>
              <a:rPr lang="he-IL" dirty="0" smtClean="0"/>
              <a:t>מוזרה</a:t>
            </a:r>
            <a:endParaRPr lang="he-IL" dirty="0" smtClean="0"/>
          </a:p>
          <a:p>
            <a:pPr algn="r" rtl="1"/>
            <a:r>
              <a:rPr lang="he-IL" dirty="0" smtClean="0"/>
              <a:t>נחמד +</a:t>
            </a:r>
            <a:r>
              <a:rPr lang="en-US" dirty="0" smtClean="0"/>
              <a:t> </a:t>
            </a:r>
            <a:r>
              <a:rPr lang="he-IL" dirty="0" smtClean="0"/>
              <a:t> וקטן – קטן = </a:t>
            </a:r>
            <a:r>
              <a:rPr lang="he-IL" dirty="0" smtClean="0"/>
              <a:t>ונחמד</a:t>
            </a:r>
            <a:endParaRPr lang="he-IL" dirty="0" smtClean="0"/>
          </a:p>
          <a:p>
            <a:pPr algn="r" rtl="1"/>
            <a:r>
              <a:rPr lang="he-IL" dirty="0" smtClean="0"/>
              <a:t>כמשימה +</a:t>
            </a:r>
            <a:r>
              <a:rPr lang="en-US" dirty="0" smtClean="0"/>
              <a:t> </a:t>
            </a:r>
            <a:r>
              <a:rPr lang="he-IL" dirty="0" smtClean="0"/>
              <a:t>פתרון – כפתרון = משימה</a:t>
            </a:r>
          </a:p>
          <a:p>
            <a:pPr algn="r" rtl="1"/>
            <a:r>
              <a:rPr lang="he-IL" dirty="0" smtClean="0"/>
              <a:t>קפדן + רע - טוב = דוגמטי, פנאט, </a:t>
            </a:r>
            <a:r>
              <a:rPr lang="he-IL" dirty="0" err="1" smtClean="0"/>
              <a:t>פריבילגי</a:t>
            </a:r>
            <a:endParaRPr lang="he-IL" dirty="0" smtClean="0"/>
          </a:p>
          <a:p>
            <a:pPr algn="r" rtl="1"/>
            <a:r>
              <a:rPr lang="he-IL" dirty="0" smtClean="0"/>
              <a:t>בדיחה + טוב - רע = הלצה, הברקה, </a:t>
            </a:r>
            <a:r>
              <a:rPr lang="he-IL" dirty="0" err="1" smtClean="0"/>
              <a:t>דאחקה</a:t>
            </a:r>
            <a:endParaRPr lang="he-IL" dirty="0" smtClean="0"/>
          </a:p>
          <a:p>
            <a:pPr algn="r" rtl="1"/>
            <a:r>
              <a:rPr lang="he-IL" dirty="0" smtClean="0"/>
              <a:t>בדיחה + רע - טוב = </a:t>
            </a:r>
            <a:r>
              <a:rPr lang="he-IL" dirty="0" err="1" smtClean="0"/>
              <a:t>דאחקה</a:t>
            </a:r>
            <a:r>
              <a:rPr lang="he-IL" dirty="0" smtClean="0"/>
              <a:t>, </a:t>
            </a:r>
            <a:r>
              <a:rPr lang="he-IL" dirty="0" err="1" smtClean="0"/>
              <a:t>הנפצה</a:t>
            </a:r>
            <a:r>
              <a:rPr lang="he-IL" dirty="0" smtClean="0"/>
              <a:t>, </a:t>
            </a:r>
            <a:r>
              <a:rPr lang="he-IL" dirty="0" err="1" smtClean="0"/>
              <a:t>הטרלה</a:t>
            </a:r>
            <a:endParaRPr lang="he-IL" dirty="0" smtClean="0"/>
          </a:p>
          <a:p>
            <a:pPr algn="r" rtl="1"/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814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כפרה או כפרה?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 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אליבא דה </a:t>
            </a:r>
            <a:r>
              <a:rPr lang="he-IL" dirty="0" err="1" smtClean="0"/>
              <a:t>טוויטר</a:t>
            </a:r>
            <a:r>
              <a:rPr lang="he-IL" dirty="0" smtClean="0"/>
              <a:t> – המילים הכי דומות ל"כפרה":</a:t>
            </a:r>
            <a:endParaRPr lang="en-US" dirty="0" smtClean="0"/>
          </a:p>
          <a:p>
            <a:pPr lvl="1" algn="r" rtl="1"/>
            <a:r>
              <a:rPr lang="en-US" dirty="0" smtClean="0"/>
              <a:t> </a:t>
            </a:r>
            <a:r>
              <a:rPr lang="he-IL" dirty="0" smtClean="0"/>
              <a:t>כפרע, </a:t>
            </a:r>
            <a:r>
              <a:rPr lang="he-IL" dirty="0" err="1" smtClean="0"/>
              <a:t>כפרהה</a:t>
            </a:r>
            <a:r>
              <a:rPr lang="he-IL" dirty="0" smtClean="0"/>
              <a:t>, </a:t>
            </a:r>
            <a:r>
              <a:rPr lang="he-IL" dirty="0" err="1" smtClean="0"/>
              <a:t>כפרההה</a:t>
            </a:r>
            <a:r>
              <a:rPr lang="he-IL" dirty="0" smtClean="0"/>
              <a:t>, </a:t>
            </a:r>
            <a:r>
              <a:rPr lang="he-IL" dirty="0" err="1" smtClean="0"/>
              <a:t>כםרה</a:t>
            </a:r>
            <a:r>
              <a:rPr lang="he-IL" dirty="0" smtClean="0"/>
              <a:t>, כפרות, </a:t>
            </a:r>
            <a:r>
              <a:rPr lang="he-IL" dirty="0" err="1" smtClean="0"/>
              <a:t>כפרהההה</a:t>
            </a:r>
            <a:r>
              <a:rPr lang="he-IL" dirty="0" smtClean="0"/>
              <a:t>, </a:t>
            </a:r>
            <a:r>
              <a:rPr lang="he-IL" dirty="0" err="1" smtClean="0"/>
              <a:t>כפרעעע</a:t>
            </a:r>
            <a:r>
              <a:rPr lang="he-IL" dirty="0" smtClean="0"/>
              <a:t>, שרופה, </a:t>
            </a:r>
            <a:r>
              <a:rPr lang="he-IL" dirty="0" err="1" smtClean="0"/>
              <a:t>יכפרה</a:t>
            </a:r>
            <a:r>
              <a:rPr lang="he-IL" dirty="0" smtClean="0"/>
              <a:t>, </a:t>
            </a:r>
            <a:r>
              <a:rPr lang="he-IL" dirty="0" err="1" smtClean="0"/>
              <a:t>כפרהההההה</a:t>
            </a:r>
            <a:r>
              <a:rPr lang="he-IL" dirty="0" smtClean="0"/>
              <a:t>, כפרוש</a:t>
            </a:r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he-IL" dirty="0"/>
          </a:p>
        </p:txBody>
      </p:sp>
      <p:pic>
        <p:nvPicPr>
          <p:cNvPr id="4" name="Picture 2" descr="Image result for â«××¤×¨××ªâ¬â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06"/>
          <a:stretch/>
        </p:blipFill>
        <p:spPr bwMode="auto">
          <a:xfrm>
            <a:off x="3300044" y="1505606"/>
            <a:ext cx="2628482" cy="146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rthodox jew c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600" y="1505606"/>
            <a:ext cx="2625779" cy="14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49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words :- )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39" y="1450109"/>
            <a:ext cx="4469578" cy="5118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64" y="2445974"/>
            <a:ext cx="1911927" cy="421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03" y="2445974"/>
            <a:ext cx="1925061" cy="4326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073" y="2466233"/>
            <a:ext cx="2141536" cy="4389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45" y="2466233"/>
            <a:ext cx="2309134" cy="43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7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embeddings</a:t>
            </a:r>
            <a:r>
              <a:rPr lang="en-US" dirty="0" smtClean="0"/>
              <a:t> in learning tasks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ense feature representation of words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Pre-trained</a:t>
            </a:r>
          </a:p>
          <a:p>
            <a:pPr lvl="1"/>
            <a:r>
              <a:rPr lang="en-US" dirty="0" smtClean="0"/>
              <a:t>Seed with </a:t>
            </a:r>
            <a:r>
              <a:rPr lang="en-US" dirty="0" smtClean="0"/>
              <a:t>pre-trained</a:t>
            </a:r>
            <a:endParaRPr lang="en-US" dirty="0" smtClean="0"/>
          </a:p>
          <a:p>
            <a:pPr lvl="1"/>
            <a:r>
              <a:rPr lang="en-US" dirty="0" smtClean="0"/>
              <a:t>Random initialization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027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Hypernymy</a:t>
            </a:r>
            <a:r>
              <a:rPr lang="en-US" dirty="0" smtClean="0"/>
              <a:t> Detection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2758" y="1825625"/>
            <a:ext cx="4272483" cy="43513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Task: 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tuvalu</a:t>
            </a:r>
            <a:r>
              <a:rPr lang="en-US" dirty="0"/>
              <a:t>" is a </a:t>
            </a:r>
            <a:r>
              <a:rPr lang="en-US" dirty="0" smtClean="0"/>
              <a:t>country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ninjaken</a:t>
            </a:r>
            <a:r>
              <a:rPr lang="en-US" dirty="0"/>
              <a:t>" is a </a:t>
            </a:r>
            <a:r>
              <a:rPr lang="en-US" dirty="0" smtClean="0"/>
              <a:t>weapon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ninjaken</a:t>
            </a:r>
            <a:r>
              <a:rPr lang="en-US" dirty="0"/>
              <a:t>" is a </a:t>
            </a:r>
            <a:r>
              <a:rPr lang="en-US" dirty="0" smtClean="0"/>
              <a:t>weapon</a:t>
            </a:r>
          </a:p>
          <a:p>
            <a:r>
              <a:rPr lang="en-US" dirty="0" smtClean="0"/>
              <a:t>Classifier trained on </a:t>
            </a:r>
            <a:r>
              <a:rPr lang="en-US" dirty="0" err="1" smtClean="0"/>
              <a:t>embeddings</a:t>
            </a:r>
            <a:r>
              <a:rPr lang="en-US" dirty="0" smtClean="0"/>
              <a:t> of the two input words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44915" y="6246152"/>
            <a:ext cx="558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Vered</a:t>
            </a:r>
            <a:r>
              <a:rPr lang="en-US" dirty="0"/>
              <a:t> </a:t>
            </a:r>
            <a:r>
              <a:rPr lang="en-US" dirty="0" err="1"/>
              <a:t>Shwartz</a:t>
            </a:r>
            <a:r>
              <a:rPr lang="en-US" dirty="0"/>
              <a:t>, </a:t>
            </a:r>
            <a:r>
              <a:rPr lang="en-US" dirty="0" err="1"/>
              <a:t>Yoav</a:t>
            </a:r>
            <a:r>
              <a:rPr lang="en-US" dirty="0"/>
              <a:t> Goldberg, and </a:t>
            </a:r>
            <a:r>
              <a:rPr lang="en-US" dirty="0" err="1"/>
              <a:t>Ido</a:t>
            </a:r>
            <a:r>
              <a:rPr lang="en-US" dirty="0"/>
              <a:t> Dagan, ACL 2016]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9216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0637" indent="-140637" defTabSz="184837">
              <a:spcBef>
                <a:spcPts val="1266"/>
              </a:spcBef>
              <a:defRPr sz="2295"/>
            </a:pPr>
            <a:r>
              <a:rPr lang="en-US" dirty="0"/>
              <a:t>Neural Machine Translation using RNN’s and an Attention Mechanism</a:t>
            </a:r>
          </a:p>
          <a:p>
            <a:pPr marL="140637" indent="-140637" defTabSz="184837">
              <a:spcBef>
                <a:spcPts val="1266"/>
              </a:spcBef>
              <a:defRPr sz="2295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 are learned as part of the model </a:t>
            </a:r>
          </a:p>
          <a:p>
            <a:pPr marL="140637" indent="-140637" defTabSz="184837">
              <a:spcBef>
                <a:spcPts val="1266"/>
              </a:spcBef>
              <a:defRPr sz="2295"/>
            </a:pPr>
            <a:r>
              <a:rPr lang="en-US" dirty="0"/>
              <a:t>Trained using parallel sentence pairs (from 100k up to 4m)</a:t>
            </a:r>
          </a:p>
          <a:p>
            <a:pPr marL="140637" indent="-140637" defTabSz="184837">
              <a:spcBef>
                <a:spcPts val="1266"/>
              </a:spcBef>
              <a:defRPr sz="2295"/>
            </a:pPr>
            <a:r>
              <a:rPr lang="en-US" dirty="0"/>
              <a:t>Novelty: </a:t>
            </a:r>
            <a:r>
              <a:rPr lang="en-US" dirty="0" smtClean="0"/>
              <a:t>predict </a:t>
            </a:r>
            <a:r>
              <a:rPr lang="en-US" b="1" dirty="0"/>
              <a:t>syntactic trees</a:t>
            </a:r>
            <a:r>
              <a:rPr lang="en-US" dirty="0"/>
              <a:t> using brackets in the </a:t>
            </a:r>
            <a:r>
              <a:rPr lang="en-US" dirty="0" err="1"/>
              <a:t>english</a:t>
            </a:r>
            <a:r>
              <a:rPr lang="en-US" dirty="0"/>
              <a:t> side</a:t>
            </a:r>
          </a:p>
          <a:p>
            <a:pPr marL="140637" indent="-140637" defTabSz="184837">
              <a:spcBef>
                <a:spcPts val="1266"/>
              </a:spcBef>
              <a:defRPr sz="2295"/>
            </a:pPr>
            <a:r>
              <a:rPr lang="en-US" dirty="0"/>
              <a:t>Improves the translation quality, especially in low-resource cases</a:t>
            </a:r>
          </a:p>
          <a:p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6405409" y="6176963"/>
            <a:ext cx="5163145" cy="445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637" indent="-140637" defTabSz="184837">
              <a:spcBef>
                <a:spcPts val="1266"/>
              </a:spcBef>
              <a:defRPr sz="2295"/>
            </a:pPr>
            <a:r>
              <a:rPr lang="en-US" u="sng" dirty="0">
                <a:hlinkClick r:id="rId2"/>
              </a:rPr>
              <a:t>Roee </a:t>
            </a:r>
            <a:r>
              <a:rPr lang="en-US" u="sng" dirty="0" err="1">
                <a:hlinkClick r:id="rId2"/>
              </a:rPr>
              <a:t>Aharoni</a:t>
            </a:r>
            <a:r>
              <a:rPr lang="en-US" u="sng" dirty="0">
                <a:hlinkClick r:id="rId2"/>
              </a:rPr>
              <a:t> &amp; </a:t>
            </a:r>
            <a:r>
              <a:rPr lang="en-US" u="sng" dirty="0" err="1">
                <a:hlinkClick r:id="rId2"/>
              </a:rPr>
              <a:t>Yoav</a:t>
            </a:r>
            <a:r>
              <a:rPr lang="en-US" u="sng" dirty="0">
                <a:hlinkClick r:id="rId2"/>
              </a:rPr>
              <a:t> Goldberg, ACL 2017 </a:t>
            </a:r>
            <a:endParaRPr lang="en-US" u="sng" dirty="0">
              <a:hlinkClick r:id="rId2"/>
            </a:endParaRPr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b="22622"/>
          <a:stretch>
            <a:fillRect/>
          </a:stretch>
        </p:blipFill>
        <p:spPr>
          <a:xfrm>
            <a:off x="5281615" y="4165889"/>
            <a:ext cx="3146243" cy="1876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"/>
          <p:cNvGrpSpPr/>
          <p:nvPr/>
        </p:nvGrpSpPr>
        <p:grpSpPr>
          <a:xfrm>
            <a:off x="1964232" y="4507345"/>
            <a:ext cx="2509648" cy="1485196"/>
            <a:chOff x="1259124" y="-1061092"/>
            <a:chExt cx="4850333" cy="2929285"/>
          </a:xfrm>
        </p:grpSpPr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59124" y="1487141"/>
              <a:ext cx="4850335" cy="381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82205" y="-1061093"/>
              <a:ext cx="2004174" cy="17159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Line"/>
            <p:cNvSpPr/>
            <p:nvPr/>
          </p:nvSpPr>
          <p:spPr>
            <a:xfrm>
              <a:off x="3684291" y="720254"/>
              <a:ext cx="1" cy="5649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223127588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Hebrew Sentiment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on Hebrew Twitter </a:t>
            </a:r>
          </a:p>
          <a:p>
            <a:r>
              <a:rPr lang="en-US" dirty="0" smtClean="0"/>
              <a:t>Emotion bearing </a:t>
            </a:r>
            <a:r>
              <a:rPr lang="en-US" dirty="0" err="1" smtClean="0"/>
              <a:t>Emojis</a:t>
            </a:r>
            <a:r>
              <a:rPr lang="en-US" dirty="0" smtClean="0"/>
              <a:t> as indicator of sentiment</a:t>
            </a:r>
          </a:p>
          <a:p>
            <a:r>
              <a:rPr lang="en-US" dirty="0" smtClean="0"/>
              <a:t>NN to predict embedding of emoji in text</a:t>
            </a:r>
          </a:p>
          <a:p>
            <a:r>
              <a:rPr lang="en-US" dirty="0" smtClean="0"/>
              <a:t>Use word </a:t>
            </a:r>
            <a:r>
              <a:rPr lang="en-US" dirty="0" err="1" smtClean="0"/>
              <a:t>embeddings</a:t>
            </a:r>
            <a:r>
              <a:rPr lang="en-US" dirty="0" smtClean="0"/>
              <a:t> as features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Will soon be available….</a:t>
            </a:r>
          </a:p>
          <a:p>
            <a:endParaRPr lang="he-IL" dirty="0"/>
          </a:p>
        </p:txBody>
      </p:sp>
      <p:pic>
        <p:nvPicPr>
          <p:cNvPr id="4" name="Picture 4" descr="View image on Twit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5" t="12614" r="3128" b="66621"/>
          <a:stretch/>
        </p:blipFill>
        <p:spPr bwMode="auto">
          <a:xfrm>
            <a:off x="1985817" y="4082473"/>
            <a:ext cx="3278909" cy="10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661891" y="4618182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5" name="Picture 5" descr="Thumbs Up: Light Skin Tone on Twitter Twemoji 2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38" y="394623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88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of Citations from court verdicts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Annotated data available only on 300 verdicts</a:t>
            </a:r>
          </a:p>
          <a:p>
            <a:pPr algn="l"/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pre-trained on all verdicts</a:t>
            </a:r>
          </a:p>
          <a:p>
            <a:pPr algn="l"/>
            <a:r>
              <a:rPr lang="en-US" dirty="0" smtClean="0"/>
              <a:t>Joint work with Oren Perez, Reuven Cohen, </a:t>
            </a:r>
            <a:r>
              <a:rPr lang="en-US" dirty="0" err="1" smtClean="0"/>
              <a:t>Ido</a:t>
            </a:r>
            <a:r>
              <a:rPr lang="en-US" dirty="0" smtClean="0"/>
              <a:t> </a:t>
            </a:r>
            <a:r>
              <a:rPr lang="en-US" dirty="0" err="1" smtClean="0"/>
              <a:t>Datan</a:t>
            </a:r>
            <a:r>
              <a:rPr lang="en-US" dirty="0" smtClean="0"/>
              <a:t>, </a:t>
            </a:r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Yeger</a:t>
            </a:r>
            <a:r>
              <a:rPr lang="en-US" dirty="0" smtClean="0"/>
              <a:t> and David </a:t>
            </a:r>
            <a:r>
              <a:rPr lang="en-US" dirty="0" err="1" smtClean="0"/>
              <a:t>Gabay</a:t>
            </a:r>
            <a:r>
              <a:rPr lang="en-US" dirty="0" smtClean="0"/>
              <a:t>. </a:t>
            </a:r>
          </a:p>
          <a:p>
            <a:pPr algn="l"/>
            <a:endParaRPr lang="he-IL" dirty="0"/>
          </a:p>
        </p:txBody>
      </p:sp>
      <p:pic>
        <p:nvPicPr>
          <p:cNvPr id="21" name="Shape 1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43101" y="2034047"/>
            <a:ext cx="5467901" cy="13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76"/>
          <p:cNvSpPr/>
          <p:nvPr/>
        </p:nvSpPr>
        <p:spPr>
          <a:xfrm>
            <a:off x="4920076" y="2885672"/>
            <a:ext cx="3181500" cy="265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63" y="2478924"/>
            <a:ext cx="300050" cy="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78"/>
          <p:cNvSpPr/>
          <p:nvPr/>
        </p:nvSpPr>
        <p:spPr>
          <a:xfrm>
            <a:off x="3022776" y="2618985"/>
            <a:ext cx="3683400" cy="265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iew image on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16" y="1004815"/>
            <a:ext cx="3586368" cy="48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1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and Rephrasing Complex Sentences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99544" cy="435133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Task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dirty="0" smtClean="0"/>
              <a:t>Learn to split a complex sentence into several simple ones while preserving the meaning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address , 11 Diagonal Street is located in South Africa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the leader is Cyril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Ramaphosa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and some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Asian South Africans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live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he-IL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37744" y="1825625"/>
            <a:ext cx="4916055" cy="4351338"/>
          </a:xfrm>
        </p:spPr>
        <p:txBody>
          <a:bodyPr/>
          <a:lstStyle/>
          <a:p>
            <a:r>
              <a:rPr lang="en-US" dirty="0" smtClean="0"/>
              <a:t>1M example dataset by Narayan et al, EMNLP 2017</a:t>
            </a:r>
          </a:p>
          <a:p>
            <a:endParaRPr lang="en-US" dirty="0" smtClean="0"/>
          </a:p>
          <a:p>
            <a:r>
              <a:rPr lang="en-US" dirty="0" err="1" smtClean="0"/>
              <a:t>Embeddings</a:t>
            </a:r>
            <a:r>
              <a:rPr lang="en-US" dirty="0" smtClean="0"/>
              <a:t> learned as part of task. </a:t>
            </a:r>
            <a:r>
              <a:rPr lang="en-US" dirty="0"/>
              <a:t>S</a:t>
            </a:r>
            <a:r>
              <a:rPr lang="en-US" dirty="0" smtClean="0"/>
              <a:t>hared between the source and the target</a:t>
            </a:r>
          </a:p>
          <a:p>
            <a:r>
              <a:rPr lang="en-US" dirty="0" smtClean="0"/>
              <a:t>Very hard task!</a:t>
            </a:r>
          </a:p>
          <a:p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7052900" y="6113448"/>
            <a:ext cx="4477764" cy="396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512" indent="-137512" defTabSz="180730">
              <a:spcBef>
                <a:spcPts val="1266"/>
              </a:spcBef>
              <a:defRPr sz="1979"/>
            </a:pPr>
            <a:r>
              <a:rPr lang="en-US" u="sng" dirty="0">
                <a:hlinkClick r:id="rId2"/>
              </a:rPr>
              <a:t>Roee </a:t>
            </a:r>
            <a:r>
              <a:rPr lang="en-US" u="sng" dirty="0" err="1">
                <a:hlinkClick r:id="rId2"/>
              </a:rPr>
              <a:t>Aharoni</a:t>
            </a:r>
            <a:r>
              <a:rPr lang="en-US" u="sng" dirty="0">
                <a:hlinkClick r:id="rId2"/>
              </a:rPr>
              <a:t> &amp; </a:t>
            </a:r>
            <a:r>
              <a:rPr lang="en-US" u="sng" dirty="0" err="1">
                <a:hlinkClick r:id="rId2"/>
              </a:rPr>
              <a:t>Yoav</a:t>
            </a:r>
            <a:r>
              <a:rPr lang="en-US" u="sng" dirty="0">
                <a:hlinkClick r:id="rId2"/>
              </a:rPr>
              <a:t> Goldberg, ACL 2018 </a:t>
            </a:r>
            <a:endParaRPr lang="en-US" u="sng" dirty="0">
              <a:hlinkClick r:id="rId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700683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address 11 Diagonal Street is located in South Africa.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 South Africa leader is Cyril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Ramaphosa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 Some Asian South Africans live in 11 Diagonal Street.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8" name="Down Arrow 7"/>
          <p:cNvSpPr/>
          <p:nvPr/>
        </p:nvSpPr>
        <p:spPr>
          <a:xfrm>
            <a:off x="2771595" y="3743650"/>
            <a:ext cx="359532" cy="515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76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SetExpander</a:t>
            </a:r>
            <a:r>
              <a:rPr lang="en-US" b="1" dirty="0"/>
              <a:t>: End-to-end Term Set Expansion</a:t>
            </a:r>
            <a:br>
              <a:rPr lang="en-US" b="1" dirty="0"/>
            </a:br>
            <a:r>
              <a:rPr lang="en-US" b="1" dirty="0"/>
              <a:t>based on Multi-Context Term </a:t>
            </a:r>
            <a:r>
              <a:rPr lang="en-US" b="1" dirty="0" err="1"/>
              <a:t>Embeddings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Task</a:t>
            </a:r>
            <a:r>
              <a:rPr lang="en-US" dirty="0" smtClean="0"/>
              <a:t>: expand </a:t>
            </a:r>
            <a:r>
              <a:rPr lang="en-US" dirty="0"/>
              <a:t>a seed set of terms into </a:t>
            </a:r>
            <a:r>
              <a:rPr lang="en-US" dirty="0" smtClean="0"/>
              <a:t>a more </a:t>
            </a:r>
            <a:r>
              <a:rPr lang="en-US" dirty="0"/>
              <a:t>complete set of terms that belong to </a:t>
            </a:r>
            <a:r>
              <a:rPr lang="en-US" dirty="0" smtClean="0"/>
              <a:t>the same </a:t>
            </a:r>
            <a:r>
              <a:rPr lang="en-US" dirty="0"/>
              <a:t>semantic class.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[‘Siri’, ‘Cortana’] -&gt; [</a:t>
            </a:r>
            <a:r>
              <a:rPr lang="en-US" dirty="0" smtClean="0"/>
              <a:t>‘Siri’, ‘Cortana’</a:t>
            </a:r>
            <a:r>
              <a:rPr lang="en-US" dirty="0" smtClean="0"/>
              <a:t>, ‘Amazon Echo’, ‘Google </a:t>
            </a:r>
            <a:r>
              <a:rPr lang="en-US" dirty="0" smtClean="0"/>
              <a:t>Now’</a:t>
            </a:r>
            <a:r>
              <a:rPr lang="en-US" dirty="0" smtClean="0"/>
              <a:t>]</a:t>
            </a:r>
          </a:p>
          <a:p>
            <a:r>
              <a:rPr lang="en-US" dirty="0" smtClean="0"/>
              <a:t>Example use case: Automated Recruitment System</a:t>
            </a:r>
          </a:p>
          <a:p>
            <a:pPr lvl="1"/>
            <a:r>
              <a:rPr lang="en-US" dirty="0"/>
              <a:t>Recruiters</a:t>
            </a:r>
            <a:r>
              <a:rPr lang="en-US" dirty="0" smtClean="0"/>
              <a:t> use system to generate skills lists</a:t>
            </a:r>
          </a:p>
          <a:p>
            <a:r>
              <a:rPr lang="en-US" dirty="0" smtClean="0"/>
              <a:t>Terms are </a:t>
            </a:r>
            <a:r>
              <a:rPr lang="en-US" dirty="0"/>
              <a:t>represented by their </a:t>
            </a:r>
            <a:r>
              <a:rPr lang="en-US" dirty="0" smtClean="0"/>
              <a:t>word2vec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pre-trained; </a:t>
            </a:r>
            <a:r>
              <a:rPr lang="en-US" dirty="0" smtClean="0"/>
              <a:t>5 different context types</a:t>
            </a:r>
            <a:endParaRPr lang="en-US" dirty="0" smtClean="0"/>
          </a:p>
          <a:p>
            <a:r>
              <a:rPr lang="en-US" dirty="0" smtClean="0"/>
              <a:t>Classifier learns group based on the </a:t>
            </a:r>
            <a:r>
              <a:rPr lang="en-US" dirty="0" smtClean="0"/>
              <a:t>embedding similarity </a:t>
            </a:r>
            <a:r>
              <a:rPr lang="en-US" dirty="0" smtClean="0"/>
              <a:t>scores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252855" y="62876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NimbusSanL-Bold"/>
              </a:rPr>
              <a:t>Intel &amp; BIU EMNLP </a:t>
            </a:r>
            <a:r>
              <a:rPr lang="en-US" b="1" dirty="0">
                <a:solidFill>
                  <a:srgbClr val="000000"/>
                </a:solidFill>
                <a:latin typeface="NimbusSanL-Bold"/>
              </a:rPr>
              <a:t>2018 Submission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107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כפרה עליכם!</a:t>
            </a:r>
          </a:p>
          <a:p>
            <a:pPr algn="r" rtl="1"/>
            <a:endParaRPr lang="he-IL" dirty="0"/>
          </a:p>
        </p:txBody>
      </p:sp>
      <p:pic>
        <p:nvPicPr>
          <p:cNvPr id="12290" name="Picture 2" descr="Folded Hands on Twitter Twemoji 2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02" y="342979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כפרה או כפרה?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2" descr="Image result for â«××¤×¨××ªâ¬â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06"/>
          <a:stretch/>
        </p:blipFill>
        <p:spPr bwMode="auto">
          <a:xfrm>
            <a:off x="838200" y="2843189"/>
            <a:ext cx="5181600" cy="28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rthodox jew c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43189"/>
            <a:ext cx="5181600" cy="290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4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Text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Continuous</a:t>
            </a:r>
            <a:endParaRPr lang="he-IL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Speech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/>
              <a:t>Symbolic</a:t>
            </a:r>
            <a:endParaRPr lang="he-IL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Language/Text</a:t>
            </a:r>
            <a:endParaRPr lang="he-IL" dirty="0"/>
          </a:p>
        </p:txBody>
      </p:sp>
      <p:pic>
        <p:nvPicPr>
          <p:cNvPr id="8" name="Picture 6" descr="Image result for weizmann institu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40" y="3013072"/>
            <a:ext cx="2074391" cy="15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speech audio sign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20" y="5076862"/>
            <a:ext cx="1890468" cy="151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27" y="3821113"/>
            <a:ext cx="3797300" cy="2133600"/>
          </a:xfrm>
          <a:prstGeom prst="rect">
            <a:avLst/>
          </a:prstGeom>
        </p:spPr>
      </p:pic>
      <p:pic>
        <p:nvPicPr>
          <p:cNvPr id="9" name="Bla Bla Bl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544573" y="54775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Representation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Words </a:t>
            </a:r>
            <a:r>
              <a:rPr lang="en-US" dirty="0"/>
              <a:t>as atomic </a:t>
            </a:r>
            <a:r>
              <a:rPr lang="en-US" dirty="0" smtClean="0"/>
              <a:t>symbols: 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2946400" y="3442573"/>
            <a:ext cx="1219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dog</a:t>
            </a:r>
            <a:endParaRPr lang="en-US" sz="3733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818365"/>
            <a:ext cx="4064000" cy="642636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3352800" y="4164136"/>
            <a:ext cx="203200" cy="484065"/>
          </a:xfrm>
          <a:prstGeom prst="downArrow">
            <a:avLst/>
          </a:prstGeom>
          <a:solidFill>
            <a:srgbClr val="0A72D0"/>
          </a:solidFill>
          <a:ln>
            <a:solidFill>
              <a:srgbClr val="0A72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26" y="4791470"/>
            <a:ext cx="330375" cy="349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26" y="4806392"/>
            <a:ext cx="330375" cy="3498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56" y="4791470"/>
            <a:ext cx="328865" cy="3482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09" y="4806391"/>
            <a:ext cx="328865" cy="3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9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Representation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Words </a:t>
            </a:r>
            <a:r>
              <a:rPr lang="en-US" dirty="0"/>
              <a:t>as atomic </a:t>
            </a:r>
            <a:r>
              <a:rPr lang="en-US" dirty="0" smtClean="0"/>
              <a:t>symbols: 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Bag of words (BOW)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3680072"/>
            <a:ext cx="4927600" cy="178092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811491" y="4172594"/>
            <a:ext cx="203200" cy="484065"/>
          </a:xfrm>
          <a:prstGeom prst="downArrow">
            <a:avLst/>
          </a:prstGeom>
          <a:solidFill>
            <a:srgbClr val="0A72D0"/>
          </a:solidFill>
          <a:ln>
            <a:solidFill>
              <a:srgbClr val="0A72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946400" y="3442573"/>
            <a:ext cx="1219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dog</a:t>
            </a:r>
            <a:endParaRPr lang="en-US" sz="3733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818365"/>
            <a:ext cx="4064000" cy="642636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3352800" y="4164136"/>
            <a:ext cx="203200" cy="484065"/>
          </a:xfrm>
          <a:prstGeom prst="downArrow">
            <a:avLst/>
          </a:prstGeom>
          <a:solidFill>
            <a:srgbClr val="0A72D0"/>
          </a:solidFill>
          <a:ln>
            <a:solidFill>
              <a:srgbClr val="0A72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26" y="4791470"/>
            <a:ext cx="330375" cy="349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26" y="4806392"/>
            <a:ext cx="330375" cy="3498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56" y="4791470"/>
            <a:ext cx="328865" cy="3482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09" y="4806391"/>
            <a:ext cx="328865" cy="3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9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dirty="0"/>
              <a:t> </a:t>
            </a:r>
            <a:r>
              <a:rPr lang="en-US" dirty="0" smtClean="0"/>
              <a:t>of symbolic representation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67" dirty="0" smtClean="0"/>
              <a:t>Representation does not capture semantic similarity!</a:t>
            </a:r>
          </a:p>
          <a:p>
            <a:pPr lvl="1"/>
            <a:r>
              <a:rPr lang="en-US" sz="2533" dirty="0" smtClean="0"/>
              <a:t>The words “strong” and “powerful” are as far from each other as they are from “Paris”</a:t>
            </a:r>
          </a:p>
          <a:p>
            <a:r>
              <a:rPr lang="en-US" sz="3067" dirty="0" smtClean="0"/>
              <a:t>Dimensionality of vectors is very high</a:t>
            </a:r>
          </a:p>
          <a:p>
            <a:pPr lvl="1"/>
            <a:r>
              <a:rPr lang="en-US" sz="2667" dirty="0" smtClean="0"/>
              <a:t>Typically 30-100K</a:t>
            </a:r>
            <a:endParaRPr lang="en-US" sz="2667" dirty="0" smtClean="0"/>
          </a:p>
          <a:p>
            <a:pPr lvl="1"/>
            <a:endParaRPr lang="en-US" sz="2667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930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Word representations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357762"/>
              </p:ext>
            </p:extLst>
          </p:nvPr>
        </p:nvGraphicFramePr>
        <p:xfrm>
          <a:off x="838200" y="2297896"/>
          <a:ext cx="1051560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2181338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191809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001220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020424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768912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959981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28742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1809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6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dog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8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cat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1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bread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pasta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5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meat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mouse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042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Word-Context Matrices</a:t>
            </a:r>
            <a:br>
              <a:rPr lang="en-US" b="1" smtClean="0"/>
            </a:br>
            <a:r>
              <a:rPr lang="en-US" smtClean="0"/>
              <a:t/>
            </a:r>
            <a:br>
              <a:rPr lang="en-US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854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1371</Words>
  <Application>Microsoft Office PowerPoint</Application>
  <PresentationFormat>Widescreen</PresentationFormat>
  <Paragraphs>355</Paragraphs>
  <Slides>32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Helvetica Light</vt:lpstr>
      <vt:lpstr>NimbusSanL-Bold</vt:lpstr>
      <vt:lpstr>Times New Roman</vt:lpstr>
      <vt:lpstr>Office Theme</vt:lpstr>
      <vt:lpstr>Using Word Embedding  in Statistical Learning Models</vt:lpstr>
      <vt:lpstr>PowerPoint Presentation</vt:lpstr>
      <vt:lpstr>PowerPoint Presentation</vt:lpstr>
      <vt:lpstr>כפרה או כפרה?</vt:lpstr>
      <vt:lpstr>Representing Text</vt:lpstr>
      <vt:lpstr>One Hot Representation</vt:lpstr>
      <vt:lpstr>One Hot Representation</vt:lpstr>
      <vt:lpstr>Disadvantages of symbolic representation</vt:lpstr>
      <vt:lpstr>Sparse Word representations</vt:lpstr>
      <vt:lpstr>Sparse Word representations</vt:lpstr>
      <vt:lpstr>Approaches for dense word representations</vt:lpstr>
      <vt:lpstr>Don’t count, Predict!</vt:lpstr>
      <vt:lpstr>The CBOW Model</vt:lpstr>
      <vt:lpstr>The Skip-gram Model</vt:lpstr>
      <vt:lpstr>The output </vt:lpstr>
      <vt:lpstr>It works!</vt:lpstr>
      <vt:lpstr>Hebrew Embeddings</vt:lpstr>
      <vt:lpstr>Hebrew Embeddings</vt:lpstr>
      <vt:lpstr>Vector Math!!</vt:lpstr>
      <vt:lpstr>Vector Math!!</vt:lpstr>
      <vt:lpstr>It Captures Linguistics/Semantic notions !!</vt:lpstr>
      <vt:lpstr>It Captures Linguistics/Semantic notions !!</vt:lpstr>
      <vt:lpstr>כפרה או כפרה?</vt:lpstr>
      <vt:lpstr>Not only words :- )</vt:lpstr>
      <vt:lpstr>Using embeddings in learning tasks</vt:lpstr>
      <vt:lpstr>Hypernymy Detection</vt:lpstr>
      <vt:lpstr>Machine Translation</vt:lpstr>
      <vt:lpstr>Hebrew Sentiment</vt:lpstr>
      <vt:lpstr>Extraction of Citations from court verdicts</vt:lpstr>
      <vt:lpstr>Splitting and Rephrasing Complex Sentences</vt:lpstr>
      <vt:lpstr>SetExpander: End-to-end Term Set Expansion based on Multi-Context Term Embeddings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Word Embedding  in Statistical Learning Models</dc:title>
  <dc:creator>User</dc:creator>
  <cp:lastModifiedBy>User</cp:lastModifiedBy>
  <cp:revision>43</cp:revision>
  <dcterms:created xsi:type="dcterms:W3CDTF">2018-05-29T20:00:53Z</dcterms:created>
  <dcterms:modified xsi:type="dcterms:W3CDTF">2018-05-30T22:45:59Z</dcterms:modified>
</cp:coreProperties>
</file>