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10480-D61A-4401-81B8-B4F07BFC3489}" v="997" dt="2022-06-13T08:02:50.845"/>
    <p1510:client id="{64ED89A4-7B34-4184-AB7D-D8229A421632}" v="2021" dt="2022-06-13T17:27:51.465"/>
    <p1510:client id="{8F8FA42E-6C8F-492C-96E6-BE0FEE205720}" v="15" dt="2022-06-12T10:25:29.564"/>
    <p1510:client id="{991BACFF-DCC0-43DF-9C43-D3ECFB5D3CC0}" v="25" dt="2022-06-12T13:15:0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469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2767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1912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2701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10002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644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291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5843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018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7480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6/13/2022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668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6/13/2022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40410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17" r:id="rId6"/>
    <p:sldLayoutId id="2147483813" r:id="rId7"/>
    <p:sldLayoutId id="2147483814" r:id="rId8"/>
    <p:sldLayoutId id="2147483815" r:id="rId9"/>
    <p:sldLayoutId id="2147483816" r:id="rId10"/>
    <p:sldLayoutId id="2147483818"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chnology 2020 Free Stock Photo - Public Domain Pictures">
            <a:extLst>
              <a:ext uri="{FF2B5EF4-FFF2-40B4-BE49-F238E27FC236}">
                <a16:creationId xmlns:a16="http://schemas.microsoft.com/office/drawing/2014/main" id="{9AEC9D9F-2A14-3F0D-A1E7-ABBF8C4373CB}"/>
              </a:ext>
            </a:extLst>
          </p:cNvPr>
          <p:cNvPicPr>
            <a:picLocks noChangeAspect="1"/>
          </p:cNvPicPr>
          <p:nvPr/>
        </p:nvPicPr>
        <p:blipFill rotWithShape="1">
          <a:blip r:embed="rId2"/>
          <a:srcRect t="8600" b="7130"/>
          <a:stretch/>
        </p:blipFill>
        <p:spPr>
          <a:xfrm>
            <a:off x="20" y="10"/>
            <a:ext cx="12191980" cy="6857990"/>
          </a:xfrm>
          <a:prstGeom prst="rect">
            <a:avLst/>
          </a:prstGeom>
        </p:spPr>
      </p:pic>
      <p:sp>
        <p:nvSpPr>
          <p:cNvPr id="154"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8561" y="1066800"/>
            <a:ext cx="3931320" cy="2267193"/>
          </a:xfrm>
        </p:spPr>
        <p:txBody>
          <a:bodyPr vert="horz" lIns="91440" tIns="45720" rIns="91440" bIns="45720" rtlCol="0" anchor="ctr">
            <a:normAutofit/>
          </a:bodyPr>
          <a:lstStyle/>
          <a:p>
            <a:r>
              <a:rPr lang="en-US" sz="4400" b="1" i="1" u="sng" dirty="0"/>
              <a:t>INTERNET OF THINGS</a:t>
            </a:r>
          </a:p>
        </p:txBody>
      </p:sp>
      <p:sp>
        <p:nvSpPr>
          <p:cNvPr id="3" name="Subtitle 2"/>
          <p:cNvSpPr>
            <a:spLocks noGrp="1"/>
          </p:cNvSpPr>
          <p:nvPr>
            <p:ph type="subTitle" idx="1"/>
          </p:nvPr>
        </p:nvSpPr>
        <p:spPr>
          <a:xfrm>
            <a:off x="1048561" y="4327781"/>
            <a:ext cx="3931321" cy="1033669"/>
          </a:xfrm>
        </p:spPr>
        <p:txBody>
          <a:bodyPr vert="horz" lIns="91440" tIns="45720" rIns="91440" bIns="45720" rtlCol="0" anchor="t">
            <a:normAutofit/>
          </a:bodyPr>
          <a:lstStyle/>
          <a:p>
            <a:r>
              <a:rPr lang="en-US" sz="2400" b="1" dirty="0"/>
              <a:t>STREET LIGHT MONITORING SYSTEM</a:t>
            </a:r>
          </a:p>
        </p:txBody>
      </p:sp>
      <p:grpSp>
        <p:nvGrpSpPr>
          <p:cNvPr id="156" name="Group 155">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57" name="Rectangle 156">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4" descr="Text, logo&#10;&#10;Description automatically generated">
            <a:extLst>
              <a:ext uri="{FF2B5EF4-FFF2-40B4-BE49-F238E27FC236}">
                <a16:creationId xmlns:a16="http://schemas.microsoft.com/office/drawing/2014/main" id="{A3E0D2A3-AFFE-7EEF-A293-53A793548CC3}"/>
              </a:ext>
            </a:extLst>
          </p:cNvPr>
          <p:cNvPicPr>
            <a:picLocks noChangeAspect="1"/>
          </p:cNvPicPr>
          <p:nvPr/>
        </p:nvPicPr>
        <p:blipFill>
          <a:blip r:embed="rId3"/>
          <a:stretch>
            <a:fillRect/>
          </a:stretch>
        </p:blipFill>
        <p:spPr>
          <a:xfrm>
            <a:off x="7077605" y="399521"/>
            <a:ext cx="3286125" cy="2143125"/>
          </a:xfrm>
          <a:prstGeom prst="rect">
            <a:avLst/>
          </a:prstGeom>
        </p:spPr>
      </p:pic>
      <p:sp>
        <p:nvSpPr>
          <p:cNvPr id="5" name="TextBox 4">
            <a:extLst>
              <a:ext uri="{FF2B5EF4-FFF2-40B4-BE49-F238E27FC236}">
                <a16:creationId xmlns:a16="http://schemas.microsoft.com/office/drawing/2014/main" id="{40326FAB-9DCC-0F09-E8EB-84D7B7E36B75}"/>
              </a:ext>
            </a:extLst>
          </p:cNvPr>
          <p:cNvSpPr txBox="1"/>
          <p:nvPr/>
        </p:nvSpPr>
        <p:spPr>
          <a:xfrm>
            <a:off x="7338484" y="2947429"/>
            <a:ext cx="2743200" cy="76944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dirty="0"/>
              <a:t>ATULYA</a:t>
            </a:r>
          </a:p>
        </p:txBody>
      </p:sp>
      <p:sp>
        <p:nvSpPr>
          <p:cNvPr id="7" name="TextBox 6">
            <a:extLst>
              <a:ext uri="{FF2B5EF4-FFF2-40B4-BE49-F238E27FC236}">
                <a16:creationId xmlns:a16="http://schemas.microsoft.com/office/drawing/2014/main" id="{0E0D5BD5-14F2-CC71-8BD5-77B12EC2027A}"/>
              </a:ext>
            </a:extLst>
          </p:cNvPr>
          <p:cNvSpPr txBox="1"/>
          <p:nvPr/>
        </p:nvSpPr>
        <p:spPr>
          <a:xfrm>
            <a:off x="6719359" y="4175582"/>
            <a:ext cx="3939116" cy="107721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t>AVISHI SAXENA</a:t>
            </a:r>
          </a:p>
          <a:p>
            <a:pPr algn="ctr"/>
            <a:r>
              <a:rPr lang="en-US" sz="3200" dirty="0"/>
              <a:t>21JE0200</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89FA2D19-6019-F060-6F88-567E4CF5EB86}"/>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13" name="Rectangle 1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6864F-B40F-5C12-1F49-DAFCB53D1857}"/>
              </a:ext>
            </a:extLst>
          </p:cNvPr>
          <p:cNvSpPr>
            <a:spLocks noGrp="1"/>
          </p:cNvSpPr>
          <p:nvPr>
            <p:ph type="title"/>
          </p:nvPr>
        </p:nvSpPr>
        <p:spPr>
          <a:xfrm rot="-10800000" flipV="1">
            <a:off x="9022743" y="1800218"/>
            <a:ext cx="2285096" cy="2639339"/>
          </a:xfrm>
        </p:spPr>
        <p:txBody>
          <a:bodyPr vert="horz" lIns="91440" tIns="45720" rIns="91440" bIns="45720" rtlCol="0" anchor="ctr">
            <a:normAutofit/>
          </a:bodyPr>
          <a:lstStyle/>
          <a:p>
            <a:pPr algn="ctr"/>
            <a:r>
              <a:rPr lang="en-US" sz="4000" b="1" i="1" u="sng" dirty="0">
                <a:solidFill>
                  <a:schemeClr val="bg2">
                    <a:lumMod val="10000"/>
                  </a:schemeClr>
                </a:solidFill>
              </a:rPr>
              <a:t>Circuit Diagram</a:t>
            </a:r>
          </a:p>
        </p:txBody>
      </p:sp>
      <p:pic>
        <p:nvPicPr>
          <p:cNvPr id="5" name="Picture 5">
            <a:extLst>
              <a:ext uri="{FF2B5EF4-FFF2-40B4-BE49-F238E27FC236}">
                <a16:creationId xmlns:a16="http://schemas.microsoft.com/office/drawing/2014/main" id="{8AB20524-2940-A243-11C5-0EEF68A8622A}"/>
              </a:ext>
            </a:extLst>
          </p:cNvPr>
          <p:cNvPicPr>
            <a:picLocks noGrp="1" noChangeAspect="1"/>
          </p:cNvPicPr>
          <p:nvPr>
            <p:ph idx="1"/>
          </p:nvPr>
        </p:nvPicPr>
        <p:blipFill>
          <a:blip r:embed="rId3"/>
          <a:stretch>
            <a:fillRect/>
          </a:stretch>
        </p:blipFill>
        <p:spPr>
          <a:xfrm>
            <a:off x="381845" y="361308"/>
            <a:ext cx="8517896" cy="6204784"/>
          </a:xfr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108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22">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446B9052-778C-9378-DFE7-5B7121B54F61}"/>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51" name="Rectangle 24">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F8AB5-26FC-B043-20FC-0947FC7C8AFF}"/>
              </a:ext>
            </a:extLst>
          </p:cNvPr>
          <p:cNvSpPr>
            <a:spLocks noGrp="1"/>
          </p:cNvSpPr>
          <p:nvPr>
            <p:ph type="title"/>
          </p:nvPr>
        </p:nvSpPr>
        <p:spPr>
          <a:xfrm>
            <a:off x="1423912" y="-1243693"/>
            <a:ext cx="8476343" cy="1033077"/>
          </a:xfrm>
        </p:spPr>
        <p:txBody>
          <a:bodyPr anchor="b">
            <a:normAutofit/>
          </a:bodyPr>
          <a:lstStyle/>
          <a:p>
            <a:pPr algn="ctr"/>
            <a:endParaRPr lang="en-US" b="1" i="1" u="sng"/>
          </a:p>
        </p:txBody>
      </p:sp>
      <p:sp>
        <p:nvSpPr>
          <p:cNvPr id="52" name="Content Placeholder 7">
            <a:extLst>
              <a:ext uri="{FF2B5EF4-FFF2-40B4-BE49-F238E27FC236}">
                <a16:creationId xmlns:a16="http://schemas.microsoft.com/office/drawing/2014/main" id="{18E0E9DD-FAF2-A083-CCE7-E30A51DCA44E}"/>
              </a:ext>
            </a:extLst>
          </p:cNvPr>
          <p:cNvSpPr>
            <a:spLocks noGrp="1"/>
          </p:cNvSpPr>
          <p:nvPr>
            <p:ph idx="1"/>
          </p:nvPr>
        </p:nvSpPr>
        <p:spPr>
          <a:xfrm>
            <a:off x="2841812" y="890473"/>
            <a:ext cx="6508377" cy="4299785"/>
          </a:xfrm>
        </p:spPr>
        <p:txBody>
          <a:bodyPr vert="horz" lIns="91440" tIns="45720" rIns="91440" bIns="45720" rtlCol="0" anchor="t">
            <a:noAutofit/>
          </a:bodyPr>
          <a:lstStyle/>
          <a:p>
            <a:pPr algn="ctr">
              <a:lnSpc>
                <a:spcPct val="100000"/>
              </a:lnSpc>
            </a:pPr>
            <a:r>
              <a:rPr lang="en-US" sz="2400" b="1" i="1" u="sng" dirty="0">
                <a:latin typeface="Times New Roman"/>
                <a:cs typeface="Times New Roman"/>
              </a:rPr>
              <a:t>Takeaways:</a:t>
            </a:r>
            <a:r>
              <a:rPr lang="en-US" sz="2400" b="1" i="1" dirty="0">
                <a:latin typeface="Times New Roman"/>
                <a:cs typeface="Times New Roman"/>
              </a:rPr>
              <a:t>  Brief knowledge about coding with Arduino and how to connect components in circuit.</a:t>
            </a:r>
          </a:p>
          <a:p>
            <a:pPr algn="ctr">
              <a:lnSpc>
                <a:spcPct val="100000"/>
              </a:lnSpc>
            </a:pPr>
            <a:r>
              <a:rPr lang="en-US" sz="2400" b="1" i="1" u="sng" dirty="0">
                <a:latin typeface="Times New Roman"/>
                <a:cs typeface="Times New Roman"/>
              </a:rPr>
              <a:t>Resources:</a:t>
            </a:r>
            <a:r>
              <a:rPr lang="en-US" sz="2400" b="1" i="1" dirty="0">
                <a:latin typeface="Times New Roman"/>
                <a:cs typeface="Times New Roman"/>
              </a:rPr>
              <a:t>  Free code camp, a </a:t>
            </a:r>
            <a:r>
              <a:rPr lang="en-US" sz="2400" b="1" i="1" dirty="0" err="1">
                <a:latin typeface="Times New Roman"/>
                <a:cs typeface="Times New Roman"/>
              </a:rPr>
              <a:t>Youtube</a:t>
            </a:r>
            <a:r>
              <a:rPr lang="en-US" sz="2400" b="1" i="1" dirty="0">
                <a:latin typeface="Times New Roman"/>
                <a:cs typeface="Times New Roman"/>
              </a:rPr>
              <a:t> channel and </a:t>
            </a:r>
            <a:r>
              <a:rPr lang="en-US" sz="2400" b="1" i="1" dirty="0" err="1">
                <a:latin typeface="Times New Roman"/>
                <a:cs typeface="Times New Roman"/>
              </a:rPr>
              <a:t>Tinkercad</a:t>
            </a:r>
            <a:r>
              <a:rPr lang="en-US" sz="2400" b="1" i="1" dirty="0">
                <a:latin typeface="Times New Roman"/>
                <a:cs typeface="Times New Roman"/>
              </a:rPr>
              <a:t> helped me along the making of my project.</a:t>
            </a:r>
          </a:p>
          <a:p>
            <a:pPr algn="ctr">
              <a:lnSpc>
                <a:spcPct val="100000"/>
              </a:lnSpc>
            </a:pPr>
            <a:r>
              <a:rPr lang="en-US" sz="2400" b="1" i="1" u="sng" dirty="0">
                <a:latin typeface="Times New Roman"/>
                <a:cs typeface="Times New Roman"/>
              </a:rPr>
              <a:t>Ideas:</a:t>
            </a:r>
            <a:r>
              <a:rPr lang="en-US" sz="2400" b="1" i="1" dirty="0">
                <a:latin typeface="Times New Roman"/>
                <a:cs typeface="Times New Roman"/>
              </a:rPr>
              <a:t>  CO2 sensors and fog sensors along with fog lights can be introduced. In case of excessive fog, these lights will help in guiding vehicles. Furthermore, street lights should be equipped to be remotely operated and detection of defects.</a:t>
            </a:r>
          </a:p>
        </p:txBody>
      </p:sp>
      <p:grpSp>
        <p:nvGrpSpPr>
          <p:cNvPr id="53" name="Group 26">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2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532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990D3752-DA0C-93C9-06F4-5ED286349BA2}"/>
              </a:ext>
            </a:extLst>
          </p:cNvPr>
          <p:cNvPicPr>
            <a:picLocks noGrp="1" noChangeAspect="1"/>
          </p:cNvPicPr>
          <p:nvPr>
            <p:ph idx="1"/>
          </p:nvPr>
        </p:nvPicPr>
        <p:blipFill rotWithShape="1">
          <a:blip r:embed="rId2">
            <a:alphaModFix/>
          </a:blip>
          <a:srcRect t="8601" b="7130"/>
          <a:stretch/>
        </p:blipFill>
        <p:spPr>
          <a:xfrm>
            <a:off x="-1" y="10"/>
            <a:ext cx="12192000" cy="6857989"/>
          </a:xfrm>
          <a:prstGeom prst="rect">
            <a:avLst/>
          </a:prstGeom>
        </p:spPr>
      </p:pic>
      <p:sp>
        <p:nvSpPr>
          <p:cNvPr id="18" name="Rectangle 1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3200"/>
            <a:ext cx="12191999" cy="5384800"/>
          </a:xfrm>
          <a:prstGeom prst="rect">
            <a:avLst/>
          </a:prstGeom>
          <a:gradFill flip="none" rotWithShape="1">
            <a:gsLst>
              <a:gs pos="0">
                <a:srgbClr val="000000">
                  <a:alpha val="0"/>
                </a:srgbClr>
              </a:gs>
              <a:gs pos="42000">
                <a:srgbClr val="000000">
                  <a:alpha val="41000"/>
                </a:srgbClr>
              </a:gs>
              <a:gs pos="100000">
                <a:srgbClr val="000000">
                  <a:alpha val="6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CD55F-52B7-40D6-64C0-BFDCDAC57BAD}"/>
              </a:ext>
            </a:extLst>
          </p:cNvPr>
          <p:cNvSpPr>
            <a:spLocks noGrp="1"/>
          </p:cNvSpPr>
          <p:nvPr>
            <p:ph type="title"/>
          </p:nvPr>
        </p:nvSpPr>
        <p:spPr>
          <a:xfrm>
            <a:off x="2455401" y="1066800"/>
            <a:ext cx="7272408" cy="2646795"/>
          </a:xfrm>
        </p:spPr>
        <p:txBody>
          <a:bodyPr vert="horz" lIns="91440" tIns="45720" rIns="91440" bIns="45720" rtlCol="0" anchor="ctr">
            <a:normAutofit/>
          </a:bodyPr>
          <a:lstStyle/>
          <a:p>
            <a:pPr algn="ctr"/>
            <a:r>
              <a:rPr lang="en-US" sz="8000" cap="all" spc="390" dirty="0">
                <a:solidFill>
                  <a:schemeClr val="tx1">
                    <a:lumMod val="95000"/>
                    <a:lumOff val="5000"/>
                  </a:schemeClr>
                </a:solidFill>
                <a:highlight>
                  <a:srgbClr val="C0C0C0"/>
                </a:highlight>
                <a:latin typeface="Times New Roman"/>
                <a:cs typeface="Times New Roman"/>
              </a:rPr>
              <a:t>THANK YOU</a:t>
            </a:r>
            <a:endParaRPr lang="en-US" sz="8000" kern="1200" cap="all" spc="390" baseline="0" dirty="0">
              <a:solidFill>
                <a:schemeClr val="tx1">
                  <a:lumMod val="95000"/>
                  <a:lumOff val="5000"/>
                </a:schemeClr>
              </a:solidFill>
              <a:highlight>
                <a:srgbClr val="C0C0C0"/>
              </a:highlight>
              <a:latin typeface="Times New Roman"/>
              <a:cs typeface="Times New Roman"/>
            </a:endParaRPr>
          </a:p>
        </p:txBody>
      </p:sp>
      <p:grpSp>
        <p:nvGrpSpPr>
          <p:cNvPr id="20" name="Group 1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1" name="Rectangle 2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00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AC075502-8392-A364-9D9B-C1E5FA694427}"/>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13" name="Rectangle 1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617AB-3294-D53C-2D07-A76027EF6FDD}"/>
              </a:ext>
            </a:extLst>
          </p:cNvPr>
          <p:cNvSpPr>
            <a:spLocks noGrp="1"/>
          </p:cNvSpPr>
          <p:nvPr>
            <p:ph type="title"/>
          </p:nvPr>
        </p:nvSpPr>
        <p:spPr>
          <a:xfrm>
            <a:off x="1857829" y="724807"/>
            <a:ext cx="8476343" cy="1255327"/>
          </a:xfrm>
        </p:spPr>
        <p:txBody>
          <a:bodyPr vert="horz" lIns="91440" tIns="45720" rIns="91440" bIns="45720" rtlCol="0" anchor="ctr">
            <a:normAutofit/>
          </a:bodyPr>
          <a:lstStyle/>
          <a:p>
            <a:pPr algn="ctr"/>
            <a:r>
              <a:rPr lang="en-US" sz="3600" b="1" i="1" u="sng" dirty="0"/>
              <a:t>Present Scenario Of Street Lights</a:t>
            </a:r>
          </a:p>
        </p:txBody>
      </p:sp>
      <p:sp>
        <p:nvSpPr>
          <p:cNvPr id="8" name="Content Placeholder 7">
            <a:extLst>
              <a:ext uri="{FF2B5EF4-FFF2-40B4-BE49-F238E27FC236}">
                <a16:creationId xmlns:a16="http://schemas.microsoft.com/office/drawing/2014/main" id="{D0FA2332-1089-58D3-E849-8644BC9E7F34}"/>
              </a:ext>
            </a:extLst>
          </p:cNvPr>
          <p:cNvSpPr>
            <a:spLocks noGrp="1"/>
          </p:cNvSpPr>
          <p:nvPr>
            <p:ph idx="1"/>
          </p:nvPr>
        </p:nvSpPr>
        <p:spPr>
          <a:xfrm>
            <a:off x="2841812" y="1758306"/>
            <a:ext cx="6508377" cy="3474286"/>
          </a:xfrm>
        </p:spPr>
        <p:txBody>
          <a:bodyPr vert="horz" lIns="91440" tIns="45720" rIns="91440" bIns="45720" rtlCol="0" anchor="t">
            <a:noAutofit/>
          </a:bodyPr>
          <a:lstStyle/>
          <a:p>
            <a:pPr marL="342900" indent="-342900" algn="ctr">
              <a:buFont typeface="Wingdings"/>
              <a:buChar char="v"/>
            </a:pPr>
            <a:r>
              <a:rPr lang="en-US" sz="2400" b="1" i="1" dirty="0">
                <a:solidFill>
                  <a:schemeClr val="tx1">
                    <a:lumMod val="95000"/>
                    <a:lumOff val="5000"/>
                  </a:schemeClr>
                </a:solidFill>
                <a:latin typeface="Times New Roman"/>
                <a:cs typeface="Times New Roman"/>
              </a:rPr>
              <a:t>Simple timer control are installed for almost all circuits but there is no regular check-up to alter regulate the time setting irrespective of weather sensitivities to switch ON/OFF lamps leading to extra lightning hours.</a:t>
            </a:r>
            <a:endParaRPr lang="en-US" sz="2400">
              <a:solidFill>
                <a:schemeClr val="tx1">
                  <a:lumMod val="95000"/>
                  <a:lumOff val="5000"/>
                </a:schemeClr>
              </a:solidFill>
            </a:endParaRPr>
          </a:p>
          <a:p>
            <a:pPr marL="342900" indent="-342900" algn="ctr">
              <a:buFont typeface="Wingdings"/>
              <a:buChar char="v"/>
            </a:pPr>
            <a:r>
              <a:rPr lang="en-US" sz="2400" b="1" i="1" dirty="0">
                <a:solidFill>
                  <a:schemeClr val="tx1">
                    <a:lumMod val="95000"/>
                    <a:lumOff val="5000"/>
                  </a:schemeClr>
                </a:solidFill>
                <a:latin typeface="Times New Roman"/>
                <a:cs typeface="Times New Roman"/>
              </a:rPr>
              <a:t>Due to absence of any control systems on the input power supply quality especially voltage conditions. Voltage levels vary between 250-280V at light terminal leading to high power consumption and premature lamp failures.</a:t>
            </a:r>
          </a:p>
        </p:txBody>
      </p:sp>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582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93ED7E83-3EE4-4505-1D55-89E28840ECA9}"/>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32" name="Rectangle 31">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7B749-B62A-7B8E-76B9-02CEBFF014BD}"/>
              </a:ext>
            </a:extLst>
          </p:cNvPr>
          <p:cNvSpPr>
            <a:spLocks noGrp="1"/>
          </p:cNvSpPr>
          <p:nvPr>
            <p:ph type="title"/>
          </p:nvPr>
        </p:nvSpPr>
        <p:spPr>
          <a:xfrm>
            <a:off x="1318079" y="-566360"/>
            <a:ext cx="8476343" cy="1033077"/>
          </a:xfrm>
        </p:spPr>
        <p:txBody>
          <a:bodyPr vert="horz" lIns="91440" tIns="45720" rIns="91440" bIns="45720" rtlCol="0" anchor="b">
            <a:normAutofit/>
          </a:bodyPr>
          <a:lstStyle/>
          <a:p>
            <a:pPr algn="ctr"/>
            <a:endParaRPr lang="en-US" kern="1200" cap="all" spc="390" baseline="0">
              <a:latin typeface="+mj-lt"/>
              <a:ea typeface="+mj-ea"/>
              <a:cs typeface="+mj-cs"/>
            </a:endParaRPr>
          </a:p>
        </p:txBody>
      </p:sp>
      <p:sp>
        <p:nvSpPr>
          <p:cNvPr id="27" name="Content Placeholder 26">
            <a:extLst>
              <a:ext uri="{FF2B5EF4-FFF2-40B4-BE49-F238E27FC236}">
                <a16:creationId xmlns:a16="http://schemas.microsoft.com/office/drawing/2014/main" id="{08816252-E534-A3B5-A968-2542AB9F707C}"/>
              </a:ext>
            </a:extLst>
          </p:cNvPr>
          <p:cNvSpPr>
            <a:spLocks noGrp="1"/>
          </p:cNvSpPr>
          <p:nvPr>
            <p:ph idx="1"/>
          </p:nvPr>
        </p:nvSpPr>
        <p:spPr>
          <a:xfrm>
            <a:off x="2841812" y="1070389"/>
            <a:ext cx="6508377" cy="3971703"/>
          </a:xfrm>
        </p:spPr>
        <p:txBody>
          <a:bodyPr vert="horz" lIns="91440" tIns="45720" rIns="91440" bIns="45720" rtlCol="0" anchor="t">
            <a:noAutofit/>
          </a:bodyPr>
          <a:lstStyle/>
          <a:p>
            <a:pPr marL="342900" indent="-342900" algn="ctr">
              <a:buFont typeface="Wingdings"/>
              <a:buChar char="v"/>
            </a:pPr>
            <a:r>
              <a:rPr lang="en-US" sz="2400" b="1" i="1" dirty="0">
                <a:latin typeface="Times New Roman"/>
                <a:cs typeface="Times New Roman"/>
              </a:rPr>
              <a:t>Photo switches do not function properly after some time due to settling of dust on photo cells.</a:t>
            </a:r>
          </a:p>
          <a:p>
            <a:pPr marL="342900" indent="-342900" algn="ctr">
              <a:buFont typeface="Wingdings"/>
              <a:buChar char="v"/>
            </a:pPr>
            <a:r>
              <a:rPr lang="en-US" sz="2400" b="1" i="1" dirty="0">
                <a:latin typeface="Times New Roman"/>
                <a:cs typeface="Times New Roman"/>
              </a:rPr>
              <a:t>Inadequate / poor fault reporting mechanism and hence delayed repair of the faulty lights and human discomfort.</a:t>
            </a:r>
          </a:p>
          <a:p>
            <a:pPr marL="342900" indent="-342900" algn="ctr">
              <a:buFont typeface="Wingdings"/>
              <a:buChar char="v"/>
            </a:pPr>
            <a:r>
              <a:rPr lang="en-US" sz="2400" b="1" i="1" dirty="0">
                <a:latin typeface="Times New Roman"/>
                <a:cs typeface="Times New Roman"/>
              </a:rPr>
              <a:t>Non uniform intensity levels due to several reasons and higher intensity levels during off peak traffic hours, leading to energy wastage.</a:t>
            </a:r>
          </a:p>
          <a:p>
            <a:pPr marL="342900" indent="-342900" algn="ctr">
              <a:buFont typeface="Wingdings"/>
              <a:buChar char="v"/>
            </a:pPr>
            <a:r>
              <a:rPr lang="en-US" sz="2400" b="1" i="1" dirty="0">
                <a:latin typeface="Times New Roman"/>
                <a:cs typeface="Times New Roman"/>
              </a:rPr>
              <a:t>No control or mechanism to check power theft from the lines meant for street lighting supply leading to high unnecessary bills for municipality.</a:t>
            </a:r>
          </a:p>
        </p:txBody>
      </p:sp>
      <p:grpSp>
        <p:nvGrpSpPr>
          <p:cNvPr id="34" name="Group 3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35" name="Rectangle 3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214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EEE67E94-FEB1-BF3A-8ADE-626F5F843432}"/>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13" name="Rectangle 1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71024-96A2-748F-569F-41E0D22CE828}"/>
              </a:ext>
            </a:extLst>
          </p:cNvPr>
          <p:cNvSpPr>
            <a:spLocks noGrp="1"/>
          </p:cNvSpPr>
          <p:nvPr>
            <p:ph type="title"/>
          </p:nvPr>
        </p:nvSpPr>
        <p:spPr>
          <a:xfrm>
            <a:off x="1857829" y="1074057"/>
            <a:ext cx="8476343" cy="1033077"/>
          </a:xfrm>
        </p:spPr>
        <p:txBody>
          <a:bodyPr vert="horz" lIns="91440" tIns="45720" rIns="91440" bIns="45720" rtlCol="0" anchor="ctr">
            <a:normAutofit/>
          </a:bodyPr>
          <a:lstStyle/>
          <a:p>
            <a:pPr algn="ctr"/>
            <a:r>
              <a:rPr lang="en-US" sz="4000" b="1" i="1" u="sng" dirty="0">
                <a:solidFill>
                  <a:schemeClr val="bg2">
                    <a:lumMod val="10000"/>
                  </a:schemeClr>
                </a:solidFill>
              </a:rPr>
              <a:t>Objective</a:t>
            </a:r>
          </a:p>
        </p:txBody>
      </p:sp>
      <p:sp>
        <p:nvSpPr>
          <p:cNvPr id="8" name="Content Placeholder 7">
            <a:extLst>
              <a:ext uri="{FF2B5EF4-FFF2-40B4-BE49-F238E27FC236}">
                <a16:creationId xmlns:a16="http://schemas.microsoft.com/office/drawing/2014/main" id="{0CB468A5-0AA1-21D4-D0AF-86A2BFE85A34}"/>
              </a:ext>
            </a:extLst>
          </p:cNvPr>
          <p:cNvSpPr>
            <a:spLocks noGrp="1"/>
          </p:cNvSpPr>
          <p:nvPr>
            <p:ph idx="1"/>
          </p:nvPr>
        </p:nvSpPr>
        <p:spPr>
          <a:xfrm>
            <a:off x="2841812" y="2202806"/>
            <a:ext cx="6508377" cy="2987452"/>
          </a:xfrm>
        </p:spPr>
        <p:txBody>
          <a:bodyPr vert="horz" lIns="91440" tIns="45720" rIns="91440" bIns="45720" rtlCol="0" anchor="t">
            <a:noAutofit/>
          </a:bodyPr>
          <a:lstStyle/>
          <a:p>
            <a:pPr marL="342900" indent="-342900" algn="ctr">
              <a:buFont typeface="Wingdings"/>
              <a:buChar char="v"/>
            </a:pPr>
            <a:r>
              <a:rPr lang="en-US" sz="2400" b="1" i="1" dirty="0">
                <a:latin typeface="Times New Roman"/>
                <a:cs typeface="Times New Roman"/>
              </a:rPr>
              <a:t>The objective of this project is to design a smart lightning system whose main focus is on energy saving and implementing autonomous as well as economical operation on street lights.</a:t>
            </a:r>
            <a:endParaRPr lang="en-US"/>
          </a:p>
          <a:p>
            <a:pPr marL="342900" indent="-342900" algn="ctr">
              <a:buFont typeface="Wingdings"/>
              <a:buChar char="v"/>
            </a:pPr>
            <a:r>
              <a:rPr lang="en-US" sz="2400" b="1" i="1" dirty="0">
                <a:latin typeface="Times New Roman"/>
                <a:cs typeface="Times New Roman"/>
              </a:rPr>
              <a:t>To build an energy saving smart lightning system with integrated sensors and controllers.</a:t>
            </a:r>
          </a:p>
        </p:txBody>
      </p:sp>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98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208449D5-91EE-26D8-13FE-CE47D00976AD}"/>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13" name="Rectangle 1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3A71C-AF2C-D637-2B33-E57DE8BD89AF}"/>
              </a:ext>
            </a:extLst>
          </p:cNvPr>
          <p:cNvSpPr>
            <a:spLocks noGrp="1"/>
          </p:cNvSpPr>
          <p:nvPr>
            <p:ph type="title"/>
          </p:nvPr>
        </p:nvSpPr>
        <p:spPr>
          <a:xfrm>
            <a:off x="1857829" y="1074057"/>
            <a:ext cx="8476343" cy="853161"/>
          </a:xfrm>
        </p:spPr>
        <p:txBody>
          <a:bodyPr vert="horz" lIns="91440" tIns="45720" rIns="91440" bIns="45720" rtlCol="0" anchor="ctr">
            <a:normAutofit/>
          </a:bodyPr>
          <a:lstStyle/>
          <a:p>
            <a:pPr algn="ctr"/>
            <a:r>
              <a:rPr lang="en-US" sz="4000" b="1" i="1" u="sng" dirty="0">
                <a:solidFill>
                  <a:schemeClr val="bg2">
                    <a:lumMod val="10000"/>
                  </a:schemeClr>
                </a:solidFill>
              </a:rPr>
              <a:t>Methodology</a:t>
            </a:r>
          </a:p>
        </p:txBody>
      </p:sp>
      <p:sp>
        <p:nvSpPr>
          <p:cNvPr id="8" name="Content Placeholder 7">
            <a:extLst>
              <a:ext uri="{FF2B5EF4-FFF2-40B4-BE49-F238E27FC236}">
                <a16:creationId xmlns:a16="http://schemas.microsoft.com/office/drawing/2014/main" id="{9787D0F9-8594-17C8-060B-84F53DA97F45}"/>
              </a:ext>
            </a:extLst>
          </p:cNvPr>
          <p:cNvSpPr>
            <a:spLocks noGrp="1"/>
          </p:cNvSpPr>
          <p:nvPr>
            <p:ph idx="1"/>
          </p:nvPr>
        </p:nvSpPr>
        <p:spPr>
          <a:xfrm>
            <a:off x="2841812" y="2012306"/>
            <a:ext cx="6508377" cy="3029786"/>
          </a:xfrm>
        </p:spPr>
        <p:txBody>
          <a:bodyPr vert="horz" lIns="91440" tIns="45720" rIns="91440" bIns="45720" rtlCol="0" anchor="t">
            <a:noAutofit/>
          </a:bodyPr>
          <a:lstStyle/>
          <a:p>
            <a:pPr algn="ctr"/>
            <a:r>
              <a:rPr lang="en-US" sz="2400" b="1" i="1" dirty="0">
                <a:latin typeface="Times New Roman"/>
                <a:cs typeface="Times New Roman"/>
              </a:rPr>
              <a:t>For us to achieve the above mentioned objectives, chips should be installed on the light. These chips will consist of microcontroller along with several sensors like motion detectors, light intensity sensor, and GSM modules for wireless data transmission and reception between concentrator and PC. Efficient programming should be accompanied to ensure minimum consumption of energy.</a:t>
            </a:r>
          </a:p>
        </p:txBody>
      </p:sp>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660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E0C96949-F6A4-F1A5-5B55-FB2BBBE169B6}"/>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13" name="Rectangle 1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98FE6-03A9-51C6-A73D-A1E7325DE984}"/>
              </a:ext>
            </a:extLst>
          </p:cNvPr>
          <p:cNvSpPr>
            <a:spLocks noGrp="1"/>
          </p:cNvSpPr>
          <p:nvPr>
            <p:ph type="title"/>
          </p:nvPr>
        </p:nvSpPr>
        <p:spPr>
          <a:xfrm>
            <a:off x="1857829" y="1074057"/>
            <a:ext cx="8476343" cy="842577"/>
          </a:xfrm>
        </p:spPr>
        <p:txBody>
          <a:bodyPr vert="horz" lIns="91440" tIns="45720" rIns="91440" bIns="45720" rtlCol="0" anchor="ctr">
            <a:normAutofit/>
          </a:bodyPr>
          <a:lstStyle/>
          <a:p>
            <a:pPr algn="ctr"/>
            <a:r>
              <a:rPr lang="en-US" sz="4000" b="1" i="1" u="sng" dirty="0">
                <a:solidFill>
                  <a:schemeClr val="bg2">
                    <a:lumMod val="10000"/>
                  </a:schemeClr>
                </a:solidFill>
              </a:rPr>
              <a:t>Components used</a:t>
            </a:r>
            <a:endParaRPr lang="en-US" sz="4000" dirty="0">
              <a:solidFill>
                <a:schemeClr val="bg2">
                  <a:lumMod val="10000"/>
                </a:schemeClr>
              </a:solidFill>
            </a:endParaRPr>
          </a:p>
        </p:txBody>
      </p:sp>
      <p:sp>
        <p:nvSpPr>
          <p:cNvPr id="8" name="Content Placeholder 7">
            <a:extLst>
              <a:ext uri="{FF2B5EF4-FFF2-40B4-BE49-F238E27FC236}">
                <a16:creationId xmlns:a16="http://schemas.microsoft.com/office/drawing/2014/main" id="{AE5D45D2-FBDE-ED38-D7A1-CBCA032A1C84}"/>
              </a:ext>
            </a:extLst>
          </p:cNvPr>
          <p:cNvSpPr>
            <a:spLocks noGrp="1"/>
          </p:cNvSpPr>
          <p:nvPr>
            <p:ph idx="1"/>
          </p:nvPr>
        </p:nvSpPr>
        <p:spPr>
          <a:xfrm>
            <a:off x="2841812" y="1980556"/>
            <a:ext cx="6508377" cy="3273202"/>
          </a:xfrm>
        </p:spPr>
        <p:txBody>
          <a:bodyPr vert="horz" lIns="91440" tIns="45720" rIns="91440" bIns="45720" rtlCol="0" anchor="t">
            <a:normAutofit fontScale="92500" lnSpcReduction="10000"/>
          </a:bodyPr>
          <a:lstStyle/>
          <a:p>
            <a:pPr marL="457200" indent="-457200">
              <a:buAutoNum type="arabicParenR"/>
            </a:pPr>
            <a:r>
              <a:rPr lang="en-US" sz="2400" b="1" i="1" dirty="0">
                <a:latin typeface="Times New Roman"/>
                <a:cs typeface="Times New Roman"/>
              </a:rPr>
              <a:t>IR sensors</a:t>
            </a:r>
            <a:endParaRPr lang="en-US" dirty="0"/>
          </a:p>
          <a:p>
            <a:pPr marL="457200" indent="-457200">
              <a:buAutoNum type="arabicParenR"/>
            </a:pPr>
            <a:r>
              <a:rPr lang="en-US" sz="2400" b="1" i="1" dirty="0">
                <a:latin typeface="Times New Roman"/>
                <a:cs typeface="Times New Roman"/>
              </a:rPr>
              <a:t>Arduino UNO R3</a:t>
            </a:r>
          </a:p>
          <a:p>
            <a:pPr marL="457200" indent="-457200">
              <a:buAutoNum type="arabicParenR"/>
            </a:pPr>
            <a:r>
              <a:rPr lang="en-US" sz="2400" b="1" i="1" dirty="0">
                <a:latin typeface="Times New Roman"/>
                <a:cs typeface="Times New Roman"/>
              </a:rPr>
              <a:t>Light Dependent Resistor (LDR)</a:t>
            </a:r>
          </a:p>
          <a:p>
            <a:pPr marL="457200" indent="-457200">
              <a:buAutoNum type="arabicParenR"/>
            </a:pPr>
            <a:r>
              <a:rPr lang="en-US" sz="2400" b="1" i="1" dirty="0">
                <a:latin typeface="Times New Roman"/>
                <a:cs typeface="Times New Roman"/>
              </a:rPr>
              <a:t>Resistors</a:t>
            </a:r>
            <a:endParaRPr lang="en-US" b="1" i="1">
              <a:latin typeface="Times New Roman"/>
              <a:cs typeface="Times New Roman"/>
            </a:endParaRPr>
          </a:p>
          <a:p>
            <a:pPr marL="457200" indent="-457200">
              <a:buAutoNum type="arabicParenR"/>
            </a:pPr>
            <a:r>
              <a:rPr lang="en-US" sz="2400" b="1" i="1" dirty="0">
                <a:latin typeface="Times New Roman"/>
                <a:cs typeface="Times New Roman"/>
              </a:rPr>
              <a:t>Connecting wires</a:t>
            </a:r>
          </a:p>
          <a:p>
            <a:pPr marL="457200" indent="-457200">
              <a:buAutoNum type="arabicParenR"/>
            </a:pPr>
            <a:r>
              <a:rPr lang="en-US" sz="2400" b="1" i="1" dirty="0">
                <a:latin typeface="Times New Roman"/>
                <a:cs typeface="Times New Roman"/>
              </a:rPr>
              <a:t>LEDs</a:t>
            </a:r>
          </a:p>
          <a:p>
            <a:pPr marL="457200" indent="-457200">
              <a:buAutoNum type="arabicParenR"/>
            </a:pPr>
            <a:r>
              <a:rPr lang="en-US" sz="2400" b="1" i="1" dirty="0">
                <a:latin typeface="Times New Roman"/>
                <a:cs typeface="Times New Roman"/>
              </a:rPr>
              <a:t>Breadboard</a:t>
            </a:r>
          </a:p>
        </p:txBody>
      </p:sp>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914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79408CBB-B6F8-4DC3-3260-BFE591CCB653}"/>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13" name="Rectangle 1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AD607-D0E6-8BDA-68EC-6A1145759360}"/>
              </a:ext>
            </a:extLst>
          </p:cNvPr>
          <p:cNvSpPr>
            <a:spLocks noGrp="1"/>
          </p:cNvSpPr>
          <p:nvPr>
            <p:ph type="title"/>
          </p:nvPr>
        </p:nvSpPr>
        <p:spPr>
          <a:xfrm>
            <a:off x="1857829" y="1074057"/>
            <a:ext cx="8476343" cy="1033077"/>
          </a:xfrm>
        </p:spPr>
        <p:txBody>
          <a:bodyPr vert="horz" lIns="91440" tIns="45720" rIns="91440" bIns="45720" rtlCol="0" anchor="ctr">
            <a:normAutofit/>
          </a:bodyPr>
          <a:lstStyle/>
          <a:p>
            <a:pPr algn="ctr"/>
            <a:r>
              <a:rPr lang="en-US" sz="3600" b="1" i="1" u="sng" dirty="0">
                <a:solidFill>
                  <a:schemeClr val="bg2">
                    <a:lumMod val="10000"/>
                  </a:schemeClr>
                </a:solidFill>
              </a:rPr>
              <a:t>IR Sensors</a:t>
            </a:r>
          </a:p>
        </p:txBody>
      </p:sp>
      <p:sp>
        <p:nvSpPr>
          <p:cNvPr id="8" name="Content Placeholder 7">
            <a:extLst>
              <a:ext uri="{FF2B5EF4-FFF2-40B4-BE49-F238E27FC236}">
                <a16:creationId xmlns:a16="http://schemas.microsoft.com/office/drawing/2014/main" id="{3ABBAB9D-1DC0-B556-EB72-DF01082F0DA4}"/>
              </a:ext>
            </a:extLst>
          </p:cNvPr>
          <p:cNvSpPr>
            <a:spLocks noGrp="1"/>
          </p:cNvSpPr>
          <p:nvPr>
            <p:ph idx="1"/>
          </p:nvPr>
        </p:nvSpPr>
        <p:spPr>
          <a:xfrm>
            <a:off x="2841812" y="2065223"/>
            <a:ext cx="6508377" cy="2976869"/>
          </a:xfrm>
        </p:spPr>
        <p:txBody>
          <a:bodyPr vert="horz" lIns="91440" tIns="45720" rIns="91440" bIns="45720" rtlCol="0" anchor="t">
            <a:noAutofit/>
          </a:bodyPr>
          <a:lstStyle/>
          <a:p>
            <a:pPr marL="342900" indent="-342900" algn="ctr">
              <a:buFont typeface="Wingdings"/>
              <a:buChar char="Ø"/>
            </a:pPr>
            <a:r>
              <a:rPr lang="en-US" sz="2400" b="1" i="1" dirty="0">
                <a:latin typeface="Times New Roman"/>
                <a:cs typeface="Times New Roman"/>
              </a:rPr>
              <a:t>They are used to detect motion and hence turn on the corresponding street light.</a:t>
            </a:r>
            <a:endParaRPr lang="en-US"/>
          </a:p>
          <a:p>
            <a:pPr marL="342900" indent="-342900" algn="ctr">
              <a:buFont typeface="Wingdings"/>
              <a:buChar char="Ø"/>
            </a:pPr>
            <a:r>
              <a:rPr lang="en-US" sz="2400" b="1" i="1" dirty="0">
                <a:latin typeface="Times New Roman"/>
                <a:cs typeface="Times New Roman"/>
              </a:rPr>
              <a:t>It is necessary for IR sensors to have sufficient range in order to detect the vehicles from a distance.</a:t>
            </a:r>
          </a:p>
          <a:p>
            <a:pPr marL="342900" indent="-342900" algn="ctr">
              <a:buFont typeface="Wingdings"/>
              <a:buChar char="Ø"/>
            </a:pPr>
            <a:r>
              <a:rPr lang="en-US" sz="2400" b="1" i="1" dirty="0">
                <a:latin typeface="Times New Roman"/>
                <a:cs typeface="Times New Roman"/>
              </a:rPr>
              <a:t>They should be placed just before the LED post to light the street just before the vehicle reaches a particular point on the street.</a:t>
            </a:r>
          </a:p>
        </p:txBody>
      </p:sp>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333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B1B49479-819F-8085-3B7A-A87B1BACB268}"/>
              </a:ext>
            </a:extLst>
          </p:cNvPr>
          <p:cNvPicPr>
            <a:picLocks noChangeAspect="1"/>
          </p:cNvPicPr>
          <p:nvPr/>
        </p:nvPicPr>
        <p:blipFill rotWithShape="1">
          <a:blip r:embed="rId2"/>
          <a:srcRect t="8565" b="7094"/>
          <a:stretch/>
        </p:blipFill>
        <p:spPr>
          <a:xfrm>
            <a:off x="20" y="-5798"/>
            <a:ext cx="12191980" cy="6863798"/>
          </a:xfrm>
          <a:prstGeom prst="rect">
            <a:avLst/>
          </a:prstGeom>
        </p:spPr>
      </p:pic>
      <p:sp>
        <p:nvSpPr>
          <p:cNvPr id="13" name="Rectangle 1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C4B7D-8B6E-0694-B53B-637EB7311632}"/>
              </a:ext>
            </a:extLst>
          </p:cNvPr>
          <p:cNvSpPr>
            <a:spLocks noGrp="1"/>
          </p:cNvSpPr>
          <p:nvPr>
            <p:ph type="title"/>
          </p:nvPr>
        </p:nvSpPr>
        <p:spPr>
          <a:xfrm>
            <a:off x="1857829" y="1074057"/>
            <a:ext cx="8476343" cy="1033077"/>
          </a:xfrm>
        </p:spPr>
        <p:txBody>
          <a:bodyPr anchor="b">
            <a:normAutofit/>
          </a:bodyPr>
          <a:lstStyle/>
          <a:p>
            <a:pPr algn="ctr"/>
            <a:r>
              <a:rPr lang="en-US" sz="4000" b="1" i="1" u="sng" dirty="0">
                <a:solidFill>
                  <a:schemeClr val="bg2">
                    <a:lumMod val="10000"/>
                  </a:schemeClr>
                </a:solidFill>
              </a:rPr>
              <a:t>LDR Circuit</a:t>
            </a:r>
          </a:p>
        </p:txBody>
      </p:sp>
      <p:sp>
        <p:nvSpPr>
          <p:cNvPr id="8" name="Content Placeholder 7">
            <a:extLst>
              <a:ext uri="{FF2B5EF4-FFF2-40B4-BE49-F238E27FC236}">
                <a16:creationId xmlns:a16="http://schemas.microsoft.com/office/drawing/2014/main" id="{939600AE-1501-FB29-542F-22B79B627703}"/>
              </a:ext>
            </a:extLst>
          </p:cNvPr>
          <p:cNvSpPr>
            <a:spLocks noGrp="1"/>
          </p:cNvSpPr>
          <p:nvPr>
            <p:ph idx="1"/>
          </p:nvPr>
        </p:nvSpPr>
        <p:spPr>
          <a:xfrm>
            <a:off x="2841812" y="2382723"/>
            <a:ext cx="6508377" cy="2659369"/>
          </a:xfrm>
        </p:spPr>
        <p:txBody>
          <a:bodyPr vert="horz" lIns="91440" tIns="45720" rIns="91440" bIns="45720" rtlCol="0" anchor="t">
            <a:noAutofit/>
          </a:bodyPr>
          <a:lstStyle/>
          <a:p>
            <a:pPr marL="342900" indent="-342900" algn="ctr">
              <a:buFont typeface="Wingdings"/>
              <a:buChar char="Ø"/>
            </a:pPr>
            <a:r>
              <a:rPr lang="en-US" sz="2400" b="1" i="1" dirty="0">
                <a:latin typeface="Times New Roman"/>
                <a:cs typeface="Times New Roman"/>
              </a:rPr>
              <a:t>The LDR circuit is a light dependent sensor which increases resistance of path as the intensity of incident light decreases.</a:t>
            </a:r>
            <a:endParaRPr lang="en-US"/>
          </a:p>
          <a:p>
            <a:pPr marL="342900" indent="-342900" algn="ctr">
              <a:buFont typeface="Wingdings"/>
              <a:buChar char="Ø"/>
            </a:pPr>
            <a:r>
              <a:rPr lang="en-US" sz="2400" b="1" i="1" dirty="0">
                <a:latin typeface="Times New Roman"/>
                <a:cs typeface="Times New Roman"/>
              </a:rPr>
              <a:t>As the intensity of light is very less at night, the resistance increases thus enabling the LED light to switch off.</a:t>
            </a:r>
          </a:p>
        </p:txBody>
      </p:sp>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142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0">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6CA79669-85CF-4A8E-9B66-F63A5C5B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echnology 2020 Free Stock Photo - Public Domain Pictures">
            <a:extLst>
              <a:ext uri="{FF2B5EF4-FFF2-40B4-BE49-F238E27FC236}">
                <a16:creationId xmlns:a16="http://schemas.microsoft.com/office/drawing/2014/main" id="{A7603EF6-1FDB-5D12-9957-BF69272B04CF}"/>
              </a:ext>
            </a:extLst>
          </p:cNvPr>
          <p:cNvPicPr>
            <a:picLocks noGrp="1" noChangeAspect="1"/>
          </p:cNvPicPr>
          <p:nvPr>
            <p:ph idx="1"/>
          </p:nvPr>
        </p:nvPicPr>
        <p:blipFill rotWithShape="1">
          <a:blip r:embed="rId2">
            <a:alphaModFix amt="41000"/>
          </a:blip>
          <a:srcRect t="8600" b="7130"/>
          <a:stretch/>
        </p:blipFill>
        <p:spPr>
          <a:xfrm>
            <a:off x="20" y="10"/>
            <a:ext cx="12191980" cy="6857990"/>
          </a:xfrm>
          <a:prstGeom prst="rect">
            <a:avLst/>
          </a:prstGeom>
        </p:spPr>
      </p:pic>
      <p:sp>
        <p:nvSpPr>
          <p:cNvPr id="5" name="Rectangle: Diagonal Corners Rounded 4">
            <a:extLst>
              <a:ext uri="{FF2B5EF4-FFF2-40B4-BE49-F238E27FC236}">
                <a16:creationId xmlns:a16="http://schemas.microsoft.com/office/drawing/2014/main" id="{6E6C04C1-7F13-9EC7-1D0A-6B86B824BB07}"/>
              </a:ext>
            </a:extLst>
          </p:cNvPr>
          <p:cNvSpPr/>
          <p:nvPr/>
        </p:nvSpPr>
        <p:spPr>
          <a:xfrm>
            <a:off x="8178800" y="548217"/>
            <a:ext cx="2127249" cy="91016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95000"/>
                    <a:lumOff val="5000"/>
                  </a:schemeClr>
                </a:solidFill>
              </a:rPr>
              <a:t>DEVICE</a:t>
            </a:r>
          </a:p>
        </p:txBody>
      </p:sp>
      <p:sp>
        <p:nvSpPr>
          <p:cNvPr id="6" name="Rectangle: Diagonal Corners Rounded 5">
            <a:extLst>
              <a:ext uri="{FF2B5EF4-FFF2-40B4-BE49-F238E27FC236}">
                <a16:creationId xmlns:a16="http://schemas.microsoft.com/office/drawing/2014/main" id="{46EFA3CC-BC6C-EB9D-0EBD-3AC37534EE3B}"/>
              </a:ext>
            </a:extLst>
          </p:cNvPr>
          <p:cNvSpPr/>
          <p:nvPr/>
        </p:nvSpPr>
        <p:spPr>
          <a:xfrm>
            <a:off x="1548342" y="617008"/>
            <a:ext cx="2222499" cy="91016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95000"/>
                    <a:lumOff val="5000"/>
                  </a:schemeClr>
                </a:solidFill>
              </a:rPr>
              <a:t>INPUT</a:t>
            </a:r>
          </a:p>
        </p:txBody>
      </p:sp>
      <p:sp>
        <p:nvSpPr>
          <p:cNvPr id="7" name="Rectangle: Diagonal Corners Rounded 6">
            <a:extLst>
              <a:ext uri="{FF2B5EF4-FFF2-40B4-BE49-F238E27FC236}">
                <a16:creationId xmlns:a16="http://schemas.microsoft.com/office/drawing/2014/main" id="{E6EB3FA4-FD6D-5D9E-181E-C9AC8820349F}"/>
              </a:ext>
            </a:extLst>
          </p:cNvPr>
          <p:cNvSpPr/>
          <p:nvPr/>
        </p:nvSpPr>
        <p:spPr>
          <a:xfrm>
            <a:off x="1659467" y="2019300"/>
            <a:ext cx="2000249" cy="204258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DURING DAYTIME (WHEN INTENSITY OF LIGHT IS HIGH)</a:t>
            </a:r>
          </a:p>
        </p:txBody>
      </p:sp>
      <p:sp>
        <p:nvSpPr>
          <p:cNvPr id="10" name="Rectangle: Diagonal Corners Rounded 9">
            <a:extLst>
              <a:ext uri="{FF2B5EF4-FFF2-40B4-BE49-F238E27FC236}">
                <a16:creationId xmlns:a16="http://schemas.microsoft.com/office/drawing/2014/main" id="{92ECAFCE-412E-C711-E67C-1A1D80B2E775}"/>
              </a:ext>
            </a:extLst>
          </p:cNvPr>
          <p:cNvSpPr/>
          <p:nvPr/>
        </p:nvSpPr>
        <p:spPr>
          <a:xfrm>
            <a:off x="8237009" y="2119842"/>
            <a:ext cx="2000249" cy="162983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STREET LIGHT IS TURNED OFF</a:t>
            </a:r>
          </a:p>
        </p:txBody>
      </p:sp>
      <p:sp>
        <p:nvSpPr>
          <p:cNvPr id="12" name="Rectangle: Diagonal Corners Rounded 11">
            <a:extLst>
              <a:ext uri="{FF2B5EF4-FFF2-40B4-BE49-F238E27FC236}">
                <a16:creationId xmlns:a16="http://schemas.microsoft.com/office/drawing/2014/main" id="{E3DD4C1B-1667-A740-C238-3BC1C27EE0E2}"/>
              </a:ext>
            </a:extLst>
          </p:cNvPr>
          <p:cNvSpPr/>
          <p:nvPr/>
        </p:nvSpPr>
        <p:spPr>
          <a:xfrm>
            <a:off x="8125884" y="4485217"/>
            <a:ext cx="2317748" cy="159808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STREET LIGHT IS TURNED ON</a:t>
            </a:r>
          </a:p>
        </p:txBody>
      </p:sp>
      <p:sp>
        <p:nvSpPr>
          <p:cNvPr id="14" name="Rectangle: Diagonal Corners Rounded 13">
            <a:extLst>
              <a:ext uri="{FF2B5EF4-FFF2-40B4-BE49-F238E27FC236}">
                <a16:creationId xmlns:a16="http://schemas.microsoft.com/office/drawing/2014/main" id="{9E47E0C6-068A-A6F3-591C-6A5ED05C2631}"/>
              </a:ext>
            </a:extLst>
          </p:cNvPr>
          <p:cNvSpPr/>
          <p:nvPr/>
        </p:nvSpPr>
        <p:spPr>
          <a:xfrm>
            <a:off x="1177927" y="4585758"/>
            <a:ext cx="3016244" cy="191558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C0C0C"/>
                </a:solidFill>
              </a:rPr>
              <a:t>VEHICLE APPROACHES (MOTION DETECTORS ARE ACTIVATED)</a:t>
            </a:r>
          </a:p>
        </p:txBody>
      </p:sp>
      <p:cxnSp>
        <p:nvCxnSpPr>
          <p:cNvPr id="19" name="Straight Arrow Connector 18">
            <a:extLst>
              <a:ext uri="{FF2B5EF4-FFF2-40B4-BE49-F238E27FC236}">
                <a16:creationId xmlns:a16="http://schemas.microsoft.com/office/drawing/2014/main" id="{B14515CB-93B2-C866-EE04-BD587E8A43DF}"/>
              </a:ext>
            </a:extLst>
          </p:cNvPr>
          <p:cNvCxnSpPr/>
          <p:nvPr/>
        </p:nvCxnSpPr>
        <p:spPr>
          <a:xfrm flipV="1">
            <a:off x="3966634" y="2764368"/>
            <a:ext cx="3867150" cy="6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664C8301-EF1B-4963-95DF-6A813FD23059}"/>
              </a:ext>
            </a:extLst>
          </p:cNvPr>
          <p:cNvSpPr/>
          <p:nvPr/>
        </p:nvSpPr>
        <p:spPr>
          <a:xfrm>
            <a:off x="4977088" y="2281808"/>
            <a:ext cx="2042582" cy="115358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DEA09C08-852B-A943-430E-9EDA4CD174B1}"/>
              </a:ext>
            </a:extLst>
          </p:cNvPr>
          <p:cNvSpPr/>
          <p:nvPr/>
        </p:nvSpPr>
        <p:spPr>
          <a:xfrm>
            <a:off x="5045880" y="4816517"/>
            <a:ext cx="2095498" cy="126999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52405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AdornVTI</vt:lpstr>
      <vt:lpstr>INTERNET OF THINGS</vt:lpstr>
      <vt:lpstr>Present Scenario Of Street Lights</vt:lpstr>
      <vt:lpstr>PowerPoint Presentation</vt:lpstr>
      <vt:lpstr>Objective</vt:lpstr>
      <vt:lpstr>Methodology</vt:lpstr>
      <vt:lpstr>Components used</vt:lpstr>
      <vt:lpstr>IR Sensors</vt:lpstr>
      <vt:lpstr>LDR Circuit</vt:lpstr>
      <vt:lpstr>PowerPoint Presentation</vt:lpstr>
      <vt:lpstr>Circuit Diagram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651</cp:revision>
  <dcterms:created xsi:type="dcterms:W3CDTF">2022-06-12T09:58:23Z</dcterms:created>
  <dcterms:modified xsi:type="dcterms:W3CDTF">2022-06-13T17:28:58Z</dcterms:modified>
</cp:coreProperties>
</file>