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Century Schoolbook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gR4cmPhJhMjFd0PyoQomRtoy+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CenturySchoolbook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italic.fntdata"/><Relationship Id="rId25" Type="http://schemas.openxmlformats.org/officeDocument/2006/relationships/font" Target="fonts/CenturySchoolbook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2744012" y="756700"/>
            <a:ext cx="1081598" cy="112492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8"/>
          <p:cNvSpPr/>
          <p:nvPr/>
        </p:nvSpPr>
        <p:spPr>
          <a:xfrm rot="10800000">
            <a:off x="5318377" y="3266753"/>
            <a:ext cx="1081598" cy="112492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8"/>
          <p:cNvSpPr txBox="1"/>
          <p:nvPr>
            <p:ph type="ctrTitle"/>
          </p:nvPr>
        </p:nvSpPr>
        <p:spPr>
          <a:xfrm>
            <a:off x="3044700" y="1444256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3044700" y="3116580"/>
            <a:ext cx="3054600" cy="70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9500" y="4218925"/>
            <a:ext cx="5998725" cy="59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/>
          <p:nvPr/>
        </p:nvSpPr>
        <p:spPr>
          <a:xfrm>
            <a:off x="0" y="5045700"/>
            <a:ext cx="9144000" cy="978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8"/>
          <p:cNvSpPr txBox="1"/>
          <p:nvPr>
            <p:ph hasCustomPrompt="1" type="title"/>
          </p:nvPr>
        </p:nvSpPr>
        <p:spPr>
          <a:xfrm>
            <a:off x="311700" y="957125"/>
            <a:ext cx="8520525" cy="21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311700" y="3162000"/>
            <a:ext cx="8520525" cy="10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1673352" y="723519"/>
            <a:ext cx="5797350" cy="89145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1673352" y="1978533"/>
            <a:ext cx="579735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5866072" y="4679112"/>
            <a:ext cx="2065275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1200150" y="4677156"/>
            <a:ext cx="4425975" cy="24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9"/>
          <p:cNvSpPr/>
          <p:nvPr>
            <p:ph idx="12" type="sldNum"/>
          </p:nvPr>
        </p:nvSpPr>
        <p:spPr>
          <a:xfrm>
            <a:off x="8069191" y="4663440"/>
            <a:ext cx="274275" cy="274275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311700" y="315925"/>
            <a:ext cx="8520525" cy="831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1187577" y="1735075"/>
            <a:ext cx="3202650" cy="52807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1C629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1187577" y="2357438"/>
            <a:ext cx="320265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3" type="body"/>
          </p:nvPr>
        </p:nvSpPr>
        <p:spPr>
          <a:xfrm>
            <a:off x="4753737" y="2357438"/>
            <a:ext cx="319005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4" type="body"/>
          </p:nvPr>
        </p:nvSpPr>
        <p:spPr>
          <a:xfrm>
            <a:off x="4753737" y="1735075"/>
            <a:ext cx="3202650" cy="52807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1C629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5866072" y="4679112"/>
            <a:ext cx="2065275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1200150" y="4677156"/>
            <a:ext cx="4425975" cy="24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1"/>
          <p:cNvSpPr/>
          <p:nvPr>
            <p:ph idx="12" type="sldNum"/>
          </p:nvPr>
        </p:nvSpPr>
        <p:spPr>
          <a:xfrm>
            <a:off x="8069191" y="4663440"/>
            <a:ext cx="274275" cy="274275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21"/>
          <p:cNvSpPr txBox="1"/>
          <p:nvPr>
            <p:ph type="title"/>
          </p:nvPr>
        </p:nvSpPr>
        <p:spPr>
          <a:xfrm>
            <a:off x="1673352" y="723519"/>
            <a:ext cx="5797350" cy="89145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 flipH="1">
            <a:off x="7595965" y="460225"/>
            <a:ext cx="1081598" cy="112492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" name="Google Shape;35;p22"/>
          <p:cNvSpPr/>
          <p:nvPr/>
        </p:nvSpPr>
        <p:spPr>
          <a:xfrm flipH="1" rot="10800000">
            <a:off x="466425" y="3558353"/>
            <a:ext cx="1081598" cy="112492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" name="Google Shape;36;p22"/>
          <p:cNvSpPr txBox="1"/>
          <p:nvPr>
            <p:ph type="title"/>
          </p:nvPr>
        </p:nvSpPr>
        <p:spPr>
          <a:xfrm>
            <a:off x="773700" y="1806450"/>
            <a:ext cx="7596675" cy="153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311700" y="315925"/>
            <a:ext cx="8520525" cy="831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311700" y="1225225"/>
            <a:ext cx="3999825" cy="33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832400" y="1225225"/>
            <a:ext cx="3999825" cy="33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1399400"/>
            <a:ext cx="2808000" cy="278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/>
          <p:nvPr/>
        </p:nvSpPr>
        <p:spPr>
          <a:xfrm>
            <a:off x="0" y="5045700"/>
            <a:ext cx="9144000" cy="978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5"/>
          <p:cNvSpPr txBox="1"/>
          <p:nvPr>
            <p:ph type="title"/>
          </p:nvPr>
        </p:nvSpPr>
        <p:spPr>
          <a:xfrm>
            <a:off x="490250" y="450150"/>
            <a:ext cx="5878800" cy="409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6"/>
          <p:cNvCxnSpPr/>
          <p:nvPr/>
        </p:nvCxnSpPr>
        <p:spPr>
          <a:xfrm>
            <a:off x="5029675" y="4495500"/>
            <a:ext cx="46822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6"/>
          <p:cNvSpPr txBox="1"/>
          <p:nvPr>
            <p:ph type="title"/>
          </p:nvPr>
        </p:nvSpPr>
        <p:spPr>
          <a:xfrm>
            <a:off x="265500" y="929275"/>
            <a:ext cx="4045275" cy="1786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" type="subTitle"/>
          </p:nvPr>
        </p:nvSpPr>
        <p:spPr>
          <a:xfrm>
            <a:off x="265500" y="2769001"/>
            <a:ext cx="4045275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2" type="body"/>
          </p:nvPr>
        </p:nvSpPr>
        <p:spPr>
          <a:xfrm>
            <a:off x="4939500" y="724200"/>
            <a:ext cx="3836925" cy="369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315925"/>
            <a:ext cx="8520525" cy="831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25225"/>
            <a:ext cx="8520525" cy="33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799950" y="1444250"/>
            <a:ext cx="3762000" cy="1614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" sz="3000"/>
              <a:t>San Francisco Crime Analysis &amp; Visualization in R </a:t>
            </a:r>
            <a:endParaRPr sz="30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1794152" y="3246295"/>
            <a:ext cx="5555695" cy="123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200"/>
              <a:t>Presented by: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200"/>
              <a:t>Avish  Jadwani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73850" y="-131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Marginal Probability 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650" y="699575"/>
            <a:ext cx="3163662" cy="39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4" y="699575"/>
            <a:ext cx="3301446" cy="39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148650" y="4735850"/>
            <a:ext cx="87411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Probabiltiy of occurence of each crime category          Probabiltiy of Occurence of Crime in each District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0" y="2858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Conditional Probability of category given district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69525"/>
            <a:ext cx="8839197" cy="26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/>
        </p:nvSpPr>
        <p:spPr>
          <a:xfrm>
            <a:off x="490550" y="4026250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Given that a crime occured in richmond district what is the probability that the crime was drug/narcotic related 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Conditional Probability of District given Category</a:t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46900"/>
            <a:ext cx="8839202" cy="31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/>
        </p:nvSpPr>
        <p:spPr>
          <a:xfrm>
            <a:off x="431100" y="4489425"/>
            <a:ext cx="8520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Given that a vehicle theft  incident has been reported, what is the probability that the crime occured in Mission  region?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252225" y="1561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Z-Test Hypothesis Testing</a:t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25" y="987450"/>
            <a:ext cx="4337026" cy="22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/>
        </p:nvSpPr>
        <p:spPr>
          <a:xfrm>
            <a:off x="4875925" y="1159525"/>
            <a:ext cx="39690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σ = 1.684 crimes/hour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μ =  17.116 crimes/hour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Z= -129.6205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386500" y="3472275"/>
            <a:ext cx="84585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H0= Average crime rate of Richmond region &lt; Average Crime Rate of San Francisco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H1= Average Crime rate of Richmond region &gt; Average Crime Rate of San Francisco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73850" y="10443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921675" y="2214975"/>
            <a:ext cx="7269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Questions ? </a:t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400" y="249492"/>
            <a:ext cx="8521200" cy="83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bin"/>
              <a:buNone/>
            </a:pPr>
            <a:r>
              <a:rPr lang="en" sz="4500"/>
              <a:t>Introduction and Objective</a:t>
            </a:r>
            <a:endParaRPr sz="4500"/>
          </a:p>
        </p:txBody>
      </p:sp>
      <p:sp>
        <p:nvSpPr>
          <p:cNvPr id="79" name="Google Shape;79;p2"/>
          <p:cNvSpPr txBox="1"/>
          <p:nvPr/>
        </p:nvSpPr>
        <p:spPr>
          <a:xfrm>
            <a:off x="304800" y="1081100"/>
            <a:ext cx="31470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Controlling crimes and taking steps to reduce them is an essential 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SFPD has made the crime records available online and open to 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Anyone can take the crime statistics there and make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selected 2003 to 2015 to do our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522125" y="1081100"/>
            <a:ext cx="36534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Calculating statistics such as mean, variance, crime rate, count of crime and conduct  hypothesis testing, goodness of fit, histograms and scatter plots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areas and types of crime occurring frequently and in a particular district to give advices to police department and to control crimes, taking steps to reduce crimes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625" y="3462126"/>
            <a:ext cx="3834425" cy="16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Project Flow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475" y="1288200"/>
            <a:ext cx="6832700" cy="19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311400" y="87474"/>
            <a:ext cx="8521200" cy="83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Cabin"/>
              <a:buNone/>
            </a:pPr>
            <a:r>
              <a:rPr lang="en" sz="4500"/>
              <a:t>Data</a:t>
            </a:r>
            <a:endParaRPr sz="4500"/>
          </a:p>
        </p:txBody>
      </p:sp>
      <p:sp>
        <p:nvSpPr>
          <p:cNvPr id="94" name="Google Shape;94;p4"/>
          <p:cNvSpPr txBox="1"/>
          <p:nvPr/>
        </p:nvSpPr>
        <p:spPr>
          <a:xfrm>
            <a:off x="305525" y="1221600"/>
            <a:ext cx="42666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fields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Dates - timestamp of the crime incident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 - category of the crime incident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 - detailed description of the crime incident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DayOfWeek - the day of the week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PdDistrict - name of the Police Department District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 - how the crime incident was resolved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 - the approximate street address of the crime incident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 - Longitude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 - Latitude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572125" y="1262150"/>
            <a:ext cx="435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contained 878050 points(obtained from kaggle) detailed from the year 2003 to 2015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large size of  dataset we selected the year 2014 for our analysis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the dataset was divided into date,month &amp; time for ease of analysis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305526" y="141480"/>
            <a:ext cx="8521200" cy="83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" sz="3800"/>
              <a:t>Is San Franciso Safe ?Are Crime Cases being Resolved ? </a:t>
            </a:r>
            <a:endParaRPr sz="3800"/>
          </a:p>
        </p:txBody>
      </p:sp>
      <p:sp>
        <p:nvSpPr>
          <p:cNvPr id="102" name="Google Shape;102;p5"/>
          <p:cNvSpPr txBox="1"/>
          <p:nvPr/>
        </p:nvSpPr>
        <p:spPr>
          <a:xfrm>
            <a:off x="3" y="4751100"/>
            <a:ext cx="4572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Larceny/Theft, Other Offences, Assault &amp; Non Criminal </a:t>
            </a:r>
            <a:r>
              <a:rPr lang="en" sz="1100"/>
              <a:t>appear to be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crimes is San Francisco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3660"/>
          <a:stretch/>
        </p:blipFill>
        <p:spPr>
          <a:xfrm>
            <a:off x="0" y="1258125"/>
            <a:ext cx="4522449" cy="349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 b="0" l="0" r="0" t="3660"/>
          <a:stretch/>
        </p:blipFill>
        <p:spPr>
          <a:xfrm>
            <a:off x="4572000" y="1258125"/>
            <a:ext cx="4571999" cy="349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4572000" y="4751100"/>
            <a:ext cx="4572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reported crimes </a:t>
            </a:r>
            <a:r>
              <a:rPr lang="en" sz="1100"/>
              <a:t>were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be resolved. Of all the cases solved, most </a:t>
            </a:r>
            <a:r>
              <a:rPr lang="en" sz="1100"/>
              <a:t>had arrest booked as a resolution status.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456375" y="973075"/>
            <a:ext cx="4008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 of crimes vs Crime Category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4933825" y="973200"/>
            <a:ext cx="3892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 of Crimes vs Resolution of Crime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311700" y="87474"/>
            <a:ext cx="8520525" cy="83137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" sz="4400"/>
              <a:t>Unsafe Neighbourhood in San Francisco </a:t>
            </a:r>
            <a:endParaRPr sz="4400"/>
          </a:p>
        </p:txBody>
      </p:sp>
      <p:sp>
        <p:nvSpPr>
          <p:cNvPr id="113" name="Google Shape;113;p6"/>
          <p:cNvSpPr txBox="1"/>
          <p:nvPr/>
        </p:nvSpPr>
        <p:spPr>
          <a:xfrm>
            <a:off x="394699" y="4569975"/>
            <a:ext cx="83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crimes committed in southern district and least in Richmond</a:t>
            </a:r>
            <a:r>
              <a:rPr lang="en" sz="1100"/>
              <a:t> 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In the Southern district, Larceny/Theft, Non Criminal were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									        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major crimes.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3744"/>
          <a:stretch/>
        </p:blipFill>
        <p:spPr>
          <a:xfrm>
            <a:off x="152400" y="1196450"/>
            <a:ext cx="4145600" cy="32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3744"/>
          <a:stretch/>
        </p:blipFill>
        <p:spPr>
          <a:xfrm>
            <a:off x="4557950" y="1272600"/>
            <a:ext cx="4280049" cy="32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542725" y="918850"/>
            <a:ext cx="3755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 of Crimes in Each District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563775" y="918850"/>
            <a:ext cx="4268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Number of Crimes in Southern District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11700" y="315925"/>
            <a:ext cx="8520525" cy="83137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Cabin"/>
              <a:buNone/>
            </a:pPr>
            <a:r>
              <a:rPr lang="en" sz="4500"/>
              <a:t>Which day &amp; hour had most crimes cases?</a:t>
            </a:r>
            <a:endParaRPr sz="4500"/>
          </a:p>
        </p:txBody>
      </p:sp>
      <p:sp>
        <p:nvSpPr>
          <p:cNvPr id="124" name="Google Shape;124;p7"/>
          <p:cNvSpPr txBox="1"/>
          <p:nvPr/>
        </p:nvSpPr>
        <p:spPr>
          <a:xfrm>
            <a:off x="0" y="4751100"/>
            <a:ext cx="3965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Friday and saturday had most crime cases and lowest on Sunday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775" y="1299700"/>
            <a:ext cx="4839271" cy="345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3965100" y="4718700"/>
            <a:ext cx="517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dip in crime in the midnight. The crime rate increases during the day  with most crimes in the evening between 5 to 7 pm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10100"/>
            <a:ext cx="3811875" cy="32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95950" y="3245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Crimes frequency by month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775" y="1016475"/>
            <a:ext cx="4459675" cy="31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0" y="4112700"/>
            <a:ext cx="88449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were highest amount of crimes committed during the months October and November and was least in December, so holiday season needs more policing.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Joint Probability Distribution 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8839201" cy="258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312175" y="3954250"/>
            <a:ext cx="8520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probability that  incident was drug/narcotic related and occured in the Tenderloin district ?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