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handoutMasterIdLst>
    <p:handoutMasterId r:id="rId19"/>
  </p:handoutMasterIdLst>
  <p:sldIdLst>
    <p:sldId id="256" r:id="rId2"/>
    <p:sldId id="257" r:id="rId3"/>
    <p:sldId id="273" r:id="rId4"/>
    <p:sldId id="259" r:id="rId5"/>
    <p:sldId id="265" r:id="rId6"/>
    <p:sldId id="260" r:id="rId7"/>
    <p:sldId id="261" r:id="rId8"/>
    <p:sldId id="263" r:id="rId9"/>
    <p:sldId id="264" r:id="rId10"/>
    <p:sldId id="266" r:id="rId11"/>
    <p:sldId id="268" r:id="rId12"/>
    <p:sldId id="267" r:id="rId13"/>
    <p:sldId id="269" r:id="rId14"/>
    <p:sldId id="270" r:id="rId15"/>
    <p:sldId id="271" r:id="rId16"/>
    <p:sldId id="274" r:id="rId17"/>
    <p:sldId id="272" r:id="rId18"/>
  </p:sldIdLst>
  <p:sldSz cx="18288000" cy="10287000"/>
  <p:notesSz cx="6858000" cy="9144000"/>
  <p:embeddedFontLst>
    <p:embeddedFont>
      <p:font typeface="Canva Sans" panose="020B0604020202020204" charset="0"/>
      <p:regular r:id="rId20"/>
    </p:embeddedFont>
    <p:embeddedFont>
      <p:font typeface="Canva Sans Bold" panose="020B0604020202020204" charset="0"/>
      <p:regular r:id="rId21"/>
    </p:embeddedFont>
    <p:embeddedFont>
      <p:font typeface="Trebuchet MS" panose="020B0603020202020204" pitchFamily="34" charset="0"/>
      <p:regular r:id="rId22"/>
      <p:bold r:id="rId23"/>
      <p:italic r:id="rId24"/>
      <p:boldItalic r:id="rId25"/>
    </p:embeddedFont>
    <p:embeddedFont>
      <p:font typeface="Wingdings 3" panose="05040102010807070707" pitchFamily="18" charset="2"/>
      <p:regular r:id="rId2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68" autoAdjust="0"/>
    <p:restoredTop sz="94622" autoAdjust="0"/>
  </p:normalViewPr>
  <p:slideViewPr>
    <p:cSldViewPr>
      <p:cViewPr varScale="1">
        <p:scale>
          <a:sx n="72" d="100"/>
          <a:sy n="72" d="100"/>
        </p:scale>
        <p:origin x="72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0" d="100"/>
          <a:sy n="50" d="100"/>
        </p:scale>
        <p:origin x="2708" y="4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F8A3852-DABA-428D-952E-B177581C325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F59CE162-668B-E57A-9382-4F7FA36042A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BADF80-AA0A-4DBF-BF73-FF80B8E412B7}" type="datetimeFigureOut">
              <a:rPr lang="en-IN" smtClean="0"/>
              <a:t>08-10-2024</a:t>
            </a:fld>
            <a:endParaRPr lang="en-IN"/>
          </a:p>
        </p:txBody>
      </p:sp>
      <p:sp>
        <p:nvSpPr>
          <p:cNvPr id="4" name="Footer Placeholder 3">
            <a:extLst>
              <a:ext uri="{FF2B5EF4-FFF2-40B4-BE49-F238E27FC236}">
                <a16:creationId xmlns:a16="http://schemas.microsoft.com/office/drawing/2014/main" id="{D62E39B6-23E1-6353-EFBA-71A620F3ED3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B40AEF38-4343-BE12-2418-8E828949CB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E3E4BB1-DACB-4DC6-AF8B-DF0B9C366180}" type="slidenum">
              <a:rPr lang="en-IN" smtClean="0"/>
              <a:t>‹#›</a:t>
            </a:fld>
            <a:endParaRPr lang="en-IN"/>
          </a:p>
        </p:txBody>
      </p:sp>
    </p:spTree>
    <p:extLst>
      <p:ext uri="{BB962C8B-B14F-4D97-AF65-F5344CB8AC3E}">
        <p14:creationId xmlns:p14="http://schemas.microsoft.com/office/powerpoint/2010/main" val="97702204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12700"/>
            <a:ext cx="18288000" cy="10299701"/>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2260601" y="3606801"/>
            <a:ext cx="11650404" cy="2469453"/>
          </a:xfrm>
        </p:spPr>
        <p:txBody>
          <a:bodyPr anchor="b">
            <a:noAutofit/>
          </a:bodyPr>
          <a:lstStyle>
            <a:lvl1pPr algn="r">
              <a:defRPr sz="81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2260601" y="6076250"/>
            <a:ext cx="11650404" cy="1645349"/>
          </a:xfrm>
        </p:spPr>
        <p:txBody>
          <a:bodyPr anchor="t"/>
          <a:lstStyle>
            <a:lvl1pPr marL="0" indent="0" algn="r">
              <a:buNone/>
              <a:defRPr>
                <a:solidFill>
                  <a:schemeClr val="tx1">
                    <a:lumMod val="50000"/>
                    <a:lumOff val="50000"/>
                  </a:schemeClr>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08706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016003" y="914400"/>
            <a:ext cx="12895002" cy="5105400"/>
          </a:xfrm>
        </p:spPr>
        <p:txBody>
          <a:bodyPr anchor="ctr">
            <a:normAutofit/>
          </a:bodyPr>
          <a:lstStyle>
            <a:lvl1pPr algn="l">
              <a:defRPr sz="6600" b="0" cap="none"/>
            </a:lvl1pPr>
          </a:lstStyle>
          <a:p>
            <a:r>
              <a:rPr lang="en-US"/>
              <a:t>Click to edit Master title style</a:t>
            </a:r>
            <a:endParaRPr lang="en-US" dirty="0"/>
          </a:p>
        </p:txBody>
      </p:sp>
      <p:sp>
        <p:nvSpPr>
          <p:cNvPr id="3" name="Text Placeholder 2"/>
          <p:cNvSpPr>
            <a:spLocks noGrp="1"/>
          </p:cNvSpPr>
          <p:nvPr>
            <p:ph type="body" idx="1"/>
          </p:nvPr>
        </p:nvSpPr>
        <p:spPr>
          <a:xfrm>
            <a:off x="1016003" y="6705600"/>
            <a:ext cx="12895002" cy="2356443"/>
          </a:xfrm>
        </p:spPr>
        <p:txBody>
          <a:bodyPr anchor="ctr">
            <a:normAutofit/>
          </a:bodyPr>
          <a:lstStyle>
            <a:lvl1pPr marL="0" indent="0" algn="l">
              <a:buNone/>
              <a:defRPr sz="2700">
                <a:solidFill>
                  <a:schemeClr val="tx1">
                    <a:lumMod val="75000"/>
                    <a:lumOff val="2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37562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97001" y="914400"/>
            <a:ext cx="12141201" cy="4533900"/>
          </a:xfrm>
        </p:spPr>
        <p:txBody>
          <a:bodyPr anchor="ctr">
            <a:normAutofit/>
          </a:bodyPr>
          <a:lstStyle>
            <a:lvl1pPr algn="l">
              <a:defRPr sz="66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2049209" y="5448300"/>
            <a:ext cx="10836786" cy="571500"/>
          </a:xfrm>
        </p:spPr>
        <p:txBody>
          <a:bodyPr anchor="ctr">
            <a:noAutofit/>
          </a:bodyPr>
          <a:lstStyle>
            <a:lvl1pPr marL="0" indent="0">
              <a:buFontTx/>
              <a:buNone/>
              <a:defRPr sz="2400">
                <a:solidFill>
                  <a:schemeClr val="tx1">
                    <a:lumMod val="50000"/>
                    <a:lumOff val="50000"/>
                  </a:schemeClr>
                </a:solidFill>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Text Placeholder 2"/>
          <p:cNvSpPr>
            <a:spLocks noGrp="1"/>
          </p:cNvSpPr>
          <p:nvPr>
            <p:ph type="body" idx="1"/>
          </p:nvPr>
        </p:nvSpPr>
        <p:spPr>
          <a:xfrm>
            <a:off x="1016003" y="6705600"/>
            <a:ext cx="12895002" cy="2356443"/>
          </a:xfrm>
        </p:spPr>
        <p:txBody>
          <a:bodyPr anchor="ctr">
            <a:normAutofit/>
          </a:bodyPr>
          <a:lstStyle>
            <a:lvl1pPr marL="0" indent="0" algn="l">
              <a:buNone/>
              <a:defRPr sz="2700">
                <a:solidFill>
                  <a:schemeClr val="tx1">
                    <a:lumMod val="75000"/>
                    <a:lumOff val="2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0" name="TextBox 19"/>
          <p:cNvSpPr txBox="1"/>
          <p:nvPr/>
        </p:nvSpPr>
        <p:spPr>
          <a:xfrm>
            <a:off x="812805" y="1185567"/>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13339517" y="4329834"/>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lumMod val="60000"/>
                    <a:lumOff val="40000"/>
                  </a:schemeClr>
                </a:solidFill>
                <a:latin typeface="Arial"/>
              </a:rPr>
              <a:t>”</a:t>
            </a:r>
            <a:endParaRPr lang="en-US" sz="2700" dirty="0">
              <a:solidFill>
                <a:schemeClr val="accent1">
                  <a:lumMod val="60000"/>
                  <a:lumOff val="40000"/>
                </a:schemeClr>
              </a:solidFill>
              <a:latin typeface="Arial"/>
            </a:endParaRPr>
          </a:p>
        </p:txBody>
      </p:sp>
    </p:spTree>
    <p:extLst>
      <p:ext uri="{BB962C8B-B14F-4D97-AF65-F5344CB8AC3E}">
        <p14:creationId xmlns:p14="http://schemas.microsoft.com/office/powerpoint/2010/main" val="20236912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016003" y="2897982"/>
            <a:ext cx="12895002" cy="3893190"/>
          </a:xfrm>
        </p:spPr>
        <p:txBody>
          <a:bodyPr anchor="b">
            <a:normAutofit/>
          </a:bodyPr>
          <a:lstStyle>
            <a:lvl1pPr algn="l">
              <a:defRPr sz="6600" b="0" cap="none"/>
            </a:lvl1pPr>
          </a:lstStyle>
          <a:p>
            <a:r>
              <a:rPr lang="en-US"/>
              <a:t>Click to edit Master title style</a:t>
            </a:r>
            <a:endParaRPr lang="en-US" dirty="0"/>
          </a:p>
        </p:txBody>
      </p:sp>
      <p:sp>
        <p:nvSpPr>
          <p:cNvPr id="3" name="Text Placeholder 2"/>
          <p:cNvSpPr>
            <a:spLocks noGrp="1"/>
          </p:cNvSpPr>
          <p:nvPr>
            <p:ph type="body" idx="1"/>
          </p:nvPr>
        </p:nvSpPr>
        <p:spPr>
          <a:xfrm>
            <a:off x="1016003" y="6791172"/>
            <a:ext cx="12895002" cy="2270871"/>
          </a:xfrm>
        </p:spPr>
        <p:txBody>
          <a:bodyPr anchor="t">
            <a:normAutofit/>
          </a:bodyPr>
          <a:lstStyle>
            <a:lvl1pPr marL="0" indent="0" algn="l">
              <a:buNone/>
              <a:defRPr sz="2700">
                <a:solidFill>
                  <a:schemeClr val="tx1">
                    <a:lumMod val="75000"/>
                    <a:lumOff val="2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691272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397001" y="914400"/>
            <a:ext cx="12141201" cy="4533900"/>
          </a:xfrm>
        </p:spPr>
        <p:txBody>
          <a:bodyPr anchor="ctr">
            <a:normAutofit/>
          </a:bodyPr>
          <a:lstStyle>
            <a:lvl1pPr algn="l">
              <a:defRPr sz="66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15999" y="6019800"/>
            <a:ext cx="12895004" cy="771372"/>
          </a:xfrm>
        </p:spPr>
        <p:txBody>
          <a:bodyPr anchor="b">
            <a:noAutofit/>
          </a:bodyPr>
          <a:lstStyle>
            <a:lvl1pPr marL="0" indent="0">
              <a:buFontTx/>
              <a:buNone/>
              <a:defRPr sz="3600">
                <a:solidFill>
                  <a:schemeClr val="tx1">
                    <a:lumMod val="75000"/>
                    <a:lumOff val="25000"/>
                  </a:schemeClr>
                </a:solidFill>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Text Placeholder 2"/>
          <p:cNvSpPr>
            <a:spLocks noGrp="1"/>
          </p:cNvSpPr>
          <p:nvPr>
            <p:ph type="body" idx="1"/>
          </p:nvPr>
        </p:nvSpPr>
        <p:spPr>
          <a:xfrm>
            <a:off x="1016003" y="6791172"/>
            <a:ext cx="12895002" cy="2270871"/>
          </a:xfrm>
        </p:spPr>
        <p:txBody>
          <a:bodyPr anchor="t">
            <a:normAutofit/>
          </a:bodyPr>
          <a:lstStyle>
            <a:lvl1pPr marL="0" indent="0" algn="l">
              <a:buNone/>
              <a:defRPr sz="2700">
                <a:solidFill>
                  <a:schemeClr val="tx1">
                    <a:lumMod val="50000"/>
                    <a:lumOff val="5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812805" y="1185567"/>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13339517" y="4329834"/>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432037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028699" y="914400"/>
            <a:ext cx="12882305" cy="4533900"/>
          </a:xfrm>
        </p:spPr>
        <p:txBody>
          <a:bodyPr anchor="ctr">
            <a:normAutofit/>
          </a:bodyPr>
          <a:lstStyle>
            <a:lvl1pPr algn="l">
              <a:defRPr sz="66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15999" y="6019800"/>
            <a:ext cx="12895004" cy="771372"/>
          </a:xfrm>
        </p:spPr>
        <p:txBody>
          <a:bodyPr anchor="b">
            <a:noAutofit/>
          </a:bodyPr>
          <a:lstStyle>
            <a:lvl1pPr marL="0" indent="0">
              <a:buFontTx/>
              <a:buNone/>
              <a:defRPr sz="3600">
                <a:solidFill>
                  <a:schemeClr val="accent1"/>
                </a:solidFill>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Text Placeholder 2"/>
          <p:cNvSpPr>
            <a:spLocks noGrp="1"/>
          </p:cNvSpPr>
          <p:nvPr>
            <p:ph type="body" idx="1"/>
          </p:nvPr>
        </p:nvSpPr>
        <p:spPr>
          <a:xfrm>
            <a:off x="1016003" y="6791172"/>
            <a:ext cx="12895002" cy="2270871"/>
          </a:xfrm>
        </p:spPr>
        <p:txBody>
          <a:bodyPr anchor="t">
            <a:normAutofit/>
          </a:bodyPr>
          <a:lstStyle>
            <a:lvl1pPr marL="0" indent="0" algn="l">
              <a:buNone/>
              <a:defRPr sz="2700">
                <a:solidFill>
                  <a:schemeClr val="tx1">
                    <a:lumMod val="50000"/>
                    <a:lumOff val="5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577215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877466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951510" y="914399"/>
            <a:ext cx="1957115" cy="787717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016003" y="914400"/>
            <a:ext cx="10590225" cy="78771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60410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54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67952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16003" y="4051301"/>
            <a:ext cx="12895002" cy="2739872"/>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016003" y="6791172"/>
            <a:ext cx="12895002" cy="1290600"/>
          </a:xfrm>
        </p:spPr>
        <p:txBody>
          <a:bodyPr anchor="t"/>
          <a:lstStyle>
            <a:lvl1pPr marL="0" indent="0" algn="l">
              <a:buNone/>
              <a:defRPr sz="3000">
                <a:solidFill>
                  <a:schemeClr val="tx1">
                    <a:lumMod val="50000"/>
                    <a:lumOff val="5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37291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16002" y="3240884"/>
            <a:ext cx="6276053" cy="58211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34955" y="3240884"/>
            <a:ext cx="6276051" cy="5821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37626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13618" y="3241475"/>
            <a:ext cx="6278435" cy="864393"/>
          </a:xfrm>
        </p:spPr>
        <p:txBody>
          <a:bodyPr anchor="b">
            <a:noAutofit/>
          </a:bodyPr>
          <a:lstStyle>
            <a:lvl1pPr marL="0" indent="0">
              <a:buNone/>
              <a:defRPr sz="3600" b="0"/>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013618" y="4105868"/>
            <a:ext cx="6278435" cy="495617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32575" y="3241475"/>
            <a:ext cx="6278427" cy="864393"/>
          </a:xfrm>
        </p:spPr>
        <p:txBody>
          <a:bodyPr anchor="b">
            <a:noAutofit/>
          </a:bodyPr>
          <a:lstStyle>
            <a:lvl1pPr marL="0" indent="0">
              <a:buNone/>
              <a:defRPr sz="3600" b="0"/>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7632577" y="4105868"/>
            <a:ext cx="6278426" cy="495617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10/8/2024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30308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16001" y="914400"/>
            <a:ext cx="12895002" cy="19812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10/8/2024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06918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28296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16001" y="2247906"/>
            <a:ext cx="5781792" cy="1917699"/>
          </a:xfrm>
        </p:spPr>
        <p:txBody>
          <a:bodyPr anchor="b">
            <a:normAutofit/>
          </a:bodyPr>
          <a:lstStyle>
            <a:lvl1pPr>
              <a:defRPr sz="3000"/>
            </a:lvl1pPr>
          </a:lstStyle>
          <a:p>
            <a:r>
              <a:rPr lang="en-US"/>
              <a:t>Click to edit Master title style</a:t>
            </a:r>
            <a:endParaRPr lang="en-US" dirty="0"/>
          </a:p>
        </p:txBody>
      </p:sp>
      <p:sp>
        <p:nvSpPr>
          <p:cNvPr id="3" name="Content Placeholder 2"/>
          <p:cNvSpPr>
            <a:spLocks noGrp="1"/>
          </p:cNvSpPr>
          <p:nvPr>
            <p:ph idx="1"/>
          </p:nvPr>
        </p:nvSpPr>
        <p:spPr>
          <a:xfrm>
            <a:off x="7140692" y="772387"/>
            <a:ext cx="6770312" cy="828965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16001" y="4165604"/>
            <a:ext cx="5781792" cy="3876674"/>
          </a:xfrm>
        </p:spPr>
        <p:txBody>
          <a:bodyPr>
            <a:normAutofit/>
          </a:bodyPr>
          <a:lstStyle>
            <a:lvl1pPr marL="0" indent="0">
              <a:buNone/>
              <a:defRPr sz="2100"/>
            </a:lvl1pPr>
            <a:lvl2pPr marL="685595" indent="0">
              <a:buNone/>
              <a:defRPr sz="2100"/>
            </a:lvl2pPr>
            <a:lvl3pPr marL="1371189" indent="0">
              <a:buNone/>
              <a:defRPr sz="1800"/>
            </a:lvl3pPr>
            <a:lvl4pPr marL="2056784" indent="0">
              <a:buNone/>
              <a:defRPr sz="1500"/>
            </a:lvl4pPr>
            <a:lvl5pPr marL="2742377" indent="0">
              <a:buNone/>
              <a:defRPr sz="1500"/>
            </a:lvl5pPr>
            <a:lvl6pPr marL="3427971" indent="0">
              <a:buNone/>
              <a:defRPr sz="1500"/>
            </a:lvl6pPr>
            <a:lvl7pPr marL="4113566" indent="0">
              <a:buNone/>
              <a:defRPr sz="1500"/>
            </a:lvl7pPr>
            <a:lvl8pPr marL="4799160" indent="0">
              <a:buNone/>
              <a:defRPr sz="1500"/>
            </a:lvl8pPr>
            <a:lvl9pPr marL="5484755"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43253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16002" y="7200900"/>
            <a:ext cx="12895001" cy="85010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16001" y="914400"/>
            <a:ext cx="12895002" cy="5768577"/>
          </a:xfrm>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16002" y="8051007"/>
            <a:ext cx="12895001" cy="1011036"/>
          </a:xfrm>
        </p:spPr>
        <p:txBody>
          <a:bodyPr>
            <a:normAutofit/>
          </a:bodyPr>
          <a:lstStyle>
            <a:lvl1pPr marL="0" indent="0">
              <a:buNone/>
              <a:defRPr sz="18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87172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12700"/>
            <a:ext cx="18288000" cy="10299701"/>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1016001" y="914400"/>
            <a:ext cx="12895002" cy="19812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16001" y="3240884"/>
            <a:ext cx="12895002" cy="5821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807700" y="9062044"/>
            <a:ext cx="1367909" cy="547688"/>
          </a:xfrm>
          <a:prstGeom prst="rect">
            <a:avLst/>
          </a:prstGeom>
        </p:spPr>
        <p:txBody>
          <a:bodyPr vert="horz" lIns="91440" tIns="45720" rIns="91440" bIns="45720" rtlCol="0" anchor="ctr"/>
          <a:lstStyle>
            <a:lvl1pPr algn="r">
              <a:defRPr sz="1350">
                <a:solidFill>
                  <a:schemeClr val="tx1">
                    <a:tint val="75000"/>
                  </a:schemeClr>
                </a:solidFill>
              </a:defRPr>
            </a:lvl1pPr>
          </a:lstStyle>
          <a:p>
            <a:fld id="{1D8BD707-D9CF-40AE-B4C6-C98DA3205C09}" type="datetimeFigureOut">
              <a:rPr lang="en-US" smtClean="0"/>
              <a:pPr/>
              <a:t>10/8/2024</a:t>
            </a:fld>
            <a:endParaRPr lang="en-US"/>
          </a:p>
        </p:txBody>
      </p:sp>
      <p:sp>
        <p:nvSpPr>
          <p:cNvPr id="5" name="Footer Placeholder 4"/>
          <p:cNvSpPr>
            <a:spLocks noGrp="1"/>
          </p:cNvSpPr>
          <p:nvPr>
            <p:ph type="ftr" sz="quarter" idx="3"/>
          </p:nvPr>
        </p:nvSpPr>
        <p:spPr>
          <a:xfrm>
            <a:off x="1016001" y="9062044"/>
            <a:ext cx="9446418" cy="547688"/>
          </a:xfrm>
          <a:prstGeom prst="rect">
            <a:avLst/>
          </a:prstGeom>
        </p:spPr>
        <p:txBody>
          <a:bodyPr vert="horz" lIns="91440" tIns="45720" rIns="91440" bIns="45720" rtlCol="0" anchor="ctr"/>
          <a:lstStyle>
            <a:lvl1pPr algn="l">
              <a:defRPr sz="13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2885995" y="9062044"/>
            <a:ext cx="1025009" cy="547688"/>
          </a:xfrm>
          <a:prstGeom prst="rect">
            <a:avLst/>
          </a:prstGeom>
        </p:spPr>
        <p:txBody>
          <a:bodyPr vert="horz" lIns="91440" tIns="45720" rIns="91440" bIns="45720" rtlCol="0" anchor="ctr"/>
          <a:lstStyle>
            <a:lvl1pPr algn="r">
              <a:defRPr sz="1350">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5339754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6858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350" indent="-514350" algn="l" defTabSz="685800" rtl="0" eaLnBrk="1" latinLnBrk="0" hangingPunct="1">
        <a:spcBef>
          <a:spcPts val="1500"/>
        </a:spcBef>
        <a:spcAft>
          <a:spcPts val="0"/>
        </a:spcAft>
        <a:buClr>
          <a:schemeClr val="accent1"/>
        </a:buClr>
        <a:buSzPct val="80000"/>
        <a:buFont typeface="Wingdings 3" charset="2"/>
        <a:buChar char=""/>
        <a:defRPr sz="2700" kern="1200">
          <a:solidFill>
            <a:schemeClr val="tx1">
              <a:lumMod val="75000"/>
              <a:lumOff val="25000"/>
            </a:schemeClr>
          </a:solidFill>
          <a:latin typeface="+mn-lt"/>
          <a:ea typeface="+mn-ea"/>
          <a:cs typeface="+mn-cs"/>
        </a:defRPr>
      </a:lvl1pPr>
      <a:lvl2pPr marL="1114425" indent="-428625" algn="l" defTabSz="685800" rtl="0" eaLnBrk="1" latinLnBrk="0" hangingPunct="1">
        <a:spcBef>
          <a:spcPts val="1500"/>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2pPr>
      <a:lvl3pPr marL="1714500" indent="-342900" algn="l" defTabSz="685800" rtl="0" eaLnBrk="1" latinLnBrk="0" hangingPunct="1">
        <a:spcBef>
          <a:spcPts val="1500"/>
        </a:spcBef>
        <a:spcAft>
          <a:spcPts val="0"/>
        </a:spcAft>
        <a:buClr>
          <a:schemeClr val="accent1"/>
        </a:buClr>
        <a:buSzPct val="80000"/>
        <a:buFont typeface="Wingdings 3" charset="2"/>
        <a:buChar char=""/>
        <a:defRPr sz="2100" kern="1200">
          <a:solidFill>
            <a:schemeClr val="tx1">
              <a:lumMod val="75000"/>
              <a:lumOff val="25000"/>
            </a:schemeClr>
          </a:solidFill>
          <a:latin typeface="+mn-lt"/>
          <a:ea typeface="+mn-ea"/>
          <a:cs typeface="+mn-cs"/>
        </a:defRPr>
      </a:lvl3pPr>
      <a:lvl4pPr marL="24003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4pPr>
      <a:lvl5pPr marL="30861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5pPr>
      <a:lvl6pPr marL="37719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6pPr>
      <a:lvl7pPr marL="44577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7pPr>
      <a:lvl8pPr marL="51435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8pPr>
      <a:lvl9pPr marL="58293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3771900"/>
            <a:ext cx="16230600" cy="1964192"/>
          </a:xfrm>
          <a:prstGeom prst="rect">
            <a:avLst/>
          </a:prstGeom>
        </p:spPr>
        <p:txBody>
          <a:bodyPr wrap="square" lIns="0" tIns="0" rIns="0" bIns="0" rtlCol="0" anchor="t">
            <a:spAutoFit/>
          </a:bodyPr>
          <a:lstStyle/>
          <a:p>
            <a:pPr algn="ctr">
              <a:lnSpc>
                <a:spcPts val="16360"/>
              </a:lnSpc>
            </a:pPr>
            <a:r>
              <a:rPr lang="en-US" sz="11685" b="1" dirty="0">
                <a:solidFill>
                  <a:srgbClr val="000000"/>
                </a:solidFill>
                <a:latin typeface="Canva Sans Bold"/>
                <a:ea typeface="Canva Sans Bold"/>
                <a:cs typeface="Canva Sans Bold"/>
                <a:sym typeface="Canva Sans Bold"/>
              </a:rPr>
              <a:t>House Price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479402" y="790218"/>
            <a:ext cx="12637531" cy="9496782"/>
          </a:xfrm>
          <a:custGeom>
            <a:avLst/>
            <a:gdLst/>
            <a:ahLst/>
            <a:cxnLst/>
            <a:rect l="l" t="t" r="r" b="b"/>
            <a:pathLst>
              <a:path w="12637531" h="9496782">
                <a:moveTo>
                  <a:pt x="0" y="0"/>
                </a:moveTo>
                <a:lnTo>
                  <a:pt x="12637531" y="0"/>
                </a:lnTo>
                <a:lnTo>
                  <a:pt x="12637531" y="9496782"/>
                </a:lnTo>
                <a:lnTo>
                  <a:pt x="0" y="9496782"/>
                </a:lnTo>
                <a:lnTo>
                  <a:pt x="0" y="0"/>
                </a:lnTo>
                <a:close/>
              </a:path>
            </a:pathLst>
          </a:custGeom>
          <a:blipFill>
            <a:blip r:embed="rId2"/>
            <a:stretch>
              <a:fillRect t="-2974" b="-4388"/>
            </a:stretch>
          </a:blipFill>
        </p:spPr>
        <p:txBody>
          <a:bodyPr/>
          <a:lstStyle/>
          <a:p>
            <a:endParaRPr lang="en-IN" dirty="0"/>
          </a:p>
        </p:txBody>
      </p:sp>
      <p:sp>
        <p:nvSpPr>
          <p:cNvPr id="3" name="TextBox 3"/>
          <p:cNvSpPr txBox="1"/>
          <p:nvPr/>
        </p:nvSpPr>
        <p:spPr>
          <a:xfrm>
            <a:off x="1170440" y="1942926"/>
            <a:ext cx="2258559" cy="1806520"/>
          </a:xfrm>
          <a:prstGeom prst="rect">
            <a:avLst/>
          </a:prstGeom>
        </p:spPr>
        <p:txBody>
          <a:bodyPr wrap="square" lIns="0" tIns="0" rIns="0" bIns="0" rtlCol="0" anchor="t">
            <a:spAutoFit/>
          </a:bodyPr>
          <a:lstStyle/>
          <a:p>
            <a:pPr algn="ctr">
              <a:lnSpc>
                <a:spcPts val="4809"/>
              </a:lnSpc>
            </a:pPr>
            <a:r>
              <a:rPr lang="en-US" sz="3435" b="1" dirty="0">
                <a:solidFill>
                  <a:srgbClr val="000000"/>
                </a:solidFill>
                <a:latin typeface="Canva Sans Bold"/>
                <a:ea typeface="Canva Sans Bold"/>
                <a:cs typeface="Canva Sans Bold"/>
                <a:sym typeface="Canva Sans Bold"/>
              </a:rPr>
              <a:t>BOXPLOT</a:t>
            </a:r>
          </a:p>
          <a:p>
            <a:pPr algn="ctr">
              <a:lnSpc>
                <a:spcPts val="4809"/>
              </a:lnSpc>
            </a:pPr>
            <a:r>
              <a:rPr lang="en-US" sz="3435" b="1" dirty="0">
                <a:solidFill>
                  <a:srgbClr val="000000"/>
                </a:solidFill>
                <a:latin typeface="Canva Sans Bold"/>
                <a:ea typeface="Canva Sans Bold"/>
                <a:cs typeface="Canva Sans Bold"/>
                <a:sym typeface="Canva Sans Bold"/>
              </a:rPr>
              <a:t>for </a:t>
            </a:r>
          </a:p>
          <a:p>
            <a:pPr algn="ctr">
              <a:lnSpc>
                <a:spcPts val="4809"/>
              </a:lnSpc>
              <a:spcBef>
                <a:spcPct val="0"/>
              </a:spcBef>
            </a:pPr>
            <a:r>
              <a:rPr lang="en-US" sz="3435" b="1" dirty="0">
                <a:solidFill>
                  <a:srgbClr val="000000"/>
                </a:solidFill>
                <a:latin typeface="Canva Sans Bold"/>
                <a:ea typeface="Canva Sans Bold"/>
                <a:cs typeface="Canva Sans Bold"/>
                <a:sym typeface="Canva Sans Bold"/>
              </a:rPr>
              <a:t>Outliers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E3AC61-D9B8-61CB-F988-12C16E01D93F}"/>
              </a:ext>
            </a:extLst>
          </p:cNvPr>
          <p:cNvSpPr txBox="1"/>
          <p:nvPr/>
        </p:nvSpPr>
        <p:spPr>
          <a:xfrm>
            <a:off x="1644112" y="1333500"/>
            <a:ext cx="8229600" cy="707886"/>
          </a:xfrm>
          <a:prstGeom prst="rect">
            <a:avLst/>
          </a:prstGeom>
          <a:noFill/>
        </p:spPr>
        <p:txBody>
          <a:bodyPr wrap="square" rtlCol="0">
            <a:spAutoFit/>
          </a:bodyPr>
          <a:lstStyle/>
          <a:p>
            <a:r>
              <a:rPr lang="en-US" sz="4000" b="1" dirty="0"/>
              <a:t>Outliers &amp; Skewness:</a:t>
            </a:r>
            <a:endParaRPr lang="en-IN" sz="4000" b="1" dirty="0"/>
          </a:p>
        </p:txBody>
      </p:sp>
      <p:sp>
        <p:nvSpPr>
          <p:cNvPr id="6" name="TextBox 5">
            <a:extLst>
              <a:ext uri="{FF2B5EF4-FFF2-40B4-BE49-F238E27FC236}">
                <a16:creationId xmlns:a16="http://schemas.microsoft.com/office/drawing/2014/main" id="{58091A08-52A0-858D-0583-DADF6CA06F31}"/>
              </a:ext>
            </a:extLst>
          </p:cNvPr>
          <p:cNvSpPr txBox="1"/>
          <p:nvPr/>
        </p:nvSpPr>
        <p:spPr>
          <a:xfrm>
            <a:off x="1644112" y="2503262"/>
            <a:ext cx="11811000" cy="1569660"/>
          </a:xfrm>
          <a:prstGeom prst="rect">
            <a:avLst/>
          </a:prstGeom>
          <a:noFill/>
        </p:spPr>
        <p:txBody>
          <a:bodyPr wrap="square" rtlCol="0">
            <a:spAutoFit/>
          </a:bodyPr>
          <a:lstStyle/>
          <a:p>
            <a:pPr marL="457200" indent="-457200">
              <a:buFont typeface="Arial" panose="020B0604020202020204" pitchFamily="34" charset="0"/>
              <a:buChar char="•"/>
            </a:pPr>
            <a:r>
              <a:rPr lang="en-IN" sz="3200" i="1" dirty="0"/>
              <a:t>Numerical Columns containing Outliers were found using boxplot.</a:t>
            </a:r>
          </a:p>
          <a:p>
            <a:endParaRPr lang="en-IN" sz="3200" i="1" dirty="0"/>
          </a:p>
        </p:txBody>
      </p:sp>
      <p:sp>
        <p:nvSpPr>
          <p:cNvPr id="7" name="TextBox 6">
            <a:extLst>
              <a:ext uri="{FF2B5EF4-FFF2-40B4-BE49-F238E27FC236}">
                <a16:creationId xmlns:a16="http://schemas.microsoft.com/office/drawing/2014/main" id="{2BC7BFBA-612A-1D8F-D511-1FF37CEB442C}"/>
              </a:ext>
            </a:extLst>
          </p:cNvPr>
          <p:cNvSpPr txBox="1"/>
          <p:nvPr/>
        </p:nvSpPr>
        <p:spPr>
          <a:xfrm>
            <a:off x="1630860" y="3749968"/>
            <a:ext cx="11811000" cy="584775"/>
          </a:xfrm>
          <a:prstGeom prst="rect">
            <a:avLst/>
          </a:prstGeom>
          <a:noFill/>
        </p:spPr>
        <p:txBody>
          <a:bodyPr wrap="square" rtlCol="0">
            <a:spAutoFit/>
          </a:bodyPr>
          <a:lstStyle/>
          <a:p>
            <a:pPr marL="457200" indent="-457200">
              <a:buFont typeface="Arial" panose="020B0604020202020204" pitchFamily="34" charset="0"/>
              <a:buChar char="•"/>
            </a:pPr>
            <a:r>
              <a:rPr lang="en-IN" sz="3200" dirty="0"/>
              <a:t>These columns were treated using their respective methods.</a:t>
            </a:r>
          </a:p>
        </p:txBody>
      </p:sp>
    </p:spTree>
    <p:extLst>
      <p:ext uri="{BB962C8B-B14F-4D97-AF65-F5344CB8AC3E}">
        <p14:creationId xmlns:p14="http://schemas.microsoft.com/office/powerpoint/2010/main" val="1306689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B48AA6-45A8-5517-8B03-2AAEFF85896C}"/>
              </a:ext>
            </a:extLst>
          </p:cNvPr>
          <p:cNvSpPr txBox="1"/>
          <p:nvPr/>
        </p:nvSpPr>
        <p:spPr>
          <a:xfrm>
            <a:off x="1157207" y="637288"/>
            <a:ext cx="9829800" cy="707886"/>
          </a:xfrm>
          <a:prstGeom prst="rect">
            <a:avLst/>
          </a:prstGeom>
          <a:noFill/>
        </p:spPr>
        <p:txBody>
          <a:bodyPr wrap="square" rtlCol="0">
            <a:spAutoFit/>
          </a:bodyPr>
          <a:lstStyle/>
          <a:p>
            <a:r>
              <a:rPr lang="en-IN" sz="4000" b="1" dirty="0"/>
              <a:t>Skewness Treatment</a:t>
            </a:r>
          </a:p>
        </p:txBody>
      </p:sp>
      <p:sp>
        <p:nvSpPr>
          <p:cNvPr id="6" name="TextBox 5">
            <a:extLst>
              <a:ext uri="{FF2B5EF4-FFF2-40B4-BE49-F238E27FC236}">
                <a16:creationId xmlns:a16="http://schemas.microsoft.com/office/drawing/2014/main" id="{F7ADC710-74EA-7369-4646-ADD8FEB9EB80}"/>
              </a:ext>
            </a:extLst>
          </p:cNvPr>
          <p:cNvSpPr txBox="1"/>
          <p:nvPr/>
        </p:nvSpPr>
        <p:spPr>
          <a:xfrm>
            <a:off x="1130085" y="1788348"/>
            <a:ext cx="11125200" cy="2062103"/>
          </a:xfrm>
          <a:prstGeom prst="rect">
            <a:avLst/>
          </a:prstGeom>
          <a:noFill/>
        </p:spPr>
        <p:txBody>
          <a:bodyPr wrap="square" rtlCol="0">
            <a:spAutoFit/>
          </a:bodyPr>
          <a:lstStyle/>
          <a:p>
            <a:r>
              <a:rPr lang="en-IN" sz="3200" i="1" dirty="0"/>
              <a:t>Columns that needed to be treated for skewness:</a:t>
            </a:r>
          </a:p>
          <a:p>
            <a:pPr marL="457200" indent="-457200">
              <a:buFont typeface="Arial" panose="020B0604020202020204" pitchFamily="34" charset="0"/>
              <a:buChar char="•"/>
            </a:pPr>
            <a:endParaRPr lang="en-IN" sz="3200" i="1" dirty="0"/>
          </a:p>
          <a:p>
            <a:pPr marL="457200" indent="-457200">
              <a:buFont typeface="Arial" panose="020B0604020202020204" pitchFamily="34" charset="0"/>
              <a:buChar char="•"/>
            </a:pPr>
            <a:r>
              <a:rPr lang="en-IN" sz="3200" dirty="0" err="1"/>
              <a:t>Brick_Veneer_Area</a:t>
            </a:r>
            <a:endParaRPr lang="en-IN" sz="3200" dirty="0"/>
          </a:p>
          <a:p>
            <a:pPr marL="457200" indent="-457200">
              <a:buFont typeface="Arial" panose="020B0604020202020204" pitchFamily="34" charset="0"/>
              <a:buChar char="•"/>
            </a:pPr>
            <a:endParaRPr lang="en-IN" sz="3200" i="1" dirty="0"/>
          </a:p>
        </p:txBody>
      </p:sp>
      <p:pic>
        <p:nvPicPr>
          <p:cNvPr id="2052" name="Picture 4">
            <a:extLst>
              <a:ext uri="{FF2B5EF4-FFF2-40B4-BE49-F238E27FC236}">
                <a16:creationId xmlns:a16="http://schemas.microsoft.com/office/drawing/2014/main" id="{ED9B6E9B-0E50-F06C-D2BD-C4B2577EE4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3314700"/>
            <a:ext cx="9705788" cy="58674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90BE0D6-0321-D7D1-45A5-A64D215E4128}"/>
              </a:ext>
            </a:extLst>
          </p:cNvPr>
          <p:cNvSpPr txBox="1"/>
          <p:nvPr/>
        </p:nvSpPr>
        <p:spPr>
          <a:xfrm>
            <a:off x="1385807" y="9182100"/>
            <a:ext cx="9601200" cy="584775"/>
          </a:xfrm>
          <a:prstGeom prst="rect">
            <a:avLst/>
          </a:prstGeom>
          <a:noFill/>
        </p:spPr>
        <p:txBody>
          <a:bodyPr wrap="square" rtlCol="0">
            <a:spAutoFit/>
          </a:bodyPr>
          <a:lstStyle/>
          <a:p>
            <a:pPr marL="457200" indent="-457200">
              <a:buFont typeface="Arial" panose="020B0604020202020204" pitchFamily="34" charset="0"/>
              <a:buChar char="•"/>
            </a:pPr>
            <a:r>
              <a:rPr lang="en-IN" sz="3200" dirty="0"/>
              <a:t>Skewness was treated using Square root method</a:t>
            </a:r>
          </a:p>
        </p:txBody>
      </p:sp>
    </p:spTree>
    <p:extLst>
      <p:ext uri="{BB962C8B-B14F-4D97-AF65-F5344CB8AC3E}">
        <p14:creationId xmlns:p14="http://schemas.microsoft.com/office/powerpoint/2010/main" val="1927902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16BE27E-5EAD-8429-5F50-BEDC0DEA5485}"/>
              </a:ext>
            </a:extLst>
          </p:cNvPr>
          <p:cNvGraphicFramePr>
            <a:graphicFrameLocks noGrp="1"/>
          </p:cNvGraphicFramePr>
          <p:nvPr>
            <p:extLst>
              <p:ext uri="{D42A27DB-BD31-4B8C-83A1-F6EECF244321}">
                <p14:modId xmlns:p14="http://schemas.microsoft.com/office/powerpoint/2010/main" val="1094946234"/>
              </p:ext>
            </p:extLst>
          </p:nvPr>
        </p:nvGraphicFramePr>
        <p:xfrm>
          <a:off x="1524000" y="2247899"/>
          <a:ext cx="14249400" cy="5791201"/>
        </p:xfrm>
        <a:graphic>
          <a:graphicData uri="http://schemas.openxmlformats.org/drawingml/2006/table">
            <a:tbl>
              <a:tblPr firstRow="1" bandRow="1">
                <a:tableStyleId>{5C22544A-7EE6-4342-B048-85BDC9FD1C3A}</a:tableStyleId>
              </a:tblPr>
              <a:tblGrid>
                <a:gridCol w="2849880">
                  <a:extLst>
                    <a:ext uri="{9D8B030D-6E8A-4147-A177-3AD203B41FA5}">
                      <a16:colId xmlns:a16="http://schemas.microsoft.com/office/drawing/2014/main" val="2349755925"/>
                    </a:ext>
                  </a:extLst>
                </a:gridCol>
                <a:gridCol w="2849880">
                  <a:extLst>
                    <a:ext uri="{9D8B030D-6E8A-4147-A177-3AD203B41FA5}">
                      <a16:colId xmlns:a16="http://schemas.microsoft.com/office/drawing/2014/main" val="226309779"/>
                    </a:ext>
                  </a:extLst>
                </a:gridCol>
                <a:gridCol w="2849880">
                  <a:extLst>
                    <a:ext uri="{9D8B030D-6E8A-4147-A177-3AD203B41FA5}">
                      <a16:colId xmlns:a16="http://schemas.microsoft.com/office/drawing/2014/main" val="3556331203"/>
                    </a:ext>
                  </a:extLst>
                </a:gridCol>
                <a:gridCol w="2849880">
                  <a:extLst>
                    <a:ext uri="{9D8B030D-6E8A-4147-A177-3AD203B41FA5}">
                      <a16:colId xmlns:a16="http://schemas.microsoft.com/office/drawing/2014/main" val="840481214"/>
                    </a:ext>
                  </a:extLst>
                </a:gridCol>
                <a:gridCol w="2849880">
                  <a:extLst>
                    <a:ext uri="{9D8B030D-6E8A-4147-A177-3AD203B41FA5}">
                      <a16:colId xmlns:a16="http://schemas.microsoft.com/office/drawing/2014/main" val="1551028268"/>
                    </a:ext>
                  </a:extLst>
                </a:gridCol>
              </a:tblGrid>
              <a:tr h="2185360">
                <a:tc>
                  <a:txBody>
                    <a:bodyPr/>
                    <a:lstStyle/>
                    <a:p>
                      <a:pPr algn="r" fontAlgn="ctr"/>
                      <a:endParaRPr lang="en-IN" b="1" dirty="0">
                        <a:effectLst/>
                      </a:endParaRPr>
                    </a:p>
                  </a:txBody>
                  <a:tcPr anchor="ct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lang="en-IN" b="1" dirty="0">
                          <a:effectLst/>
                        </a:rPr>
                        <a:t>Model Name</a:t>
                      </a:r>
                    </a:p>
                    <a:p>
                      <a:pPr algn="r" fontAlgn="ctr"/>
                      <a:endParaRPr lang="en-IN" b="1" dirty="0">
                        <a:effectLst/>
                      </a:endParaRPr>
                    </a:p>
                  </a:txBody>
                  <a:tcPr anchor="ct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lang="en-IN" b="1" dirty="0" err="1">
                          <a:effectLst/>
                        </a:rPr>
                        <a:t>Rsquare</a:t>
                      </a:r>
                      <a:r>
                        <a:rPr lang="en-IN" b="1" dirty="0">
                          <a:effectLst/>
                        </a:rPr>
                        <a:t> values</a:t>
                      </a:r>
                    </a:p>
                    <a:p>
                      <a:pPr algn="r" fontAlgn="ctr"/>
                      <a:endParaRPr lang="en-IN" b="1" dirty="0">
                        <a:effectLst/>
                      </a:endParaRPr>
                    </a:p>
                  </a:txBody>
                  <a:tcPr anchor="ct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lang="en-IN" b="1" dirty="0">
                          <a:effectLst/>
                        </a:rPr>
                        <a:t>Adjusted </a:t>
                      </a:r>
                      <a:r>
                        <a:rPr lang="en-IN" b="1" dirty="0" err="1">
                          <a:effectLst/>
                        </a:rPr>
                        <a:t>rsq</a:t>
                      </a:r>
                      <a:endParaRPr lang="en-IN" b="1" dirty="0">
                        <a:effectLst/>
                      </a:endParaRPr>
                    </a:p>
                    <a:p>
                      <a:pPr algn="r" fontAlgn="ctr"/>
                      <a:endParaRPr lang="en-IN" b="1" dirty="0">
                        <a:effectLst/>
                      </a:endParaRP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IN" b="1" dirty="0">
                          <a:effectLst/>
                        </a:rPr>
                        <a:t> </a:t>
                      </a:r>
                    </a:p>
                    <a:p>
                      <a:pPr marL="0" marR="0" lvl="0" indent="0" algn="ctr" defTabSz="685800" rtl="0" eaLnBrk="1" fontAlgn="auto" latinLnBrk="0" hangingPunct="1">
                        <a:lnSpc>
                          <a:spcPct val="100000"/>
                        </a:lnSpc>
                        <a:spcBef>
                          <a:spcPts val="0"/>
                        </a:spcBef>
                        <a:spcAft>
                          <a:spcPts val="0"/>
                        </a:spcAft>
                        <a:buClrTx/>
                        <a:buSzTx/>
                        <a:buFontTx/>
                        <a:buNone/>
                        <a:tabLst/>
                        <a:defRPr/>
                      </a:pPr>
                      <a:r>
                        <a:rPr lang="en-IN" b="1" dirty="0">
                          <a:effectLst/>
                        </a:rPr>
                        <a:t>     </a:t>
                      </a:r>
                    </a:p>
                    <a:p>
                      <a:pPr marL="0" marR="0" lvl="0" indent="0" algn="ctr" defTabSz="685800" rtl="0" eaLnBrk="1" fontAlgn="auto" latinLnBrk="0" hangingPunct="1">
                        <a:lnSpc>
                          <a:spcPct val="100000"/>
                        </a:lnSpc>
                        <a:spcBef>
                          <a:spcPts val="0"/>
                        </a:spcBef>
                        <a:spcAft>
                          <a:spcPts val="0"/>
                        </a:spcAft>
                        <a:buClrTx/>
                        <a:buSzTx/>
                        <a:buFontTx/>
                        <a:buNone/>
                        <a:tabLst/>
                        <a:defRPr/>
                      </a:pPr>
                      <a:r>
                        <a:rPr lang="en-IN" b="1" dirty="0">
                          <a:effectLst/>
                        </a:rPr>
                        <a:t>MSE</a:t>
                      </a:r>
                    </a:p>
                    <a:p>
                      <a:endParaRPr lang="en-IN" dirty="0"/>
                    </a:p>
                  </a:txBody>
                  <a:tcPr/>
                </a:tc>
                <a:extLst>
                  <a:ext uri="{0D108BD9-81ED-4DB2-BD59-A6C34878D82A}">
                    <a16:rowId xmlns:a16="http://schemas.microsoft.com/office/drawing/2014/main" val="364826362"/>
                  </a:ext>
                </a:extLst>
              </a:tr>
              <a:tr h="1201947">
                <a:tc>
                  <a:txBody>
                    <a:bodyPr/>
                    <a:lstStyle/>
                    <a:p>
                      <a:pPr algn="r" fontAlgn="ctr"/>
                      <a:r>
                        <a:rPr lang="en-IN" b="1">
                          <a:effectLst/>
                        </a:rPr>
                        <a:t>0</a:t>
                      </a:r>
                    </a:p>
                  </a:txBody>
                  <a:tcPr anchor="ctr"/>
                </a:tc>
                <a:tc>
                  <a:txBody>
                    <a:bodyPr/>
                    <a:lstStyle/>
                    <a:p>
                      <a:pPr algn="r" fontAlgn="ctr"/>
                      <a:r>
                        <a:rPr lang="en-IN">
                          <a:effectLst/>
                        </a:rPr>
                        <a:t>linear</a:t>
                      </a:r>
                    </a:p>
                  </a:txBody>
                  <a:tcPr anchor="ctr"/>
                </a:tc>
                <a:tc>
                  <a:txBody>
                    <a:bodyPr/>
                    <a:lstStyle/>
                    <a:p>
                      <a:pPr algn="r" fontAlgn="ctr"/>
                      <a:r>
                        <a:rPr lang="en-IN" dirty="0">
                          <a:effectLst/>
                        </a:rPr>
                        <a:t>0.821809</a:t>
                      </a:r>
                    </a:p>
                  </a:txBody>
                  <a:tcPr anchor="ctr"/>
                </a:tc>
                <a:tc>
                  <a:txBody>
                    <a:bodyPr/>
                    <a:lstStyle/>
                    <a:p>
                      <a:pPr algn="r" fontAlgn="ctr"/>
                      <a:r>
                        <a:rPr lang="en-IN" dirty="0">
                          <a:effectLst/>
                        </a:rPr>
                        <a:t>0.819015</a:t>
                      </a:r>
                    </a:p>
                  </a:txBody>
                  <a:tcPr anchor="ctr"/>
                </a:tc>
                <a:tc>
                  <a:txBody>
                    <a:bodyPr/>
                    <a:lstStyle/>
                    <a:p>
                      <a:pPr algn="r" fontAlgn="ctr"/>
                      <a:r>
                        <a:rPr lang="en-IN" dirty="0">
                          <a:effectLst/>
                        </a:rPr>
                        <a:t>1.048680e+09</a:t>
                      </a:r>
                    </a:p>
                  </a:txBody>
                  <a:tcPr anchor="ctr"/>
                </a:tc>
                <a:extLst>
                  <a:ext uri="{0D108BD9-81ED-4DB2-BD59-A6C34878D82A}">
                    <a16:rowId xmlns:a16="http://schemas.microsoft.com/office/drawing/2014/main" val="1450712288"/>
                  </a:ext>
                </a:extLst>
              </a:tr>
              <a:tr h="1201947">
                <a:tc>
                  <a:txBody>
                    <a:bodyPr/>
                    <a:lstStyle/>
                    <a:p>
                      <a:pPr algn="r" fontAlgn="ctr"/>
                      <a:r>
                        <a:rPr lang="en-IN" b="1">
                          <a:effectLst/>
                        </a:rPr>
                        <a:t>1</a:t>
                      </a:r>
                    </a:p>
                  </a:txBody>
                  <a:tcPr anchor="ctr"/>
                </a:tc>
                <a:tc>
                  <a:txBody>
                    <a:bodyPr/>
                    <a:lstStyle/>
                    <a:p>
                      <a:pPr algn="r" fontAlgn="ctr"/>
                      <a:r>
                        <a:rPr lang="en-IN">
                          <a:effectLst/>
                        </a:rPr>
                        <a:t>lassso</a:t>
                      </a:r>
                    </a:p>
                  </a:txBody>
                  <a:tcPr anchor="ctr"/>
                </a:tc>
                <a:tc>
                  <a:txBody>
                    <a:bodyPr/>
                    <a:lstStyle/>
                    <a:p>
                      <a:pPr algn="r" fontAlgn="ctr"/>
                      <a:r>
                        <a:rPr lang="en-IN">
                          <a:effectLst/>
                        </a:rPr>
                        <a:t>0.821809</a:t>
                      </a:r>
                    </a:p>
                  </a:txBody>
                  <a:tcPr anchor="ctr"/>
                </a:tc>
                <a:tc>
                  <a:txBody>
                    <a:bodyPr/>
                    <a:lstStyle/>
                    <a:p>
                      <a:pPr algn="r" fontAlgn="ctr"/>
                      <a:r>
                        <a:rPr lang="en-IN" dirty="0">
                          <a:effectLst/>
                        </a:rPr>
                        <a:t>0.819015</a:t>
                      </a:r>
                    </a:p>
                  </a:txBody>
                  <a:tcPr anchor="ctr"/>
                </a:tc>
                <a:tc>
                  <a:txBody>
                    <a:bodyPr/>
                    <a:lstStyle/>
                    <a:p>
                      <a:pPr algn="r" fontAlgn="ctr"/>
                      <a:r>
                        <a:rPr lang="en-IN" dirty="0">
                          <a:effectLst/>
                        </a:rPr>
                        <a:t>1.048678e+09</a:t>
                      </a:r>
                    </a:p>
                  </a:txBody>
                  <a:tcPr anchor="ctr"/>
                </a:tc>
                <a:extLst>
                  <a:ext uri="{0D108BD9-81ED-4DB2-BD59-A6C34878D82A}">
                    <a16:rowId xmlns:a16="http://schemas.microsoft.com/office/drawing/2014/main" val="969081332"/>
                  </a:ext>
                </a:extLst>
              </a:tr>
              <a:tr h="1201947">
                <a:tc>
                  <a:txBody>
                    <a:bodyPr/>
                    <a:lstStyle/>
                    <a:p>
                      <a:pPr algn="r" fontAlgn="ctr"/>
                      <a:r>
                        <a:rPr lang="en-IN" b="1" dirty="0">
                          <a:effectLst/>
                        </a:rPr>
                        <a:t>2</a:t>
                      </a:r>
                    </a:p>
                  </a:txBody>
                  <a:tcPr anchor="ctr"/>
                </a:tc>
                <a:tc>
                  <a:txBody>
                    <a:bodyPr/>
                    <a:lstStyle/>
                    <a:p>
                      <a:pPr algn="r" fontAlgn="ctr"/>
                      <a:r>
                        <a:rPr lang="en-IN">
                          <a:effectLst/>
                        </a:rPr>
                        <a:t>ridge</a:t>
                      </a:r>
                    </a:p>
                  </a:txBody>
                  <a:tcPr anchor="ctr"/>
                </a:tc>
                <a:tc>
                  <a:txBody>
                    <a:bodyPr/>
                    <a:lstStyle/>
                    <a:p>
                      <a:pPr algn="r" fontAlgn="ctr"/>
                      <a:r>
                        <a:rPr lang="en-IN" dirty="0">
                          <a:effectLst/>
                        </a:rPr>
                        <a:t>0.821809</a:t>
                      </a:r>
                    </a:p>
                  </a:txBody>
                  <a:tcPr anchor="ctr"/>
                </a:tc>
                <a:tc>
                  <a:txBody>
                    <a:bodyPr/>
                    <a:lstStyle/>
                    <a:p>
                      <a:pPr algn="r" fontAlgn="ctr"/>
                      <a:r>
                        <a:rPr lang="en-IN">
                          <a:effectLst/>
                        </a:rPr>
                        <a:t>0.819015</a:t>
                      </a:r>
                    </a:p>
                  </a:txBody>
                  <a:tcPr anchor="ctr"/>
                </a:tc>
                <a:tc>
                  <a:txBody>
                    <a:bodyPr/>
                    <a:lstStyle/>
                    <a:p>
                      <a:pPr algn="r" fontAlgn="ctr"/>
                      <a:r>
                        <a:rPr lang="en-IN" dirty="0">
                          <a:effectLst/>
                        </a:rPr>
                        <a:t>1.048642e+09</a:t>
                      </a:r>
                    </a:p>
                  </a:txBody>
                  <a:tcPr anchor="ctr"/>
                </a:tc>
                <a:extLst>
                  <a:ext uri="{0D108BD9-81ED-4DB2-BD59-A6C34878D82A}">
                    <a16:rowId xmlns:a16="http://schemas.microsoft.com/office/drawing/2014/main" val="327520944"/>
                  </a:ext>
                </a:extLst>
              </a:tr>
            </a:tbl>
          </a:graphicData>
        </a:graphic>
      </p:graphicFrame>
      <p:sp>
        <p:nvSpPr>
          <p:cNvPr id="3" name="TextBox 2">
            <a:extLst>
              <a:ext uri="{FF2B5EF4-FFF2-40B4-BE49-F238E27FC236}">
                <a16:creationId xmlns:a16="http://schemas.microsoft.com/office/drawing/2014/main" id="{39A59F17-D8BB-0104-7F22-0BEA2618FE7C}"/>
              </a:ext>
            </a:extLst>
          </p:cNvPr>
          <p:cNvSpPr txBox="1"/>
          <p:nvPr/>
        </p:nvSpPr>
        <p:spPr>
          <a:xfrm>
            <a:off x="2019300" y="952500"/>
            <a:ext cx="11468100" cy="646331"/>
          </a:xfrm>
          <a:prstGeom prst="rect">
            <a:avLst/>
          </a:prstGeom>
          <a:noFill/>
        </p:spPr>
        <p:txBody>
          <a:bodyPr wrap="square" rtlCol="0">
            <a:spAutoFit/>
          </a:bodyPr>
          <a:lstStyle/>
          <a:p>
            <a:r>
              <a:rPr lang="en-IN" sz="3600" b="1" dirty="0"/>
              <a:t>Data table after outlier and skewness treatment</a:t>
            </a:r>
          </a:p>
        </p:txBody>
      </p:sp>
      <p:sp>
        <p:nvSpPr>
          <p:cNvPr id="4" name="TextBox 3">
            <a:extLst>
              <a:ext uri="{FF2B5EF4-FFF2-40B4-BE49-F238E27FC236}">
                <a16:creationId xmlns:a16="http://schemas.microsoft.com/office/drawing/2014/main" id="{156EAB8D-CFC1-6D48-36AC-6F347BF1F532}"/>
              </a:ext>
            </a:extLst>
          </p:cNvPr>
          <p:cNvSpPr txBox="1"/>
          <p:nvPr/>
        </p:nvSpPr>
        <p:spPr>
          <a:xfrm>
            <a:off x="3962400" y="8688168"/>
            <a:ext cx="11353800" cy="646331"/>
          </a:xfrm>
          <a:prstGeom prst="rect">
            <a:avLst/>
          </a:prstGeom>
          <a:noFill/>
        </p:spPr>
        <p:txBody>
          <a:bodyPr wrap="square" rtlCol="0">
            <a:spAutoFit/>
          </a:bodyPr>
          <a:lstStyle/>
          <a:p>
            <a:pPr algn="ctr"/>
            <a:r>
              <a:rPr lang="en-IN" sz="3600" dirty="0"/>
              <a:t>All Models have the same output </a:t>
            </a:r>
          </a:p>
        </p:txBody>
      </p:sp>
    </p:spTree>
    <p:extLst>
      <p:ext uri="{BB962C8B-B14F-4D97-AF65-F5344CB8AC3E}">
        <p14:creationId xmlns:p14="http://schemas.microsoft.com/office/powerpoint/2010/main" val="8011458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418906-F15D-F3F9-4283-1028FDC720A3}"/>
              </a:ext>
            </a:extLst>
          </p:cNvPr>
          <p:cNvSpPr txBox="1"/>
          <p:nvPr/>
        </p:nvSpPr>
        <p:spPr>
          <a:xfrm>
            <a:off x="1600200" y="1028700"/>
            <a:ext cx="12268200" cy="707886"/>
          </a:xfrm>
          <a:prstGeom prst="rect">
            <a:avLst/>
          </a:prstGeom>
          <a:noFill/>
        </p:spPr>
        <p:txBody>
          <a:bodyPr wrap="square" rtlCol="0">
            <a:spAutoFit/>
          </a:bodyPr>
          <a:lstStyle/>
          <a:p>
            <a:r>
              <a:rPr lang="en-IN" sz="4000" b="1" dirty="0"/>
              <a:t>Feature selection Using Lasso </a:t>
            </a:r>
          </a:p>
        </p:txBody>
      </p:sp>
      <p:sp>
        <p:nvSpPr>
          <p:cNvPr id="3" name="TextBox 2">
            <a:extLst>
              <a:ext uri="{FF2B5EF4-FFF2-40B4-BE49-F238E27FC236}">
                <a16:creationId xmlns:a16="http://schemas.microsoft.com/office/drawing/2014/main" id="{CFE86B5A-1C66-2B91-F0CC-F115726A406C}"/>
              </a:ext>
            </a:extLst>
          </p:cNvPr>
          <p:cNvSpPr txBox="1"/>
          <p:nvPr/>
        </p:nvSpPr>
        <p:spPr>
          <a:xfrm>
            <a:off x="1600200" y="3288827"/>
            <a:ext cx="12268200" cy="1384995"/>
          </a:xfrm>
          <a:prstGeom prst="rect">
            <a:avLst/>
          </a:prstGeom>
          <a:noFill/>
        </p:spPr>
        <p:txBody>
          <a:bodyPr wrap="square" rtlCol="0">
            <a:spAutoFit/>
          </a:bodyPr>
          <a:lstStyle/>
          <a:p>
            <a:pPr marL="457200" indent="-457200">
              <a:buFont typeface="Arial" panose="020B0604020202020204" pitchFamily="34" charset="0"/>
              <a:buChar char="•"/>
            </a:pPr>
            <a:r>
              <a:rPr lang="en-IN" sz="2800" i="1" dirty="0"/>
              <a:t>Columns Selected are based on lasso model </a:t>
            </a:r>
          </a:p>
          <a:p>
            <a:endParaRPr lang="en-IN" sz="2800" i="1" dirty="0"/>
          </a:p>
          <a:p>
            <a:r>
              <a:rPr lang="en-IN" sz="2800" i="1" dirty="0"/>
              <a:t> </a:t>
            </a:r>
          </a:p>
        </p:txBody>
      </p:sp>
      <p:sp>
        <p:nvSpPr>
          <p:cNvPr id="4" name="TextBox 3">
            <a:extLst>
              <a:ext uri="{FF2B5EF4-FFF2-40B4-BE49-F238E27FC236}">
                <a16:creationId xmlns:a16="http://schemas.microsoft.com/office/drawing/2014/main" id="{D3704A41-26E4-DEC4-C327-2B1853CADDDB}"/>
              </a:ext>
            </a:extLst>
          </p:cNvPr>
          <p:cNvSpPr txBox="1"/>
          <p:nvPr/>
        </p:nvSpPr>
        <p:spPr>
          <a:xfrm>
            <a:off x="1600200" y="3981325"/>
            <a:ext cx="11963400" cy="523220"/>
          </a:xfrm>
          <a:prstGeom prst="rect">
            <a:avLst/>
          </a:prstGeom>
          <a:noFill/>
        </p:spPr>
        <p:txBody>
          <a:bodyPr wrap="square" rtlCol="0">
            <a:spAutoFit/>
          </a:bodyPr>
          <a:lstStyle/>
          <a:p>
            <a:pPr marL="457200" indent="-457200">
              <a:buFont typeface="Arial" panose="020B0604020202020204" pitchFamily="34" charset="0"/>
              <a:buChar char="•"/>
            </a:pPr>
            <a:r>
              <a:rPr lang="en-IN" sz="2800" i="1" dirty="0"/>
              <a:t>Columns Having importance value less than 0 were dropped</a:t>
            </a:r>
          </a:p>
        </p:txBody>
      </p:sp>
    </p:spTree>
    <p:extLst>
      <p:ext uri="{BB962C8B-B14F-4D97-AF65-F5344CB8AC3E}">
        <p14:creationId xmlns:p14="http://schemas.microsoft.com/office/powerpoint/2010/main" val="186712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1574F5-99C9-5B58-413D-9789B78F354D}"/>
              </a:ext>
            </a:extLst>
          </p:cNvPr>
          <p:cNvSpPr txBox="1"/>
          <p:nvPr/>
        </p:nvSpPr>
        <p:spPr>
          <a:xfrm>
            <a:off x="1219200" y="1409700"/>
            <a:ext cx="10896600" cy="707886"/>
          </a:xfrm>
          <a:prstGeom prst="rect">
            <a:avLst/>
          </a:prstGeom>
          <a:noFill/>
        </p:spPr>
        <p:txBody>
          <a:bodyPr wrap="square" rtlCol="0">
            <a:spAutoFit/>
          </a:bodyPr>
          <a:lstStyle/>
          <a:p>
            <a:r>
              <a:rPr lang="en-IN" sz="4000" b="1" dirty="0"/>
              <a:t>Data Table after feature selection</a:t>
            </a:r>
          </a:p>
        </p:txBody>
      </p:sp>
      <p:graphicFrame>
        <p:nvGraphicFramePr>
          <p:cNvPr id="3" name="Table 2">
            <a:extLst>
              <a:ext uri="{FF2B5EF4-FFF2-40B4-BE49-F238E27FC236}">
                <a16:creationId xmlns:a16="http://schemas.microsoft.com/office/drawing/2014/main" id="{3139A47F-6C39-2ACC-E083-42D9910FA3F5}"/>
              </a:ext>
            </a:extLst>
          </p:cNvPr>
          <p:cNvGraphicFramePr>
            <a:graphicFrameLocks noGrp="1"/>
          </p:cNvGraphicFramePr>
          <p:nvPr>
            <p:extLst>
              <p:ext uri="{D42A27DB-BD31-4B8C-83A1-F6EECF244321}">
                <p14:modId xmlns:p14="http://schemas.microsoft.com/office/powerpoint/2010/main" val="4124040405"/>
              </p:ext>
            </p:extLst>
          </p:nvPr>
        </p:nvGraphicFramePr>
        <p:xfrm>
          <a:off x="1203702" y="3086100"/>
          <a:ext cx="15016566" cy="3387307"/>
        </p:xfrm>
        <a:graphic>
          <a:graphicData uri="http://schemas.openxmlformats.org/drawingml/2006/table">
            <a:tbl>
              <a:tblPr firstRow="1" bandRow="1">
                <a:tableStyleId>{5C22544A-7EE6-4342-B048-85BDC9FD1C3A}</a:tableStyleId>
              </a:tblPr>
              <a:tblGrid>
                <a:gridCol w="4006468">
                  <a:extLst>
                    <a:ext uri="{9D8B030D-6E8A-4147-A177-3AD203B41FA5}">
                      <a16:colId xmlns:a16="http://schemas.microsoft.com/office/drawing/2014/main" val="3121406996"/>
                    </a:ext>
                  </a:extLst>
                </a:gridCol>
                <a:gridCol w="3682531">
                  <a:extLst>
                    <a:ext uri="{9D8B030D-6E8A-4147-A177-3AD203B41FA5}">
                      <a16:colId xmlns:a16="http://schemas.microsoft.com/office/drawing/2014/main" val="1134045812"/>
                    </a:ext>
                  </a:extLst>
                </a:gridCol>
                <a:gridCol w="3864028">
                  <a:extLst>
                    <a:ext uri="{9D8B030D-6E8A-4147-A177-3AD203B41FA5}">
                      <a16:colId xmlns:a16="http://schemas.microsoft.com/office/drawing/2014/main" val="846002557"/>
                    </a:ext>
                  </a:extLst>
                </a:gridCol>
                <a:gridCol w="3463539">
                  <a:extLst>
                    <a:ext uri="{9D8B030D-6E8A-4147-A177-3AD203B41FA5}">
                      <a16:colId xmlns:a16="http://schemas.microsoft.com/office/drawing/2014/main" val="4284767919"/>
                    </a:ext>
                  </a:extLst>
                </a:gridCol>
              </a:tblGrid>
              <a:tr h="2185360">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lang="en-IN" b="1" dirty="0">
                          <a:effectLst/>
                        </a:rPr>
                        <a:t>Model Name</a:t>
                      </a:r>
                    </a:p>
                    <a:p>
                      <a:pPr algn="r" fontAlgn="ctr"/>
                      <a:endParaRPr lang="en-IN" b="1" dirty="0">
                        <a:effectLst/>
                      </a:endParaRPr>
                    </a:p>
                  </a:txBody>
                  <a:tcPr anchor="ct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lang="en-IN" b="1" dirty="0" err="1">
                          <a:effectLst/>
                        </a:rPr>
                        <a:t>Rsquare</a:t>
                      </a:r>
                      <a:r>
                        <a:rPr lang="en-IN" b="1" dirty="0">
                          <a:effectLst/>
                        </a:rPr>
                        <a:t> values</a:t>
                      </a:r>
                    </a:p>
                    <a:p>
                      <a:pPr algn="r" fontAlgn="ctr"/>
                      <a:endParaRPr lang="en-IN" b="1" dirty="0">
                        <a:effectLst/>
                      </a:endParaRPr>
                    </a:p>
                  </a:txBody>
                  <a:tcPr anchor="ct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lang="en-IN" b="1" dirty="0">
                          <a:effectLst/>
                        </a:rPr>
                        <a:t>Adjusted </a:t>
                      </a:r>
                      <a:r>
                        <a:rPr lang="en-IN" b="1" dirty="0" err="1">
                          <a:effectLst/>
                        </a:rPr>
                        <a:t>rsq</a:t>
                      </a:r>
                      <a:endParaRPr lang="en-IN" b="1" dirty="0">
                        <a:effectLst/>
                      </a:endParaRPr>
                    </a:p>
                    <a:p>
                      <a:pPr algn="r" fontAlgn="ctr"/>
                      <a:endParaRPr lang="en-IN" b="1" dirty="0">
                        <a:effectLst/>
                      </a:endParaRP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IN" b="1" dirty="0">
                          <a:effectLst/>
                        </a:rPr>
                        <a:t> </a:t>
                      </a:r>
                    </a:p>
                    <a:p>
                      <a:pPr marL="0" marR="0" lvl="0" indent="0" algn="ctr" defTabSz="685800" rtl="0" eaLnBrk="1" fontAlgn="auto" latinLnBrk="0" hangingPunct="1">
                        <a:lnSpc>
                          <a:spcPct val="100000"/>
                        </a:lnSpc>
                        <a:spcBef>
                          <a:spcPts val="0"/>
                        </a:spcBef>
                        <a:spcAft>
                          <a:spcPts val="0"/>
                        </a:spcAft>
                        <a:buClrTx/>
                        <a:buSzTx/>
                        <a:buFontTx/>
                        <a:buNone/>
                        <a:tabLst/>
                        <a:defRPr/>
                      </a:pPr>
                      <a:r>
                        <a:rPr lang="en-IN" b="1" dirty="0">
                          <a:effectLst/>
                        </a:rPr>
                        <a:t>     </a:t>
                      </a:r>
                    </a:p>
                    <a:p>
                      <a:pPr marL="0" marR="0" lvl="0" indent="0" algn="ctr" defTabSz="685800" rtl="0" eaLnBrk="1" fontAlgn="auto" latinLnBrk="0" hangingPunct="1">
                        <a:lnSpc>
                          <a:spcPct val="100000"/>
                        </a:lnSpc>
                        <a:spcBef>
                          <a:spcPts val="0"/>
                        </a:spcBef>
                        <a:spcAft>
                          <a:spcPts val="0"/>
                        </a:spcAft>
                        <a:buClrTx/>
                        <a:buSzTx/>
                        <a:buFontTx/>
                        <a:buNone/>
                        <a:tabLst/>
                        <a:defRPr/>
                      </a:pPr>
                      <a:r>
                        <a:rPr lang="en-IN" b="1" dirty="0">
                          <a:effectLst/>
                        </a:rPr>
                        <a:t>MSE</a:t>
                      </a:r>
                    </a:p>
                    <a:p>
                      <a:endParaRPr lang="en-IN" dirty="0"/>
                    </a:p>
                  </a:txBody>
                  <a:tcPr/>
                </a:tc>
                <a:extLst>
                  <a:ext uri="{0D108BD9-81ED-4DB2-BD59-A6C34878D82A}">
                    <a16:rowId xmlns:a16="http://schemas.microsoft.com/office/drawing/2014/main" val="3066511004"/>
                  </a:ext>
                </a:extLst>
              </a:tr>
              <a:tr h="1201947">
                <a:tc>
                  <a:txBody>
                    <a:bodyPr/>
                    <a:lstStyle/>
                    <a:p>
                      <a:pPr algn="r" fontAlgn="ctr"/>
                      <a:r>
                        <a:rPr lang="en-IN" dirty="0">
                          <a:effectLst/>
                        </a:rPr>
                        <a:t>linear</a:t>
                      </a:r>
                    </a:p>
                  </a:txBody>
                  <a:tcPr anchor="ctr"/>
                </a:tc>
                <a:tc>
                  <a:txBody>
                    <a:bodyPr/>
                    <a:lstStyle/>
                    <a:p>
                      <a:pPr algn="r" fontAlgn="ctr"/>
                      <a:r>
                        <a:rPr lang="en-IN" dirty="0"/>
                        <a:t>0.7932599318460</a:t>
                      </a:r>
                      <a:endParaRPr lang="en-IN" dirty="0">
                        <a:effectLst/>
                      </a:endParaRPr>
                    </a:p>
                  </a:txBody>
                  <a:tcPr anchor="ctr"/>
                </a:tc>
                <a:tc>
                  <a:txBody>
                    <a:bodyPr/>
                    <a:lstStyle/>
                    <a:p>
                      <a:pPr algn="r" fontAlgn="ctr"/>
                      <a:r>
                        <a:rPr lang="en-IN" dirty="0"/>
                        <a:t>0.7916517549978817</a:t>
                      </a:r>
                      <a:endParaRPr lang="en-IN" dirty="0">
                        <a:effectLst/>
                      </a:endParaRPr>
                    </a:p>
                  </a:txBody>
                  <a:tcPr anchor="ctr"/>
                </a:tc>
                <a:tc>
                  <a:txBody>
                    <a:bodyPr/>
                    <a:lstStyle/>
                    <a:p>
                      <a:pPr algn="r" fontAlgn="ctr"/>
                      <a:r>
                        <a:rPr lang="en-IN" dirty="0"/>
                        <a:t>1164014285.3473213</a:t>
                      </a:r>
                      <a:endParaRPr lang="en-IN" dirty="0">
                        <a:effectLst/>
                      </a:endParaRPr>
                    </a:p>
                  </a:txBody>
                  <a:tcPr anchor="ctr"/>
                </a:tc>
                <a:extLst>
                  <a:ext uri="{0D108BD9-81ED-4DB2-BD59-A6C34878D82A}">
                    <a16:rowId xmlns:a16="http://schemas.microsoft.com/office/drawing/2014/main" val="2054559755"/>
                  </a:ext>
                </a:extLst>
              </a:tr>
            </a:tbl>
          </a:graphicData>
        </a:graphic>
      </p:graphicFrame>
      <p:sp>
        <p:nvSpPr>
          <p:cNvPr id="4" name="TextBox 3">
            <a:extLst>
              <a:ext uri="{FF2B5EF4-FFF2-40B4-BE49-F238E27FC236}">
                <a16:creationId xmlns:a16="http://schemas.microsoft.com/office/drawing/2014/main" id="{38B3D3F4-D7DB-E478-471B-5C95A8F18692}"/>
              </a:ext>
            </a:extLst>
          </p:cNvPr>
          <p:cNvSpPr txBox="1"/>
          <p:nvPr/>
        </p:nvSpPr>
        <p:spPr>
          <a:xfrm>
            <a:off x="2667000" y="7464523"/>
            <a:ext cx="12344400" cy="2246769"/>
          </a:xfrm>
          <a:prstGeom prst="rect">
            <a:avLst/>
          </a:prstGeom>
          <a:noFill/>
        </p:spPr>
        <p:txBody>
          <a:bodyPr wrap="square" rtlCol="0">
            <a:spAutoFit/>
          </a:bodyPr>
          <a:lstStyle/>
          <a:p>
            <a:pPr marL="457200" indent="-457200">
              <a:buFont typeface="Arial" panose="020B0604020202020204" pitchFamily="34" charset="0"/>
              <a:buChar char="•"/>
            </a:pPr>
            <a:r>
              <a:rPr lang="en-IN" sz="2800" dirty="0"/>
              <a:t>Since, each Model is giving the same output we can say than any model is compatible for the data</a:t>
            </a:r>
          </a:p>
          <a:p>
            <a:pPr marL="457200" indent="-457200">
              <a:buFont typeface="Arial" panose="020B0604020202020204" pitchFamily="34" charset="0"/>
              <a:buChar char="•"/>
            </a:pPr>
            <a:r>
              <a:rPr lang="en-IN" sz="2800" dirty="0"/>
              <a:t>But after Feature Selection MSE has dropped</a:t>
            </a:r>
          </a:p>
          <a:p>
            <a:pPr marL="457200" indent="-457200">
              <a:buFont typeface="Arial" panose="020B0604020202020204" pitchFamily="34" charset="0"/>
              <a:buChar char="•"/>
            </a:pPr>
            <a:r>
              <a:rPr lang="en-IN" sz="2800" dirty="0"/>
              <a:t>Final Conclusion: Feature selection using Lasso is best fitted model</a:t>
            </a:r>
          </a:p>
          <a:p>
            <a:pPr marL="457200" indent="-457200">
              <a:buFont typeface="Arial" panose="020B0604020202020204" pitchFamily="34" charset="0"/>
              <a:buChar char="•"/>
            </a:pPr>
            <a:endParaRPr lang="en-IN" sz="2800" dirty="0"/>
          </a:p>
        </p:txBody>
      </p:sp>
    </p:spTree>
    <p:extLst>
      <p:ext uri="{BB962C8B-B14F-4D97-AF65-F5344CB8AC3E}">
        <p14:creationId xmlns:p14="http://schemas.microsoft.com/office/powerpoint/2010/main" val="32269950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EAB7DA-C204-DD02-332C-3F931FF20353}"/>
              </a:ext>
            </a:extLst>
          </p:cNvPr>
          <p:cNvSpPr txBox="1"/>
          <p:nvPr/>
        </p:nvSpPr>
        <p:spPr>
          <a:xfrm>
            <a:off x="4114800" y="723900"/>
            <a:ext cx="7772400" cy="830997"/>
          </a:xfrm>
          <a:prstGeom prst="rect">
            <a:avLst/>
          </a:prstGeom>
          <a:noFill/>
        </p:spPr>
        <p:txBody>
          <a:bodyPr wrap="square" rtlCol="0">
            <a:spAutoFit/>
          </a:bodyPr>
          <a:lstStyle/>
          <a:p>
            <a:pPr algn="ctr"/>
            <a:r>
              <a:rPr lang="en-IN" sz="4800" dirty="0"/>
              <a:t>Drawbacks</a:t>
            </a:r>
          </a:p>
        </p:txBody>
      </p:sp>
      <p:sp>
        <p:nvSpPr>
          <p:cNvPr id="8" name="TextBox 7">
            <a:extLst>
              <a:ext uri="{FF2B5EF4-FFF2-40B4-BE49-F238E27FC236}">
                <a16:creationId xmlns:a16="http://schemas.microsoft.com/office/drawing/2014/main" id="{DF88DA73-937F-B4EF-CA0A-CC2ADD591650}"/>
              </a:ext>
            </a:extLst>
          </p:cNvPr>
          <p:cNvSpPr txBox="1"/>
          <p:nvPr/>
        </p:nvSpPr>
        <p:spPr>
          <a:xfrm rot="10800000" flipV="1">
            <a:off x="1066800" y="3086100"/>
            <a:ext cx="12268200" cy="3724096"/>
          </a:xfrm>
          <a:prstGeom prst="rect">
            <a:avLst/>
          </a:prstGeom>
          <a:noFill/>
        </p:spPr>
        <p:txBody>
          <a:bodyPr wrap="square" rtlCol="0">
            <a:spAutoFit/>
          </a:bodyPr>
          <a:lstStyle/>
          <a:p>
            <a:r>
              <a:rPr lang="en-US" altLang="en-US" sz="2000" b="1" dirty="0">
                <a:latin typeface="Canva Sans" panose="020B0604020202020204" charset="0"/>
              </a:rPr>
              <a:t>Outliers and skewed data</a:t>
            </a:r>
            <a:r>
              <a:rPr lang="en-US" altLang="en-US" sz="2000" dirty="0">
                <a:latin typeface="Canva Sans" panose="020B0604020202020204" charset="0"/>
              </a:rPr>
              <a:t>: Some features, like </a:t>
            </a:r>
            <a:r>
              <a:rPr lang="en-IN" sz="2000" dirty="0" err="1">
                <a:latin typeface="Canva Sans" panose="020B0604020202020204" charset="0"/>
              </a:rPr>
              <a:t>Brick_Veneer_Area</a:t>
            </a:r>
            <a:r>
              <a:rPr lang="en-IN" sz="2000" dirty="0">
                <a:latin typeface="Canva Sans" panose="020B0604020202020204" charset="0"/>
              </a:rPr>
              <a:t> </a:t>
            </a:r>
            <a:r>
              <a:rPr lang="en-US" altLang="en-US" sz="2000" dirty="0">
                <a:latin typeface="Canva Sans" panose="020B0604020202020204" charset="0"/>
              </a:rPr>
              <a:t>or </a:t>
            </a:r>
            <a:r>
              <a:rPr lang="en-US" altLang="en-US" sz="2000" dirty="0" err="1">
                <a:latin typeface="Canva Sans" panose="020B0604020202020204" charset="0"/>
              </a:rPr>
              <a:t>Grade_living_area</a:t>
            </a:r>
            <a:r>
              <a:rPr lang="en-US" altLang="en-US" sz="2000" dirty="0">
                <a:latin typeface="Canva Sans" panose="020B0604020202020204" charset="0"/>
              </a:rPr>
              <a:t> , can have extreme values, potentially impacting the performance of certain machine learning models. </a:t>
            </a:r>
          </a:p>
          <a:p>
            <a:endParaRPr lang="en-US" altLang="en-US" sz="2000" dirty="0">
              <a:latin typeface="Canva Sans" panose="020B0604020202020204" charset="0"/>
            </a:endParaRPr>
          </a:p>
          <a:p>
            <a:endParaRPr lang="en-US" altLang="en-US" sz="2000" dirty="0">
              <a:latin typeface="Canva Sans" panose="020B0604020202020204" charset="0"/>
            </a:endParaRPr>
          </a:p>
          <a:p>
            <a:r>
              <a:rPr lang="en-US" altLang="en-US" sz="2000" b="1" dirty="0">
                <a:latin typeface="Canva Sans" panose="020B0604020202020204" charset="0"/>
              </a:rPr>
              <a:t>Potential overfitting</a:t>
            </a:r>
            <a:r>
              <a:rPr lang="en-US" altLang="en-US" sz="2000" dirty="0">
                <a:latin typeface="Canva Sans" panose="020B0604020202020204" charset="0"/>
              </a:rPr>
              <a:t>: The relatively small size (1460 rows) compared to modern datasets could lead to models that overfit without proper regularization.</a:t>
            </a:r>
          </a:p>
          <a:p>
            <a:endParaRPr lang="en-US" altLang="en-US" sz="2000" dirty="0">
              <a:latin typeface="Canva Sans" panose="020B0604020202020204" charset="0"/>
            </a:endParaRPr>
          </a:p>
          <a:p>
            <a:endParaRPr lang="en-US" altLang="en-US" sz="2000" dirty="0">
              <a:latin typeface="Canva Sans" panose="020B0604020202020204" charset="0"/>
            </a:endParaRPr>
          </a:p>
          <a:p>
            <a:r>
              <a:rPr kumimoji="0" lang="en-US" altLang="en-US" sz="2000" b="1" i="0" u="none" strike="noStrike" cap="none" normalizeH="0" baseline="0" dirty="0">
                <a:ln>
                  <a:noFill/>
                </a:ln>
                <a:solidFill>
                  <a:schemeClr val="tx1"/>
                </a:solidFill>
                <a:effectLst/>
                <a:latin typeface="Canva Sans" panose="020B0604020202020204" charset="0"/>
              </a:rPr>
              <a:t>Limited diversity</a:t>
            </a:r>
            <a:r>
              <a:rPr kumimoji="0" lang="en-US" altLang="en-US" sz="2000" b="0" i="0" u="none" strike="noStrike" cap="none" normalizeH="0" baseline="0" dirty="0">
                <a:ln>
                  <a:noFill/>
                </a:ln>
                <a:solidFill>
                  <a:schemeClr val="tx1"/>
                </a:solidFill>
                <a:effectLst/>
                <a:latin typeface="Canva Sans" panose="020B0604020202020204" charset="0"/>
              </a:rPr>
              <a:t>: The dataset is specific </a:t>
            </a:r>
            <a:r>
              <a:rPr lang="en-US" altLang="en-US" sz="2000" dirty="0">
                <a:latin typeface="Canva Sans" panose="020B0604020202020204" charset="0"/>
              </a:rPr>
              <a:t>region</a:t>
            </a:r>
            <a:r>
              <a:rPr kumimoji="0" lang="en-US" altLang="en-US" sz="2000" b="0" i="0" u="none" strike="noStrike" cap="none" normalizeH="0" baseline="0" dirty="0">
                <a:ln>
                  <a:noFill/>
                </a:ln>
                <a:solidFill>
                  <a:schemeClr val="tx1"/>
                </a:solidFill>
                <a:effectLst/>
                <a:latin typeface="Canva Sans" panose="020B0604020202020204" charset="0"/>
              </a:rPr>
              <a:t>, so it may not generalize well to housing markets in different locations or countries.</a:t>
            </a:r>
          </a:p>
          <a:p>
            <a:endParaRPr lang="en-US" altLang="en-US" dirty="0">
              <a:latin typeface="Arial" panose="020B0604020202020204" pitchFamily="34" charset="0"/>
            </a:endParaRPr>
          </a:p>
          <a:p>
            <a:endParaRPr lang="en-IN" dirty="0"/>
          </a:p>
        </p:txBody>
      </p:sp>
    </p:spTree>
    <p:extLst>
      <p:ext uri="{BB962C8B-B14F-4D97-AF65-F5344CB8AC3E}">
        <p14:creationId xmlns:p14="http://schemas.microsoft.com/office/powerpoint/2010/main" val="49334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D17705-8B39-7F6E-BBC5-A390B8188705}"/>
              </a:ext>
            </a:extLst>
          </p:cNvPr>
          <p:cNvSpPr txBox="1"/>
          <p:nvPr/>
        </p:nvSpPr>
        <p:spPr>
          <a:xfrm>
            <a:off x="6477000" y="3848100"/>
            <a:ext cx="8001000" cy="2308324"/>
          </a:xfrm>
          <a:prstGeom prst="rect">
            <a:avLst/>
          </a:prstGeom>
          <a:noFill/>
        </p:spPr>
        <p:txBody>
          <a:bodyPr wrap="square" rtlCol="0">
            <a:spAutoFit/>
          </a:bodyPr>
          <a:lstStyle/>
          <a:p>
            <a:r>
              <a:rPr lang="en-IN" sz="7200" dirty="0"/>
              <a:t>   Thank </a:t>
            </a:r>
          </a:p>
          <a:p>
            <a:r>
              <a:rPr lang="en-IN" sz="7200" dirty="0"/>
              <a:t>     You</a:t>
            </a:r>
          </a:p>
        </p:txBody>
      </p:sp>
    </p:spTree>
    <p:extLst>
      <p:ext uri="{BB962C8B-B14F-4D97-AF65-F5344CB8AC3E}">
        <p14:creationId xmlns:p14="http://schemas.microsoft.com/office/powerpoint/2010/main" val="2031790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962400" y="419100"/>
            <a:ext cx="9917814" cy="1398460"/>
          </a:xfrm>
          <a:prstGeom prst="rect">
            <a:avLst/>
          </a:prstGeom>
        </p:spPr>
        <p:txBody>
          <a:bodyPr lIns="0" tIns="0" rIns="0" bIns="0" rtlCol="0" anchor="t">
            <a:spAutoFit/>
          </a:bodyPr>
          <a:lstStyle/>
          <a:p>
            <a:pPr algn="ctr">
              <a:lnSpc>
                <a:spcPts val="11415"/>
              </a:lnSpc>
              <a:spcBef>
                <a:spcPct val="0"/>
              </a:spcBef>
            </a:pPr>
            <a:r>
              <a:rPr lang="en-US" sz="8153" b="1" dirty="0">
                <a:solidFill>
                  <a:srgbClr val="000000"/>
                </a:solidFill>
                <a:latin typeface="Canva Sans Bold"/>
                <a:ea typeface="Canva Sans Bold"/>
                <a:cs typeface="Canva Sans Bold"/>
                <a:sym typeface="Canva Sans Bold"/>
              </a:rPr>
              <a:t>Problem Statement</a:t>
            </a:r>
          </a:p>
        </p:txBody>
      </p:sp>
      <p:sp>
        <p:nvSpPr>
          <p:cNvPr id="3" name="TextBox 3"/>
          <p:cNvSpPr txBox="1"/>
          <p:nvPr/>
        </p:nvSpPr>
        <p:spPr>
          <a:xfrm>
            <a:off x="1211519" y="2593473"/>
            <a:ext cx="15864962" cy="3888180"/>
          </a:xfrm>
          <a:prstGeom prst="rect">
            <a:avLst/>
          </a:prstGeom>
        </p:spPr>
        <p:txBody>
          <a:bodyPr lIns="0" tIns="0" rIns="0" bIns="0" rtlCol="0" anchor="t">
            <a:spAutoFit/>
          </a:bodyPr>
          <a:lstStyle/>
          <a:p>
            <a:pPr algn="ctr">
              <a:lnSpc>
                <a:spcPts val="4434"/>
              </a:lnSpc>
              <a:spcBef>
                <a:spcPct val="0"/>
              </a:spcBef>
            </a:pPr>
            <a:r>
              <a:rPr lang="en-US" sz="2400" dirty="0">
                <a:solidFill>
                  <a:srgbClr val="000000"/>
                </a:solidFill>
                <a:latin typeface="Canva Sans" panose="020B0604020202020204" charset="0"/>
                <a:ea typeface="Canva Sans Bold"/>
                <a:cs typeface="Canva Sans Bold"/>
                <a:sym typeface="Canva Sans Bold"/>
              </a:rPr>
              <a:t>In the real estate market, predicting house prices is challenging due to the influence of multiple factors such as location, size, and amenities. The objective is to develop a machine learning model that leverages techniques like Lasso and Ridge Regression to predict house prices accurately. The process will involve thorough data cleaning to handle missing or inconsistent data, feature selection to identify key predictors, and model tuning to optimize performance. By using these advanced techniques, the model will provide precise price estimates and offer insights into the most important factors affecting house prices, helping buyers, sellers, and agents make informed decisions.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ED9830-D594-4278-EE5F-3C714F222CF3}"/>
              </a:ext>
            </a:extLst>
          </p:cNvPr>
          <p:cNvSpPr txBox="1"/>
          <p:nvPr/>
        </p:nvSpPr>
        <p:spPr>
          <a:xfrm>
            <a:off x="3962400" y="571500"/>
            <a:ext cx="9159498" cy="1290033"/>
          </a:xfrm>
          <a:prstGeom prst="rect">
            <a:avLst/>
          </a:prstGeom>
          <a:noFill/>
        </p:spPr>
        <p:txBody>
          <a:bodyPr wrap="square">
            <a:spAutoFit/>
          </a:bodyPr>
          <a:lstStyle/>
          <a:p>
            <a:pPr algn="ctr">
              <a:lnSpc>
                <a:spcPts val="10770"/>
              </a:lnSpc>
              <a:spcBef>
                <a:spcPct val="0"/>
              </a:spcBef>
            </a:pPr>
            <a:r>
              <a:rPr lang="en-US" sz="4800" b="1" dirty="0">
                <a:solidFill>
                  <a:srgbClr val="000000"/>
                </a:solidFill>
                <a:latin typeface="Canva Sans Bold"/>
                <a:ea typeface="Canva Sans Bold"/>
                <a:cs typeface="Canva Sans Bold"/>
                <a:sym typeface="Canva Sans Bold"/>
              </a:rPr>
              <a:t>Flow Diagram</a:t>
            </a:r>
          </a:p>
        </p:txBody>
      </p:sp>
      <p:pic>
        <p:nvPicPr>
          <p:cNvPr id="4" name="Picture 3">
            <a:extLst>
              <a:ext uri="{FF2B5EF4-FFF2-40B4-BE49-F238E27FC236}">
                <a16:creationId xmlns:a16="http://schemas.microsoft.com/office/drawing/2014/main" id="{513A5C30-05C3-C501-D483-C579E86E2D19}"/>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2247900"/>
            <a:ext cx="10897476" cy="7204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1125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652931" y="280116"/>
            <a:ext cx="15276931" cy="1036437"/>
          </a:xfrm>
          <a:prstGeom prst="rect">
            <a:avLst/>
          </a:prstGeom>
        </p:spPr>
        <p:txBody>
          <a:bodyPr lIns="0" tIns="0" rIns="0" bIns="0" rtlCol="0" anchor="t">
            <a:spAutoFit/>
          </a:bodyPr>
          <a:lstStyle/>
          <a:p>
            <a:pPr algn="ctr">
              <a:lnSpc>
                <a:spcPts val="8498"/>
              </a:lnSpc>
              <a:spcBef>
                <a:spcPct val="0"/>
              </a:spcBef>
            </a:pPr>
            <a:r>
              <a:rPr lang="en-US" sz="6070" b="1" dirty="0">
                <a:solidFill>
                  <a:srgbClr val="000000"/>
                </a:solidFill>
                <a:latin typeface="Canva Sans Bold"/>
                <a:ea typeface="Canva Sans Bold"/>
                <a:cs typeface="Canva Sans Bold"/>
                <a:sym typeface="Canva Sans Bold"/>
              </a:rPr>
              <a:t>Data and Cleaning </a:t>
            </a:r>
          </a:p>
        </p:txBody>
      </p:sp>
      <p:sp>
        <p:nvSpPr>
          <p:cNvPr id="3" name="TextBox 3"/>
          <p:cNvSpPr txBox="1"/>
          <p:nvPr/>
        </p:nvSpPr>
        <p:spPr>
          <a:xfrm>
            <a:off x="1071038" y="1535651"/>
            <a:ext cx="3544168" cy="1165191"/>
          </a:xfrm>
          <a:prstGeom prst="rect">
            <a:avLst/>
          </a:prstGeom>
        </p:spPr>
        <p:txBody>
          <a:bodyPr wrap="square" lIns="0" tIns="0" rIns="0" bIns="0" rtlCol="0" anchor="t">
            <a:spAutoFit/>
          </a:bodyPr>
          <a:lstStyle/>
          <a:p>
            <a:pPr marL="1177340" lvl="2" indent="-360070">
              <a:lnSpc>
                <a:spcPts val="4669"/>
              </a:lnSpc>
              <a:buFont typeface="Arial"/>
              <a:buChar char="•"/>
            </a:pPr>
            <a:r>
              <a:rPr lang="en-US" sz="3335" b="1" dirty="0">
                <a:solidFill>
                  <a:srgbClr val="000000"/>
                </a:solidFill>
                <a:latin typeface="Canva Sans Bold"/>
                <a:ea typeface="Canva Sans Bold"/>
                <a:cs typeface="Canva Sans Bold"/>
                <a:sym typeface="Canva Sans Bold"/>
              </a:rPr>
              <a:t>Attributes</a:t>
            </a:r>
          </a:p>
          <a:p>
            <a:pPr>
              <a:lnSpc>
                <a:spcPts val="4669"/>
              </a:lnSpc>
              <a:spcBef>
                <a:spcPct val="0"/>
              </a:spcBef>
            </a:pPr>
            <a:endParaRPr lang="en-US" sz="3335" b="1" dirty="0">
              <a:solidFill>
                <a:srgbClr val="000000"/>
              </a:solidFill>
              <a:latin typeface="Canva Sans Bold"/>
              <a:ea typeface="Canva Sans Bold"/>
              <a:cs typeface="Canva Sans Bold"/>
              <a:sym typeface="Canva Sans Bold"/>
            </a:endParaRPr>
          </a:p>
        </p:txBody>
      </p:sp>
      <p:sp>
        <p:nvSpPr>
          <p:cNvPr id="4" name="TextBox 4"/>
          <p:cNvSpPr txBox="1"/>
          <p:nvPr/>
        </p:nvSpPr>
        <p:spPr>
          <a:xfrm>
            <a:off x="1447800" y="3208978"/>
            <a:ext cx="9025931" cy="1232921"/>
          </a:xfrm>
          <a:prstGeom prst="rect">
            <a:avLst/>
          </a:prstGeom>
        </p:spPr>
        <p:txBody>
          <a:bodyPr lIns="0" tIns="0" rIns="0" bIns="0" rtlCol="0" anchor="t">
            <a:spAutoFit/>
          </a:bodyPr>
          <a:lstStyle/>
          <a:p>
            <a:pPr marL="752368" lvl="1" indent="-376184">
              <a:lnSpc>
                <a:spcPts val="4878"/>
              </a:lnSpc>
              <a:buFont typeface="Arial"/>
              <a:buChar char="•"/>
            </a:pPr>
            <a:r>
              <a:rPr lang="en-US" sz="3484" b="1" dirty="0">
                <a:solidFill>
                  <a:srgbClr val="000000"/>
                </a:solidFill>
                <a:latin typeface="Canva Sans Bold"/>
                <a:ea typeface="Canva Sans Bold"/>
                <a:cs typeface="Canva Sans Bold"/>
                <a:sym typeface="Canva Sans Bold"/>
              </a:rPr>
              <a:t>Dependent variable/Target Variable:</a:t>
            </a:r>
          </a:p>
          <a:p>
            <a:pPr>
              <a:lnSpc>
                <a:spcPts val="5158"/>
              </a:lnSpc>
              <a:spcBef>
                <a:spcPct val="0"/>
              </a:spcBef>
            </a:pPr>
            <a:endParaRPr lang="en-US" sz="3484" b="1" dirty="0">
              <a:solidFill>
                <a:srgbClr val="000000"/>
              </a:solidFill>
              <a:latin typeface="Canva Sans Bold"/>
              <a:ea typeface="Canva Sans Bold"/>
              <a:cs typeface="Canva Sans Bold"/>
              <a:sym typeface="Canva Sans Bold"/>
            </a:endParaRPr>
          </a:p>
        </p:txBody>
      </p:sp>
      <p:sp>
        <p:nvSpPr>
          <p:cNvPr id="5" name="TextBox 5"/>
          <p:cNvSpPr txBox="1"/>
          <p:nvPr/>
        </p:nvSpPr>
        <p:spPr>
          <a:xfrm>
            <a:off x="2310013" y="4170901"/>
            <a:ext cx="11804270" cy="443070"/>
          </a:xfrm>
          <a:prstGeom prst="rect">
            <a:avLst/>
          </a:prstGeom>
        </p:spPr>
        <p:txBody>
          <a:bodyPr lIns="0" tIns="0" rIns="0" bIns="0" rtlCol="0" anchor="t">
            <a:spAutoFit/>
          </a:bodyPr>
          <a:lstStyle/>
          <a:p>
            <a:pPr algn="l">
              <a:lnSpc>
                <a:spcPts val="3689"/>
              </a:lnSpc>
              <a:spcBef>
                <a:spcPct val="0"/>
              </a:spcBef>
            </a:pPr>
            <a:r>
              <a:rPr lang="en-US" sz="2635" dirty="0">
                <a:solidFill>
                  <a:srgbClr val="000000"/>
                </a:solidFill>
                <a:latin typeface="Canva Sans" panose="020B0604020202020204" charset="0"/>
                <a:ea typeface="Canva Sans Bold"/>
                <a:cs typeface="Canva Sans Bold"/>
                <a:sym typeface="Canva Sans Bold"/>
              </a:rPr>
              <a:t>House Price</a:t>
            </a:r>
          </a:p>
        </p:txBody>
      </p:sp>
      <p:sp>
        <p:nvSpPr>
          <p:cNvPr id="6" name="TextBox 6"/>
          <p:cNvSpPr txBox="1"/>
          <p:nvPr/>
        </p:nvSpPr>
        <p:spPr>
          <a:xfrm>
            <a:off x="1652931" y="4850208"/>
            <a:ext cx="5924550" cy="563348"/>
          </a:xfrm>
          <a:prstGeom prst="rect">
            <a:avLst/>
          </a:prstGeom>
        </p:spPr>
        <p:txBody>
          <a:bodyPr lIns="0" tIns="0" rIns="0" bIns="0" rtlCol="0" anchor="t">
            <a:spAutoFit/>
          </a:bodyPr>
          <a:lstStyle/>
          <a:p>
            <a:pPr marL="716996" lvl="1" indent="-358498">
              <a:lnSpc>
                <a:spcPts val="4649"/>
              </a:lnSpc>
              <a:buFont typeface="Arial"/>
              <a:buChar char="•"/>
            </a:pPr>
            <a:r>
              <a:rPr lang="en-US" sz="3320" b="1" dirty="0">
                <a:solidFill>
                  <a:srgbClr val="000000"/>
                </a:solidFill>
                <a:latin typeface="Canva Sans Bold"/>
                <a:ea typeface="Canva Sans Bold"/>
                <a:cs typeface="Canva Sans Bold"/>
                <a:sym typeface="Canva Sans Bold"/>
              </a:rPr>
              <a:t>Missing Value Treatment:</a:t>
            </a:r>
          </a:p>
        </p:txBody>
      </p:sp>
      <p:sp>
        <p:nvSpPr>
          <p:cNvPr id="7" name="TextBox 7"/>
          <p:cNvSpPr txBox="1"/>
          <p:nvPr/>
        </p:nvSpPr>
        <p:spPr>
          <a:xfrm>
            <a:off x="2344747" y="2368496"/>
            <a:ext cx="5867401" cy="917559"/>
          </a:xfrm>
          <a:prstGeom prst="rect">
            <a:avLst/>
          </a:prstGeom>
        </p:spPr>
        <p:txBody>
          <a:bodyPr wrap="square" lIns="0" tIns="0" rIns="0" bIns="0" rtlCol="0" anchor="t">
            <a:spAutoFit/>
          </a:bodyPr>
          <a:lstStyle/>
          <a:p>
            <a:pPr>
              <a:lnSpc>
                <a:spcPts val="3689"/>
              </a:lnSpc>
            </a:pPr>
            <a:r>
              <a:rPr lang="en-US" sz="2635" b="1" dirty="0">
                <a:solidFill>
                  <a:srgbClr val="000000"/>
                </a:solidFill>
                <a:latin typeface="Canva Sans Bold"/>
                <a:ea typeface="Canva Sans Bold"/>
                <a:cs typeface="Canva Sans Bold"/>
                <a:sym typeface="Canva Sans Bold"/>
              </a:rPr>
              <a:t>(</a:t>
            </a:r>
            <a:r>
              <a:rPr lang="en-US" sz="2635" dirty="0">
                <a:solidFill>
                  <a:srgbClr val="000000"/>
                </a:solidFill>
                <a:latin typeface="Canva Sans" panose="020B0604020202020204" charset="0"/>
                <a:ea typeface="Canva Sans Bold"/>
                <a:cs typeface="Canva Sans Bold"/>
                <a:sym typeface="Canva Sans Bold"/>
              </a:rPr>
              <a:t>1459 observations,81 attributes)</a:t>
            </a:r>
          </a:p>
          <a:p>
            <a:pPr>
              <a:lnSpc>
                <a:spcPts val="3689"/>
              </a:lnSpc>
              <a:spcBef>
                <a:spcPct val="0"/>
              </a:spcBef>
            </a:pPr>
            <a:endParaRPr lang="en-US" sz="2635" b="1" dirty="0">
              <a:solidFill>
                <a:srgbClr val="000000"/>
              </a:solidFill>
              <a:latin typeface="Canva Sans Bold"/>
              <a:ea typeface="Canva Sans Bold"/>
              <a:cs typeface="Canva Sans Bold"/>
              <a:sym typeface="Canva Sans Bold"/>
            </a:endParaRPr>
          </a:p>
        </p:txBody>
      </p:sp>
      <p:sp>
        <p:nvSpPr>
          <p:cNvPr id="8" name="TextBox 8"/>
          <p:cNvSpPr txBox="1"/>
          <p:nvPr/>
        </p:nvSpPr>
        <p:spPr>
          <a:xfrm>
            <a:off x="1249840" y="5649793"/>
            <a:ext cx="12864443" cy="443070"/>
          </a:xfrm>
          <a:prstGeom prst="rect">
            <a:avLst/>
          </a:prstGeom>
        </p:spPr>
        <p:txBody>
          <a:bodyPr wrap="square" lIns="0" tIns="0" rIns="0" bIns="0" rtlCol="0" anchor="t">
            <a:spAutoFit/>
          </a:bodyPr>
          <a:lstStyle/>
          <a:p>
            <a:pPr algn="ctr">
              <a:lnSpc>
                <a:spcPts val="3689"/>
              </a:lnSpc>
              <a:spcBef>
                <a:spcPct val="0"/>
              </a:spcBef>
            </a:pPr>
            <a:r>
              <a:rPr lang="en-US" sz="2635" dirty="0">
                <a:solidFill>
                  <a:srgbClr val="000000"/>
                </a:solidFill>
                <a:latin typeface="Canva Sans" panose="020B0604020202020204" charset="0"/>
                <a:ea typeface="Canva Sans Bold"/>
                <a:cs typeface="Canva Sans Bold"/>
                <a:sym typeface="Canva Sans Bold"/>
              </a:rPr>
              <a:t> Missing values treated in the following attribute: </a:t>
            </a:r>
            <a:r>
              <a:rPr lang="en-US" sz="2635" dirty="0" err="1">
                <a:solidFill>
                  <a:srgbClr val="000000"/>
                </a:solidFill>
                <a:latin typeface="Canva Sans" panose="020B0604020202020204" charset="0"/>
                <a:ea typeface="Canva Sans Bold"/>
                <a:cs typeface="Canva Sans Bold"/>
                <a:sym typeface="Canva Sans Bold"/>
              </a:rPr>
              <a:t>Garage_built_year</a:t>
            </a:r>
            <a:endParaRPr lang="en-US" sz="2635" dirty="0">
              <a:solidFill>
                <a:srgbClr val="000000"/>
              </a:solidFill>
              <a:latin typeface="Canva Sans" panose="020B0604020202020204" charset="0"/>
              <a:ea typeface="Canva Sans Bold"/>
              <a:cs typeface="Canva Sans Bold"/>
              <a:sym typeface="Canva Sans Bold"/>
            </a:endParaRPr>
          </a:p>
        </p:txBody>
      </p:sp>
      <p:sp>
        <p:nvSpPr>
          <p:cNvPr id="9" name="TextBox 9"/>
          <p:cNvSpPr txBox="1"/>
          <p:nvPr/>
        </p:nvSpPr>
        <p:spPr>
          <a:xfrm>
            <a:off x="1600200" y="6461389"/>
            <a:ext cx="13770747" cy="1956305"/>
          </a:xfrm>
          <a:prstGeom prst="rect">
            <a:avLst/>
          </a:prstGeom>
        </p:spPr>
        <p:txBody>
          <a:bodyPr wrap="square" lIns="0" tIns="0" rIns="0" bIns="0" rtlCol="0" anchor="t">
            <a:spAutoFit/>
          </a:bodyPr>
          <a:lstStyle/>
          <a:p>
            <a:pPr marL="676961" lvl="1" indent="-338481">
              <a:lnSpc>
                <a:spcPts val="4389"/>
              </a:lnSpc>
              <a:buFont typeface="Arial"/>
              <a:buChar char="•"/>
            </a:pPr>
            <a:r>
              <a:rPr lang="en-US" sz="3135" b="1" dirty="0">
                <a:solidFill>
                  <a:srgbClr val="000000"/>
                </a:solidFill>
                <a:latin typeface="Canva Sans Bold"/>
                <a:ea typeface="Canva Sans Bold"/>
                <a:cs typeface="Canva Sans Bold"/>
                <a:sym typeface="Canva Sans Bold"/>
              </a:rPr>
              <a:t>Data Type Conversion(Using Label encoder):</a:t>
            </a:r>
          </a:p>
          <a:p>
            <a:pPr>
              <a:lnSpc>
                <a:spcPts val="3689"/>
              </a:lnSpc>
            </a:pPr>
            <a:r>
              <a:rPr lang="en-US" sz="2635" dirty="0">
                <a:solidFill>
                  <a:srgbClr val="000000"/>
                </a:solidFill>
                <a:latin typeface="Canva Sans"/>
                <a:ea typeface="Canva Sans"/>
                <a:cs typeface="Canva Sans"/>
                <a:sym typeface="Canva Sans"/>
              </a:rPr>
              <a:t>           </a:t>
            </a:r>
            <a:r>
              <a:rPr lang="en-US" sz="2635" dirty="0">
                <a:solidFill>
                  <a:srgbClr val="000000"/>
                </a:solidFill>
                <a:latin typeface="Canva Sans" panose="020B0604020202020204" charset="0"/>
                <a:ea typeface="Canva Sans Bold"/>
                <a:cs typeface="Canva Sans Bold"/>
                <a:sym typeface="Canva Sans Bold"/>
              </a:rPr>
              <a:t>Data type of attributes like Building Class  have been  converted from object  </a:t>
            </a:r>
          </a:p>
          <a:p>
            <a:pPr>
              <a:lnSpc>
                <a:spcPts val="3689"/>
              </a:lnSpc>
            </a:pPr>
            <a:r>
              <a:rPr lang="en-US" sz="2635" dirty="0">
                <a:solidFill>
                  <a:srgbClr val="000000"/>
                </a:solidFill>
                <a:latin typeface="Canva Sans" panose="020B0604020202020204" charset="0"/>
                <a:ea typeface="Canva Sans Bold"/>
                <a:cs typeface="Canva Sans Bold"/>
                <a:sym typeface="Canva Sans Bold"/>
              </a:rPr>
              <a:t>           to integer.</a:t>
            </a:r>
          </a:p>
          <a:p>
            <a:pPr>
              <a:lnSpc>
                <a:spcPts val="3689"/>
              </a:lnSpc>
              <a:spcBef>
                <a:spcPct val="0"/>
              </a:spcBef>
            </a:pPr>
            <a:endParaRPr lang="en-US" sz="2635" b="1" dirty="0">
              <a:solidFill>
                <a:srgbClr val="000000"/>
              </a:solidFill>
              <a:latin typeface="Canva Sans Bold"/>
              <a:ea typeface="Canva Sans Bold"/>
              <a:cs typeface="Canva Sans Bold"/>
              <a:sym typeface="Canva Sans Bold"/>
            </a:endParaRPr>
          </a:p>
        </p:txBody>
      </p:sp>
      <p:sp>
        <p:nvSpPr>
          <p:cNvPr id="10" name="TextBox 10"/>
          <p:cNvSpPr txBox="1"/>
          <p:nvPr/>
        </p:nvSpPr>
        <p:spPr>
          <a:xfrm>
            <a:off x="1600200" y="8280217"/>
            <a:ext cx="13223896" cy="1514842"/>
          </a:xfrm>
          <a:prstGeom prst="rect">
            <a:avLst/>
          </a:prstGeom>
        </p:spPr>
        <p:txBody>
          <a:bodyPr lIns="0" tIns="0" rIns="0" bIns="0" rtlCol="0" anchor="t">
            <a:spAutoFit/>
          </a:bodyPr>
          <a:lstStyle/>
          <a:p>
            <a:pPr marL="720140" lvl="1" indent="-360070" algn="l">
              <a:lnSpc>
                <a:spcPts val="4669"/>
              </a:lnSpc>
              <a:buFont typeface="Arial"/>
              <a:buChar char="•"/>
            </a:pPr>
            <a:r>
              <a:rPr lang="en-US" sz="3335" b="1" dirty="0">
                <a:solidFill>
                  <a:srgbClr val="000000"/>
                </a:solidFill>
                <a:latin typeface="Canva Sans Bold"/>
                <a:ea typeface="Canva Sans Bold"/>
                <a:cs typeface="Canva Sans Bold"/>
                <a:sym typeface="Canva Sans Bold"/>
              </a:rPr>
              <a:t>Duplicates:</a:t>
            </a:r>
          </a:p>
          <a:p>
            <a:pPr algn="l">
              <a:lnSpc>
                <a:spcPts val="3689"/>
              </a:lnSpc>
            </a:pPr>
            <a:r>
              <a:rPr lang="en-US" sz="2635" dirty="0">
                <a:solidFill>
                  <a:srgbClr val="000000"/>
                </a:solidFill>
                <a:latin typeface="Canva Sans" panose="020B0604020202020204" charset="0"/>
                <a:ea typeface="Canva Sans Bold"/>
                <a:cs typeface="Canva Sans Bold"/>
                <a:sym typeface="Canva Sans Bold"/>
              </a:rPr>
              <a:t>           No duplicates were found in the dataset</a:t>
            </a:r>
          </a:p>
          <a:p>
            <a:pPr algn="ctr">
              <a:lnSpc>
                <a:spcPts val="3689"/>
              </a:lnSpc>
              <a:spcBef>
                <a:spcPct val="0"/>
              </a:spcBef>
            </a:pPr>
            <a:endParaRPr lang="en-US" sz="2635" b="1" dirty="0">
              <a:solidFill>
                <a:srgbClr val="000000"/>
              </a:solidFill>
              <a:latin typeface="Canva Sans Bold"/>
              <a:ea typeface="Canva Sans Bold"/>
              <a:cs typeface="Canva Sans Bold"/>
              <a:sym typeface="Canva Sans Bo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971800" y="1554269"/>
            <a:ext cx="11041881" cy="8695923"/>
          </a:xfrm>
          <a:custGeom>
            <a:avLst/>
            <a:gdLst/>
            <a:ahLst/>
            <a:cxnLst/>
            <a:rect l="l" t="t" r="r" b="b"/>
            <a:pathLst>
              <a:path w="11041881" h="8695923">
                <a:moveTo>
                  <a:pt x="0" y="0"/>
                </a:moveTo>
                <a:lnTo>
                  <a:pt x="11041882" y="0"/>
                </a:lnTo>
                <a:lnTo>
                  <a:pt x="11041882" y="8695923"/>
                </a:lnTo>
                <a:lnTo>
                  <a:pt x="0" y="8695923"/>
                </a:lnTo>
                <a:lnTo>
                  <a:pt x="0" y="0"/>
                </a:lnTo>
                <a:close/>
              </a:path>
            </a:pathLst>
          </a:custGeom>
          <a:blipFill>
            <a:blip r:embed="rId2"/>
            <a:stretch>
              <a:fillRect t="-53" r="-582" b="-53"/>
            </a:stretch>
          </a:blipFill>
        </p:spPr>
      </p:sp>
      <p:sp>
        <p:nvSpPr>
          <p:cNvPr id="3" name="TextBox 3"/>
          <p:cNvSpPr txBox="1"/>
          <p:nvPr/>
        </p:nvSpPr>
        <p:spPr>
          <a:xfrm>
            <a:off x="4194830" y="543193"/>
            <a:ext cx="7539970" cy="730200"/>
          </a:xfrm>
          <a:prstGeom prst="rect">
            <a:avLst/>
          </a:prstGeom>
        </p:spPr>
        <p:txBody>
          <a:bodyPr wrap="square" lIns="0" tIns="0" rIns="0" bIns="0" rtlCol="0" anchor="t">
            <a:spAutoFit/>
          </a:bodyPr>
          <a:lstStyle/>
          <a:p>
            <a:pPr algn="ctr">
              <a:lnSpc>
                <a:spcPts val="6069"/>
              </a:lnSpc>
              <a:spcBef>
                <a:spcPct val="0"/>
              </a:spcBef>
            </a:pPr>
            <a:r>
              <a:rPr lang="en-US" sz="4335" b="1" dirty="0">
                <a:solidFill>
                  <a:srgbClr val="000000"/>
                </a:solidFill>
                <a:latin typeface="Canva Sans Bold"/>
                <a:ea typeface="Canva Sans Bold"/>
                <a:cs typeface="Canva Sans Bold"/>
                <a:sym typeface="Canva Sans Bold"/>
              </a:rPr>
              <a:t>HEAT MAP for Correlation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752600" y="1181100"/>
            <a:ext cx="13182600" cy="672172"/>
          </a:xfrm>
          <a:prstGeom prst="rect">
            <a:avLst/>
          </a:prstGeom>
        </p:spPr>
        <p:txBody>
          <a:bodyPr wrap="square" lIns="0" tIns="0" rIns="0" bIns="0" rtlCol="0" anchor="t">
            <a:spAutoFit/>
          </a:bodyPr>
          <a:lstStyle/>
          <a:p>
            <a:pPr algn="ctr">
              <a:lnSpc>
                <a:spcPts val="5649"/>
              </a:lnSpc>
            </a:pPr>
            <a:r>
              <a:rPr lang="en-US" sz="4035" b="1" dirty="0">
                <a:solidFill>
                  <a:srgbClr val="000000"/>
                </a:solidFill>
                <a:latin typeface="Canva Sans Bold"/>
                <a:ea typeface="Canva Sans Bold"/>
                <a:cs typeface="Canva Sans Bold"/>
                <a:sym typeface="Canva Sans Bold"/>
              </a:rPr>
              <a:t>Column Selection using Correlation Matrix</a:t>
            </a:r>
          </a:p>
        </p:txBody>
      </p:sp>
      <p:sp>
        <p:nvSpPr>
          <p:cNvPr id="3" name="TextBox 3"/>
          <p:cNvSpPr txBox="1"/>
          <p:nvPr/>
        </p:nvSpPr>
        <p:spPr>
          <a:xfrm>
            <a:off x="685800" y="3238500"/>
            <a:ext cx="13411200" cy="909801"/>
          </a:xfrm>
          <a:prstGeom prst="rect">
            <a:avLst/>
          </a:prstGeom>
        </p:spPr>
        <p:txBody>
          <a:bodyPr wrap="square" lIns="0" tIns="0" rIns="0" bIns="0" rtlCol="0" anchor="t">
            <a:spAutoFit/>
          </a:bodyPr>
          <a:lstStyle/>
          <a:p>
            <a:pPr marL="457200" indent="-457200">
              <a:lnSpc>
                <a:spcPts val="3689"/>
              </a:lnSpc>
              <a:spcBef>
                <a:spcPct val="0"/>
              </a:spcBef>
              <a:buFont typeface="Arial" panose="020B0604020202020204" pitchFamily="34" charset="0"/>
              <a:buChar char="•"/>
            </a:pPr>
            <a:r>
              <a:rPr lang="en-US" sz="2400" dirty="0">
                <a:solidFill>
                  <a:srgbClr val="000000"/>
                </a:solidFill>
                <a:latin typeface="Canva Sans" panose="020B0604020202020204" charset="0"/>
                <a:ea typeface="Canva Sans Bold"/>
                <a:cs typeface="Canva Sans Bold"/>
                <a:sym typeface="Canva Sans Bold"/>
              </a:rPr>
              <a:t>Columns which are highly corelated to the target variable are selected</a:t>
            </a:r>
          </a:p>
          <a:p>
            <a:pPr marL="457200" indent="-457200">
              <a:lnSpc>
                <a:spcPts val="3689"/>
              </a:lnSpc>
              <a:spcBef>
                <a:spcPct val="0"/>
              </a:spcBef>
              <a:buFont typeface="Arial" panose="020B0604020202020204" pitchFamily="34" charset="0"/>
              <a:buChar char="•"/>
            </a:pPr>
            <a:r>
              <a:rPr lang="en-IN" sz="2400" dirty="0">
                <a:latin typeface="Canva Sans" panose="020B0604020202020204" charset="0"/>
              </a:rPr>
              <a:t>Columns having Correlation less than 0.3 or -0.3 were dropped</a:t>
            </a:r>
            <a:r>
              <a:rPr lang="en-US" sz="2400" dirty="0">
                <a:solidFill>
                  <a:srgbClr val="000000"/>
                </a:solidFill>
                <a:latin typeface="Canva Sans" panose="020B0604020202020204" charset="0"/>
                <a:ea typeface="Canva Sans Bold"/>
                <a:cs typeface="Canva Sans Bold"/>
                <a:sym typeface="Canva Sans Bold"/>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p:cNvSpPr txBox="1"/>
          <p:nvPr/>
        </p:nvSpPr>
        <p:spPr>
          <a:xfrm>
            <a:off x="5399872" y="1858389"/>
            <a:ext cx="7488256" cy="688073"/>
          </a:xfrm>
          <a:prstGeom prst="rect">
            <a:avLst/>
          </a:prstGeom>
        </p:spPr>
        <p:txBody>
          <a:bodyPr lIns="0" tIns="0" rIns="0" bIns="0" rtlCol="0" anchor="t">
            <a:spAutoFit/>
          </a:bodyPr>
          <a:lstStyle/>
          <a:p>
            <a:pPr algn="ctr">
              <a:lnSpc>
                <a:spcPts val="5649"/>
              </a:lnSpc>
              <a:spcBef>
                <a:spcPct val="0"/>
              </a:spcBef>
            </a:pPr>
            <a:r>
              <a:rPr lang="en-US" sz="4035" b="1" dirty="0">
                <a:solidFill>
                  <a:srgbClr val="000000"/>
                </a:solidFill>
                <a:latin typeface="Canva Sans Bold"/>
                <a:ea typeface="Canva Sans Bold"/>
                <a:cs typeface="Canva Sans Bold"/>
                <a:sym typeface="Canva Sans Bold"/>
              </a:rPr>
              <a:t>Basic Data Frame</a:t>
            </a:r>
          </a:p>
        </p:txBody>
      </p:sp>
      <p:graphicFrame>
        <p:nvGraphicFramePr>
          <p:cNvPr id="12" name="Table 11">
            <a:extLst>
              <a:ext uri="{FF2B5EF4-FFF2-40B4-BE49-F238E27FC236}">
                <a16:creationId xmlns:a16="http://schemas.microsoft.com/office/drawing/2014/main" id="{984086F3-8BFC-5DFB-2B5D-8DB80E8F7C00}"/>
              </a:ext>
            </a:extLst>
          </p:cNvPr>
          <p:cNvGraphicFramePr>
            <a:graphicFrameLocks noGrp="1"/>
          </p:cNvGraphicFramePr>
          <p:nvPr>
            <p:extLst>
              <p:ext uri="{D42A27DB-BD31-4B8C-83A1-F6EECF244321}">
                <p14:modId xmlns:p14="http://schemas.microsoft.com/office/powerpoint/2010/main" val="818004249"/>
              </p:ext>
            </p:extLst>
          </p:nvPr>
        </p:nvGraphicFramePr>
        <p:xfrm>
          <a:off x="1905000" y="2933700"/>
          <a:ext cx="14630400" cy="5791200"/>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130837832"/>
                    </a:ext>
                  </a:extLst>
                </a:gridCol>
                <a:gridCol w="3657600">
                  <a:extLst>
                    <a:ext uri="{9D8B030D-6E8A-4147-A177-3AD203B41FA5}">
                      <a16:colId xmlns:a16="http://schemas.microsoft.com/office/drawing/2014/main" val="3126466190"/>
                    </a:ext>
                  </a:extLst>
                </a:gridCol>
                <a:gridCol w="3657600">
                  <a:extLst>
                    <a:ext uri="{9D8B030D-6E8A-4147-A177-3AD203B41FA5}">
                      <a16:colId xmlns:a16="http://schemas.microsoft.com/office/drawing/2014/main" val="2175997317"/>
                    </a:ext>
                  </a:extLst>
                </a:gridCol>
                <a:gridCol w="3657600">
                  <a:extLst>
                    <a:ext uri="{9D8B030D-6E8A-4147-A177-3AD203B41FA5}">
                      <a16:colId xmlns:a16="http://schemas.microsoft.com/office/drawing/2014/main" val="2205491185"/>
                    </a:ext>
                  </a:extLst>
                </a:gridCol>
              </a:tblGrid>
              <a:tr h="1570482">
                <a:tc>
                  <a:txBody>
                    <a:bodyPr/>
                    <a:lstStyle/>
                    <a:p>
                      <a:r>
                        <a:rPr lang="en-IN" dirty="0"/>
                        <a:t>Model Name</a:t>
                      </a:r>
                    </a:p>
                  </a:txBody>
                  <a:tcPr/>
                </a:tc>
                <a:tc>
                  <a:txBody>
                    <a:bodyPr/>
                    <a:lstStyle/>
                    <a:p>
                      <a:r>
                        <a:rPr lang="en-IN" dirty="0"/>
                        <a:t>R square Values</a:t>
                      </a:r>
                    </a:p>
                  </a:txBody>
                  <a:tcPr/>
                </a:tc>
                <a:tc>
                  <a:txBody>
                    <a:bodyPr/>
                    <a:lstStyle/>
                    <a:p>
                      <a:r>
                        <a:rPr lang="en-IN" dirty="0"/>
                        <a:t>Adjusted R square value</a:t>
                      </a:r>
                    </a:p>
                  </a:txBody>
                  <a:tcPr/>
                </a:tc>
                <a:tc>
                  <a:txBody>
                    <a:bodyPr/>
                    <a:lstStyle/>
                    <a:p>
                      <a:r>
                        <a:rPr lang="en-IN" dirty="0" err="1"/>
                        <a:t>Mse</a:t>
                      </a:r>
                      <a:endParaRPr lang="en-IN" dirty="0"/>
                    </a:p>
                  </a:txBody>
                  <a:tcPr/>
                </a:tc>
                <a:extLst>
                  <a:ext uri="{0D108BD9-81ED-4DB2-BD59-A6C34878D82A}">
                    <a16:rowId xmlns:a16="http://schemas.microsoft.com/office/drawing/2014/main" val="2443701381"/>
                  </a:ext>
                </a:extLst>
              </a:tr>
              <a:tr h="1079754">
                <a:tc>
                  <a:txBody>
                    <a:bodyPr/>
                    <a:lstStyle/>
                    <a:p>
                      <a:r>
                        <a:rPr lang="en-IN" dirty="0"/>
                        <a:t>Linear</a:t>
                      </a:r>
                    </a:p>
                  </a:txBody>
                  <a:tcPr/>
                </a:tc>
                <a:tc>
                  <a:txBody>
                    <a:bodyPr/>
                    <a:lstStyle/>
                    <a:p>
                      <a:r>
                        <a:rPr lang="en-IN" dirty="0"/>
                        <a:t>0.801359</a:t>
                      </a:r>
                    </a:p>
                  </a:txBody>
                  <a:tcPr/>
                </a:tc>
                <a:tc>
                  <a:txBody>
                    <a:bodyPr/>
                    <a:lstStyle/>
                    <a:p>
                      <a:r>
                        <a:rPr lang="en-IN" dirty="0"/>
                        <a:t>0.798245</a:t>
                      </a:r>
                    </a:p>
                  </a:txBody>
                  <a:tcPr/>
                </a:tc>
                <a:tc>
                  <a:txBody>
                    <a:bodyPr/>
                    <a:lstStyle/>
                    <a:p>
                      <a:r>
                        <a:rPr lang="en-IN" dirty="0"/>
                        <a:t>1.112633e+09</a:t>
                      </a:r>
                    </a:p>
                  </a:txBody>
                  <a:tcPr/>
                </a:tc>
                <a:extLst>
                  <a:ext uri="{0D108BD9-81ED-4DB2-BD59-A6C34878D82A}">
                    <a16:rowId xmlns:a16="http://schemas.microsoft.com/office/drawing/2014/main" val="910328335"/>
                  </a:ext>
                </a:extLst>
              </a:tr>
              <a:tr h="1570482">
                <a:tc>
                  <a:txBody>
                    <a:bodyPr/>
                    <a:lstStyle/>
                    <a:p>
                      <a:r>
                        <a:rPr lang="en-IN" dirty="0"/>
                        <a:t>Lasso </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dirty="0"/>
                        <a:t>0.801359</a:t>
                      </a:r>
                    </a:p>
                    <a:p>
                      <a:endParaRPr lang="en-IN"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dirty="0"/>
                        <a:t>0.798245</a:t>
                      </a:r>
                    </a:p>
                    <a:p>
                      <a:endParaRPr lang="en-IN"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dirty="0"/>
                        <a:t>1.112633e+09</a:t>
                      </a:r>
                    </a:p>
                    <a:p>
                      <a:endParaRPr lang="en-IN" dirty="0"/>
                    </a:p>
                  </a:txBody>
                  <a:tcPr/>
                </a:tc>
                <a:extLst>
                  <a:ext uri="{0D108BD9-81ED-4DB2-BD59-A6C34878D82A}">
                    <a16:rowId xmlns:a16="http://schemas.microsoft.com/office/drawing/2014/main" val="3325956657"/>
                  </a:ext>
                </a:extLst>
              </a:tr>
              <a:tr h="1570482">
                <a:tc>
                  <a:txBody>
                    <a:bodyPr/>
                    <a:lstStyle/>
                    <a:p>
                      <a:r>
                        <a:rPr lang="en-IN" dirty="0"/>
                        <a:t>Ridge</a:t>
                      </a:r>
                    </a:p>
                  </a:txBody>
                  <a:tcPr/>
                </a:tc>
                <a:tc>
                  <a:txBody>
                    <a:bodyPr/>
                    <a:lstStyle/>
                    <a:p>
                      <a:r>
                        <a:rPr lang="en-IN" dirty="0"/>
                        <a:t>0.801359</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dirty="0"/>
                        <a:t>0.798245</a:t>
                      </a:r>
                    </a:p>
                    <a:p>
                      <a:endParaRPr lang="en-IN"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dirty="0"/>
                        <a:t>1.112633e+09</a:t>
                      </a:r>
                    </a:p>
                    <a:p>
                      <a:endParaRPr lang="en-IN" dirty="0"/>
                    </a:p>
                  </a:txBody>
                  <a:tcPr/>
                </a:tc>
                <a:extLst>
                  <a:ext uri="{0D108BD9-81ED-4DB2-BD59-A6C34878D82A}">
                    <a16:rowId xmlns:a16="http://schemas.microsoft.com/office/drawing/2014/main" val="494874146"/>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143000" y="2019300"/>
            <a:ext cx="11368207" cy="487056"/>
          </a:xfrm>
          <a:prstGeom prst="rect">
            <a:avLst/>
          </a:prstGeom>
        </p:spPr>
        <p:txBody>
          <a:bodyPr wrap="square" lIns="0" tIns="0" rIns="0" bIns="0" rtlCol="0" anchor="t">
            <a:spAutoFit/>
          </a:bodyPr>
          <a:lstStyle/>
          <a:p>
            <a:pPr>
              <a:lnSpc>
                <a:spcPts val="4109"/>
              </a:lnSpc>
              <a:spcBef>
                <a:spcPct val="0"/>
              </a:spcBef>
            </a:pPr>
            <a:r>
              <a:rPr lang="en-US" sz="2800" b="1" dirty="0">
                <a:solidFill>
                  <a:srgbClr val="000000"/>
                </a:solidFill>
                <a:latin typeface="Canva Sans Bold"/>
                <a:ea typeface="Canva Sans Bold"/>
                <a:cs typeface="Canva Sans Bold"/>
                <a:sym typeface="Canva Sans Bold"/>
              </a:rPr>
              <a:t>Scatter plot for first floor area vs Sale Price</a:t>
            </a:r>
          </a:p>
        </p:txBody>
      </p:sp>
      <p:sp>
        <p:nvSpPr>
          <p:cNvPr id="4" name="Freeform 2">
            <a:extLst>
              <a:ext uri="{FF2B5EF4-FFF2-40B4-BE49-F238E27FC236}">
                <a16:creationId xmlns:a16="http://schemas.microsoft.com/office/drawing/2014/main" id="{CEAB1360-19DB-38D1-D7CF-018F6E88933F}"/>
              </a:ext>
            </a:extLst>
          </p:cNvPr>
          <p:cNvSpPr/>
          <p:nvPr/>
        </p:nvSpPr>
        <p:spPr>
          <a:xfrm>
            <a:off x="1020994" y="2933700"/>
            <a:ext cx="11811000" cy="6324600"/>
          </a:xfrm>
          <a:custGeom>
            <a:avLst/>
            <a:gdLst/>
            <a:ahLst/>
            <a:cxnLst/>
            <a:rect l="l" t="t" r="r" b="b"/>
            <a:pathLst>
              <a:path w="10115082" h="7797940">
                <a:moveTo>
                  <a:pt x="0" y="0"/>
                </a:moveTo>
                <a:lnTo>
                  <a:pt x="10115082" y="0"/>
                </a:lnTo>
                <a:lnTo>
                  <a:pt x="10115082" y="7797940"/>
                </a:lnTo>
                <a:lnTo>
                  <a:pt x="0" y="7797940"/>
                </a:lnTo>
                <a:lnTo>
                  <a:pt x="0" y="0"/>
                </a:lnTo>
                <a:close/>
              </a:path>
            </a:pathLst>
          </a:custGeom>
          <a:blipFill>
            <a:blip r:embed="rId2"/>
            <a:stretch>
              <a:fillRect l="-1479" r="-1479"/>
            </a:stretch>
          </a:blipFill>
        </p:spPr>
        <p:txBody>
          <a:bodyPr/>
          <a:lstStyle/>
          <a:p>
            <a:endParaRPr lang="en-IN" dirty="0"/>
          </a:p>
        </p:txBody>
      </p:sp>
      <p:sp>
        <p:nvSpPr>
          <p:cNvPr id="2" name="TextBox 2">
            <a:extLst>
              <a:ext uri="{FF2B5EF4-FFF2-40B4-BE49-F238E27FC236}">
                <a16:creationId xmlns:a16="http://schemas.microsoft.com/office/drawing/2014/main" id="{687B9E1C-1BFB-2948-1A7F-DE3C416399FF}"/>
              </a:ext>
            </a:extLst>
          </p:cNvPr>
          <p:cNvSpPr txBox="1"/>
          <p:nvPr/>
        </p:nvSpPr>
        <p:spPr>
          <a:xfrm>
            <a:off x="6477000" y="348748"/>
            <a:ext cx="3914724" cy="902704"/>
          </a:xfrm>
          <a:prstGeom prst="rect">
            <a:avLst/>
          </a:prstGeom>
        </p:spPr>
        <p:txBody>
          <a:bodyPr lIns="0" tIns="0" rIns="0" bIns="0" rtlCol="0" anchor="t">
            <a:spAutoFit/>
          </a:bodyPr>
          <a:lstStyle/>
          <a:p>
            <a:pPr algn="ctr">
              <a:lnSpc>
                <a:spcPts val="7469"/>
              </a:lnSpc>
              <a:spcBef>
                <a:spcPct val="0"/>
              </a:spcBef>
            </a:pPr>
            <a:r>
              <a:rPr lang="en-US" sz="5335" b="1" dirty="0">
                <a:solidFill>
                  <a:srgbClr val="000000"/>
                </a:solidFill>
                <a:latin typeface="Canva Sans Bold"/>
                <a:ea typeface="Canva Sans Bold"/>
                <a:cs typeface="Canva Sans Bold"/>
                <a:sym typeface="Canva Sans Bold"/>
              </a:rPr>
              <a:t>EDA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743200" y="1987694"/>
            <a:ext cx="11811000" cy="7804006"/>
          </a:xfrm>
          <a:custGeom>
            <a:avLst/>
            <a:gdLst/>
            <a:ahLst/>
            <a:cxnLst/>
            <a:rect l="l" t="t" r="r" b="b"/>
            <a:pathLst>
              <a:path w="12229986" h="8756506">
                <a:moveTo>
                  <a:pt x="0" y="0"/>
                </a:moveTo>
                <a:lnTo>
                  <a:pt x="12229985" y="0"/>
                </a:lnTo>
                <a:lnTo>
                  <a:pt x="12229985" y="8756506"/>
                </a:lnTo>
                <a:lnTo>
                  <a:pt x="0" y="8756506"/>
                </a:lnTo>
                <a:lnTo>
                  <a:pt x="0" y="0"/>
                </a:lnTo>
                <a:close/>
              </a:path>
            </a:pathLst>
          </a:custGeom>
          <a:blipFill>
            <a:blip r:embed="rId2"/>
            <a:stretch>
              <a:fillRect l="-162" t="-3934" r="-162" b="-297"/>
            </a:stretch>
          </a:blipFill>
        </p:spPr>
        <p:txBody>
          <a:bodyPr/>
          <a:lstStyle/>
          <a:p>
            <a:endParaRPr lang="en-IN" dirty="0"/>
          </a:p>
        </p:txBody>
      </p:sp>
      <p:sp>
        <p:nvSpPr>
          <p:cNvPr id="3" name="TextBox 3"/>
          <p:cNvSpPr txBox="1"/>
          <p:nvPr/>
        </p:nvSpPr>
        <p:spPr>
          <a:xfrm>
            <a:off x="914400" y="495300"/>
            <a:ext cx="10515600" cy="1165191"/>
          </a:xfrm>
          <a:prstGeom prst="rect">
            <a:avLst/>
          </a:prstGeom>
        </p:spPr>
        <p:txBody>
          <a:bodyPr wrap="square" lIns="0" tIns="0" rIns="0" bIns="0" rtlCol="0" anchor="t">
            <a:spAutoFit/>
          </a:bodyPr>
          <a:lstStyle/>
          <a:p>
            <a:pPr algn="ctr">
              <a:lnSpc>
                <a:spcPts val="4669"/>
              </a:lnSpc>
              <a:spcBef>
                <a:spcPct val="0"/>
              </a:spcBef>
            </a:pPr>
            <a:r>
              <a:rPr lang="en-US" sz="3335" b="1" dirty="0">
                <a:solidFill>
                  <a:srgbClr val="000000"/>
                </a:solidFill>
                <a:latin typeface="Canva Sans Bold"/>
                <a:ea typeface="Canva Sans Bold"/>
                <a:cs typeface="Canva Sans Bold"/>
                <a:sym typeface="Canva Sans Bold"/>
              </a:rPr>
              <a:t>Distribution and count of foundation type in a Bar graph</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126</TotalTime>
  <Words>533</Words>
  <Application>Microsoft Office PowerPoint</Application>
  <PresentationFormat>Custom</PresentationFormat>
  <Paragraphs>103</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Wingdings 3</vt:lpstr>
      <vt:lpstr>Trebuchet MS</vt:lpstr>
      <vt:lpstr>Canva Sans Bold</vt:lpstr>
      <vt:lpstr>Canva Sans</vt:lpstr>
      <vt:lpstr>Times New Roman</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Analysis</dc:title>
  <dc:creator>Avishkar Jagdale</dc:creator>
  <cp:lastModifiedBy>Avishkar Jagdale</cp:lastModifiedBy>
  <cp:revision>6</cp:revision>
  <dcterms:created xsi:type="dcterms:W3CDTF">2006-08-16T00:00:00Z</dcterms:created>
  <dcterms:modified xsi:type="dcterms:W3CDTF">2024-10-08T07:09:25Z</dcterms:modified>
  <dc:identifier>DAGSlzwqDpc</dc:identifier>
</cp:coreProperties>
</file>