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875B47-5DA9-4E3D-ADC4-2CF58723536D}">
  <a:tblStyle styleId="{4B875B47-5DA9-4E3D-ADC4-2CF5872353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d720e6e77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d720e6e77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d720e6e7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d720e6e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19687ea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19687ea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19687ea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19687ea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19687ea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19687ea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5a1d0095c_2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5a1d0095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19687ea0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19687ea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a2f4680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a2f4680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229670c10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229670c10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229670c10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229670c10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5a1d009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5a1d009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59fa88d8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59fa88d8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229670c1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229670c1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59fa88d89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59fa88d89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59fa88d8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59fa88d8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229670c1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229670c1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1ec9e0d1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1ec9e0d1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1ec9e0d1f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1ec9e0d1f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1ec9e0d1f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1ec9e0d1f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1ec9e0d1f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1ec9e0d1f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d720e6e77_2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d720e6e77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229670c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229670c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d720e6e7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d720e6e7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d720e6e7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d720e6e7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19687ea0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19687ea0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d720e6e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d720e6e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19687ea09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419687ea09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d720e6e7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d720e6e7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19687ea09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19687ea09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19687ea09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19687ea09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19687ea09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19687ea09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1ec9e0d1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1ec9e0d1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d720e6e7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d720e6e7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f59fa88d89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f59fa88d89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d720e6e77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1d720e6e77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1d720e6e77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1d720e6e77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229670c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229670c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d720e6e7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d720e6e7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d720e6e7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d720e6e7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d720e6e7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d720e6e7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hyperlink" Target="https://paperswithcode.com/methods/category/convolutional-neural-network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hyperlink" Target="https://colah.github.io/posts/2015-08-Understanding-LSTM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hyperlink" Target="https://colah.github.io/posts/2015-08-Understanding-LST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hyperlink" Target="https://www.baeldung.com/cs/bidirectional-vs-unidirectional-ls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8.png"/><Relationship Id="rId5" Type="http://schemas.openxmlformats.org/officeDocument/2006/relationships/hyperlink" Target="https://medium.com/dair-ai/a-light-introduction-to-bert-2da54f96b68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hyperlink" Target="https://medium.com/dair-ai/a-light-introduction-to-bert-2da54f96b68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7850" y="1232850"/>
            <a:ext cx="8939700" cy="13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Deep Learning Approaches for Fake News Detection: A Comprehensive Review</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142675" y="152400"/>
            <a:ext cx="8763476" cy="273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DL over ML in the field of Fake News Detection?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7275" y="1481275"/>
            <a:ext cx="8693700" cy="2919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Deep learning models have the ability to automatically learn representations of data from raw input. </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This is particularly beneficial for fake news detection because textual data can be complex and contain subtle patterns and features that may be difficult to capture using  traditional machine learning models.</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Deep learning models, such as neural networks, can automatically extract meaningful representations from text, allowing them to capture intricate relationships and subtle </a:t>
            </a:r>
            <a:r>
              <a:rPr lang="en" sz="1500">
                <a:solidFill>
                  <a:srgbClr val="000000"/>
                </a:solidFill>
              </a:rPr>
              <a:t>characteristics</a:t>
            </a:r>
            <a:r>
              <a:rPr lang="en" sz="1500">
                <a:solidFill>
                  <a:srgbClr val="000000"/>
                </a:solidFill>
              </a:rPr>
              <a:t> within the data.</a:t>
            </a:r>
            <a:endParaRPr b="1" sz="15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149" name="Google Shape;149;p24"/>
          <p:cNvSpPr txBox="1"/>
          <p:nvPr/>
        </p:nvSpPr>
        <p:spPr>
          <a:xfrm>
            <a:off x="202500" y="364325"/>
            <a:ext cx="8635500" cy="646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a:ea typeface="Roboto"/>
                <a:cs typeface="Roboto"/>
                <a:sym typeface="Roboto"/>
              </a:rPr>
              <a:t>Complex pattern recognition</a:t>
            </a:r>
            <a:endParaRPr sz="29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225150" y="1709150"/>
            <a:ext cx="8693700" cy="232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Deep learning models can learn directly from raw data, eliminating the need for manual feature engineering. </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This end-to-end learning approach is beneficial in fake news detection, as it allows the model to automatically learn relevant features and representations directly from the text.</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 This reduces the reliance on handcrafted features and simplifies the overall model development process.</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155" name="Google Shape;155;p25"/>
          <p:cNvSpPr txBox="1"/>
          <p:nvPr>
            <p:ph type="title"/>
          </p:nvPr>
        </p:nvSpPr>
        <p:spPr>
          <a:xfrm>
            <a:off x="99575" y="384550"/>
            <a:ext cx="8520600" cy="613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End-to-End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225150" y="1509775"/>
            <a:ext cx="8693700" cy="3318600"/>
          </a:xfrm>
          <a:prstGeom prst="rect">
            <a:avLst/>
          </a:prstGeom>
          <a:solidFill>
            <a:schemeClr val="lt1"/>
          </a:solidFill>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Deep learning models are highly scalable and can effectively handle large amounts of data. </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With the vast amount of textual data available on social media and online platforms, deep learning models can leverage big data to improve their performance in fake news detection. </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highlight>
                  <a:schemeClr val="lt1"/>
                </a:highlight>
              </a:rPr>
              <a:t>One reason for the scalability of DL models is their </a:t>
            </a:r>
            <a:r>
              <a:rPr b="1" lang="en" sz="1500">
                <a:solidFill>
                  <a:srgbClr val="000000"/>
                </a:solidFill>
                <a:highlight>
                  <a:schemeClr val="lt1"/>
                </a:highlight>
              </a:rPr>
              <a:t>parallel processing capability</a:t>
            </a:r>
            <a:r>
              <a:rPr lang="en" sz="1500">
                <a:solidFill>
                  <a:srgbClr val="000000"/>
                </a:solidFill>
                <a:highlight>
                  <a:schemeClr val="lt1"/>
                </a:highlight>
              </a:rPr>
              <a:t>. Deep neural networks can leverage parallel architectures, such as graphics processing units (GPUs) or distributed computing frameworks, to accelerate the training and inference processes. </a:t>
            </a:r>
            <a:endParaRPr sz="1500">
              <a:solidFill>
                <a:srgbClr val="000000"/>
              </a:solidFill>
              <a:highlight>
                <a:schemeClr val="lt1"/>
              </a:highlight>
            </a:endParaRPr>
          </a:p>
          <a:p>
            <a:pPr indent="0" lvl="0" marL="457200" rtl="0" algn="l">
              <a:spcBef>
                <a:spcPts val="0"/>
              </a:spcBef>
              <a:spcAft>
                <a:spcPts val="0"/>
              </a:spcAft>
              <a:buNone/>
            </a:pPr>
            <a:r>
              <a:t/>
            </a:r>
            <a:endParaRPr sz="1500">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sz="1500">
                <a:solidFill>
                  <a:srgbClr val="000000"/>
                </a:solidFill>
                <a:highlight>
                  <a:schemeClr val="lt1"/>
                </a:highlight>
              </a:rPr>
              <a:t>Feature Engineering: ML models often require manual feature engineering, where experts select and engineer relevant features from the data.</a:t>
            </a:r>
            <a:endParaRPr sz="1500">
              <a:solidFill>
                <a:srgbClr val="000000"/>
              </a:solidFill>
              <a:highlight>
                <a:schemeClr val="lt1"/>
              </a:highlight>
            </a:endParaRPr>
          </a:p>
          <a:p>
            <a:pPr indent="0" lvl="0" marL="457200" rtl="0" algn="l">
              <a:spcBef>
                <a:spcPts val="0"/>
              </a:spcBef>
              <a:spcAft>
                <a:spcPts val="0"/>
              </a:spcAft>
              <a:buNone/>
            </a:pPr>
            <a:r>
              <a:rPr lang="en" sz="1500">
                <a:solidFill>
                  <a:srgbClr val="000000"/>
                </a:solidFill>
                <a:highlight>
                  <a:schemeClr val="lt1"/>
                </a:highlight>
              </a:rPr>
              <a:t>Which can be very difficult when we have a large dataset which further reduces scalability.</a:t>
            </a:r>
            <a:endParaRPr sz="1500">
              <a:solidFill>
                <a:srgbClr val="000000"/>
              </a:solidFill>
              <a:highlight>
                <a:schemeClr val="lt1"/>
              </a:highlight>
            </a:endParaRPr>
          </a:p>
          <a:p>
            <a:pPr indent="0" lvl="0" marL="45720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161" name="Google Shape;161;p26"/>
          <p:cNvSpPr txBox="1"/>
          <p:nvPr>
            <p:ph type="title"/>
          </p:nvPr>
        </p:nvSpPr>
        <p:spPr>
          <a:xfrm>
            <a:off x="113825" y="341825"/>
            <a:ext cx="8520600" cy="613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Scalability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253325"/>
            <a:ext cx="8520600" cy="607800"/>
          </a:xfrm>
          <a:prstGeom prst="rect">
            <a:avLst/>
          </a:prstGeom>
          <a:solidFill>
            <a:schemeClr val="dk1"/>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Preprocessing</a:t>
            </a:r>
            <a:endParaRPr>
              <a:solidFill>
                <a:schemeClr val="lt1"/>
              </a:solidFill>
            </a:endParaRPr>
          </a:p>
        </p:txBody>
      </p:sp>
      <p:sp>
        <p:nvSpPr>
          <p:cNvPr id="172" name="Google Shape;172;p28"/>
          <p:cNvSpPr txBox="1"/>
          <p:nvPr/>
        </p:nvSpPr>
        <p:spPr>
          <a:xfrm>
            <a:off x="170850" y="1078650"/>
            <a:ext cx="88023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At first, we perform </a:t>
            </a:r>
            <a:r>
              <a:rPr b="1" lang="en" sz="1600">
                <a:latin typeface="Roboto"/>
                <a:ea typeface="Roboto"/>
                <a:cs typeface="Roboto"/>
                <a:sym typeface="Roboto"/>
              </a:rPr>
              <a:t>text cleaning operations </a:t>
            </a:r>
            <a:r>
              <a:rPr lang="en" sz="1600">
                <a:latin typeface="Roboto"/>
                <a:ea typeface="Roboto"/>
                <a:cs typeface="Roboto"/>
                <a:sym typeface="Roboto"/>
              </a:rPr>
              <a:t>such as making the text lowercase, removing text within square brackets, removing links, removing punctuation, removing newline characters, and removing words containing numbers.</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Then we have removed the </a:t>
            </a:r>
            <a:r>
              <a:rPr b="1" lang="en" sz="1600">
                <a:latin typeface="Roboto"/>
                <a:ea typeface="Roboto"/>
                <a:cs typeface="Roboto"/>
                <a:sym typeface="Roboto"/>
              </a:rPr>
              <a:t>STOPWORDS </a:t>
            </a:r>
            <a:r>
              <a:rPr lang="en" sz="1600">
                <a:latin typeface="Roboto"/>
                <a:ea typeface="Roboto"/>
                <a:cs typeface="Roboto"/>
                <a:sym typeface="Roboto"/>
              </a:rPr>
              <a:t>which are words that are frequently occurring in a language but carry little or no significant meaning, such as "a," "the," "is," and "and.</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Then we tokenize the text data using a </a:t>
            </a:r>
            <a:r>
              <a:rPr b="1" lang="en" sz="1600">
                <a:latin typeface="Roboto"/>
                <a:ea typeface="Roboto"/>
                <a:cs typeface="Roboto"/>
                <a:sym typeface="Roboto"/>
              </a:rPr>
              <a:t>tokenizer,</a:t>
            </a:r>
            <a:r>
              <a:rPr lang="en" sz="1600">
                <a:latin typeface="Roboto"/>
                <a:ea typeface="Roboto"/>
                <a:cs typeface="Roboto"/>
                <a:sym typeface="Roboto"/>
              </a:rPr>
              <a:t> converting words into sequences of integers.Then we pad or truncate the sequences to a fixed length of 100. </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914400" rtl="0" algn="just">
              <a:lnSpc>
                <a:spcPct val="115000"/>
              </a:lnSpc>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10000"/>
            <a:ext cx="8520600" cy="607800"/>
          </a:xfrm>
          <a:prstGeom prst="rect">
            <a:avLst/>
          </a:prstGeom>
          <a:solidFill>
            <a:schemeClr val="dk1"/>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CNN (Convolutional Neural Network)</a:t>
            </a:r>
            <a:endParaRPr>
              <a:solidFill>
                <a:schemeClr val="lt1"/>
              </a:solidFill>
            </a:endParaRPr>
          </a:p>
        </p:txBody>
      </p:sp>
      <p:pic>
        <p:nvPicPr>
          <p:cNvPr id="178" name="Google Shape;178;p29"/>
          <p:cNvPicPr preferRelativeResize="0"/>
          <p:nvPr/>
        </p:nvPicPr>
        <p:blipFill>
          <a:blip r:embed="rId3">
            <a:alphaModFix/>
          </a:blip>
          <a:stretch>
            <a:fillRect/>
          </a:stretch>
        </p:blipFill>
        <p:spPr>
          <a:xfrm>
            <a:off x="714375" y="1170200"/>
            <a:ext cx="7715250" cy="3524250"/>
          </a:xfrm>
          <a:prstGeom prst="rect">
            <a:avLst/>
          </a:prstGeom>
          <a:noFill/>
          <a:ln>
            <a:noFill/>
          </a:ln>
        </p:spPr>
      </p:pic>
      <p:sp>
        <p:nvSpPr>
          <p:cNvPr id="179" name="Google Shape;179;p29"/>
          <p:cNvSpPr txBox="1"/>
          <p:nvPr/>
        </p:nvSpPr>
        <p:spPr>
          <a:xfrm>
            <a:off x="3811800" y="4694450"/>
            <a:ext cx="15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Ref: </a:t>
            </a:r>
            <a:r>
              <a:rPr lang="en" u="sng">
                <a:solidFill>
                  <a:schemeClr val="hlink"/>
                </a:solidFill>
                <a:latin typeface="Roboto"/>
                <a:ea typeface="Roboto"/>
                <a:cs typeface="Roboto"/>
                <a:sym typeface="Roboto"/>
                <a:hlinkClick r:id="rId4"/>
              </a:rPr>
              <a:t> CNN model</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10000"/>
            <a:ext cx="8520600" cy="607800"/>
          </a:xfrm>
          <a:prstGeom prst="rect">
            <a:avLst/>
          </a:prstGeom>
          <a:solidFill>
            <a:schemeClr val="dk1"/>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RNN (Recurrent Neural Network)</a:t>
            </a:r>
            <a:endParaRPr>
              <a:solidFill>
                <a:schemeClr val="lt1"/>
              </a:solidFill>
            </a:endParaRPr>
          </a:p>
        </p:txBody>
      </p:sp>
      <p:pic>
        <p:nvPicPr>
          <p:cNvPr id="185" name="Google Shape;185;p30"/>
          <p:cNvPicPr preferRelativeResize="0"/>
          <p:nvPr/>
        </p:nvPicPr>
        <p:blipFill>
          <a:blip r:embed="rId3">
            <a:alphaModFix/>
          </a:blip>
          <a:stretch>
            <a:fillRect/>
          </a:stretch>
        </p:blipFill>
        <p:spPr>
          <a:xfrm>
            <a:off x="871775" y="1591025"/>
            <a:ext cx="6381750" cy="2057400"/>
          </a:xfrm>
          <a:prstGeom prst="rect">
            <a:avLst/>
          </a:prstGeom>
          <a:noFill/>
          <a:ln>
            <a:noFill/>
          </a:ln>
        </p:spPr>
      </p:pic>
      <p:sp>
        <p:nvSpPr>
          <p:cNvPr id="186" name="Google Shape;186;p30"/>
          <p:cNvSpPr txBox="1"/>
          <p:nvPr/>
        </p:nvSpPr>
        <p:spPr>
          <a:xfrm>
            <a:off x="3557450" y="4129975"/>
            <a:ext cx="10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Ref : </a:t>
            </a:r>
            <a:r>
              <a:rPr lang="en" u="sng">
                <a:solidFill>
                  <a:schemeClr val="hlink"/>
                </a:solidFill>
                <a:latin typeface="Roboto"/>
                <a:ea typeface="Roboto"/>
                <a:cs typeface="Roboto"/>
                <a:sym typeface="Roboto"/>
                <a:hlinkClick r:id="rId4"/>
              </a:rPr>
              <a:t>RNN</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10000"/>
            <a:ext cx="8520600" cy="607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LSTM (Long-Short Term Memory)</a:t>
            </a:r>
            <a:endParaRPr/>
          </a:p>
        </p:txBody>
      </p:sp>
      <p:pic>
        <p:nvPicPr>
          <p:cNvPr id="192" name="Google Shape;192;p31"/>
          <p:cNvPicPr preferRelativeResize="0"/>
          <p:nvPr/>
        </p:nvPicPr>
        <p:blipFill>
          <a:blip r:embed="rId3">
            <a:alphaModFix/>
          </a:blip>
          <a:stretch>
            <a:fillRect/>
          </a:stretch>
        </p:blipFill>
        <p:spPr>
          <a:xfrm>
            <a:off x="590550" y="1243000"/>
            <a:ext cx="7962900" cy="2657475"/>
          </a:xfrm>
          <a:prstGeom prst="rect">
            <a:avLst/>
          </a:prstGeom>
          <a:noFill/>
          <a:ln>
            <a:noFill/>
          </a:ln>
        </p:spPr>
      </p:pic>
      <p:sp>
        <p:nvSpPr>
          <p:cNvPr id="193" name="Google Shape;193;p31"/>
          <p:cNvSpPr txBox="1"/>
          <p:nvPr/>
        </p:nvSpPr>
        <p:spPr>
          <a:xfrm>
            <a:off x="3989400" y="4530550"/>
            <a:ext cx="11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Ref : </a:t>
            </a:r>
            <a:r>
              <a:rPr lang="en" u="sng">
                <a:solidFill>
                  <a:schemeClr val="hlink"/>
                </a:solidFill>
                <a:latin typeface="Roboto"/>
                <a:ea typeface="Roboto"/>
                <a:cs typeface="Roboto"/>
                <a:sym typeface="Roboto"/>
                <a:hlinkClick r:id="rId4"/>
              </a:rPr>
              <a:t>LSTM</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60950" y="2403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Group Members:</a:t>
            </a:r>
            <a:endParaRPr/>
          </a:p>
        </p:txBody>
      </p:sp>
      <p:sp>
        <p:nvSpPr>
          <p:cNvPr id="91" name="Google Shape;91;p14"/>
          <p:cNvSpPr txBox="1"/>
          <p:nvPr/>
        </p:nvSpPr>
        <p:spPr>
          <a:xfrm>
            <a:off x="676225" y="1202850"/>
            <a:ext cx="2670900" cy="2124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Avishkar Singh               </a:t>
            </a:r>
            <a:endParaRPr>
              <a:solidFill>
                <a:schemeClr val="lt1"/>
              </a:solidFill>
              <a:latin typeface="Roboto"/>
              <a:ea typeface="Roboto"/>
              <a:cs typeface="Roboto"/>
              <a:sym typeface="Roboto"/>
            </a:endParaRPr>
          </a:p>
          <a:p>
            <a:pPr indent="-317500" lvl="0" marL="457200" rtl="0" algn="l">
              <a:lnSpc>
                <a:spcPct val="20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Pratham Gupta                </a:t>
            </a:r>
            <a:endParaRPr>
              <a:solidFill>
                <a:schemeClr val="lt1"/>
              </a:solidFill>
              <a:latin typeface="Roboto"/>
              <a:ea typeface="Roboto"/>
              <a:cs typeface="Roboto"/>
              <a:sym typeface="Roboto"/>
            </a:endParaRPr>
          </a:p>
          <a:p>
            <a:pPr indent="-317500" lvl="0" marL="457200" rtl="0" algn="l">
              <a:lnSpc>
                <a:spcPct val="20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Shashwat Kumar Gautam</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a:p>
            <a:pPr indent="-317500" lvl="0" marL="457200" rtl="0" algn="l">
              <a:lnSpc>
                <a:spcPct val="20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Jay Suthar </a:t>
            </a:r>
            <a:endParaRPr>
              <a:solidFill>
                <a:schemeClr val="lt1"/>
              </a:solidFill>
              <a:latin typeface="Roboto"/>
              <a:ea typeface="Roboto"/>
              <a:cs typeface="Roboto"/>
              <a:sym typeface="Roboto"/>
            </a:endParaRPr>
          </a:p>
          <a:p>
            <a:pPr indent="-317500" lvl="0" marL="457200" rtl="0" algn="l">
              <a:lnSpc>
                <a:spcPct val="20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Akshat Ghariya </a:t>
            </a:r>
            <a:endParaRPr>
              <a:solidFill>
                <a:schemeClr val="lt1"/>
              </a:solidFill>
              <a:latin typeface="Roboto"/>
              <a:ea typeface="Roboto"/>
              <a:cs typeface="Roboto"/>
              <a:sym typeface="Roboto"/>
            </a:endParaRPr>
          </a:p>
        </p:txBody>
      </p:sp>
      <p:sp>
        <p:nvSpPr>
          <p:cNvPr id="92" name="Google Shape;92;p14"/>
          <p:cNvSpPr txBox="1"/>
          <p:nvPr/>
        </p:nvSpPr>
        <p:spPr>
          <a:xfrm>
            <a:off x="909600" y="3913725"/>
            <a:ext cx="687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Project Supervisor : Dr. Manish Kumar</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p:txBody>
      </p:sp>
      <p:sp>
        <p:nvSpPr>
          <p:cNvPr id="93" name="Google Shape;93;p14"/>
          <p:cNvSpPr txBox="1"/>
          <p:nvPr/>
        </p:nvSpPr>
        <p:spPr>
          <a:xfrm>
            <a:off x="3327300" y="1202850"/>
            <a:ext cx="2040600" cy="2124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Roboto"/>
                <a:ea typeface="Roboto"/>
                <a:cs typeface="Roboto"/>
                <a:sym typeface="Roboto"/>
              </a:rPr>
              <a:t>(IIT2020008)  </a:t>
            </a:r>
            <a:endParaRPr>
              <a:solidFill>
                <a:schemeClr val="lt1"/>
              </a:solidFill>
              <a:latin typeface="Roboto"/>
              <a:ea typeface="Roboto"/>
              <a:cs typeface="Roboto"/>
              <a:sym typeface="Roboto"/>
            </a:endParaRPr>
          </a:p>
          <a:p>
            <a:pPr indent="0" lvl="0" marL="0" rtl="0" algn="l">
              <a:lnSpc>
                <a:spcPct val="200000"/>
              </a:lnSpc>
              <a:spcBef>
                <a:spcPts val="0"/>
              </a:spcBef>
              <a:spcAft>
                <a:spcPts val="0"/>
              </a:spcAft>
              <a:buNone/>
            </a:pPr>
            <a:r>
              <a:rPr lang="en">
                <a:solidFill>
                  <a:schemeClr val="lt1"/>
                </a:solidFill>
                <a:latin typeface="Roboto"/>
                <a:ea typeface="Roboto"/>
                <a:cs typeface="Roboto"/>
                <a:sym typeface="Roboto"/>
              </a:rPr>
              <a:t>(IIT2020026)</a:t>
            </a:r>
            <a:endParaRPr>
              <a:solidFill>
                <a:schemeClr val="lt1"/>
              </a:solidFill>
              <a:latin typeface="Roboto"/>
              <a:ea typeface="Roboto"/>
              <a:cs typeface="Roboto"/>
              <a:sym typeface="Roboto"/>
            </a:endParaRPr>
          </a:p>
          <a:p>
            <a:pPr indent="0" lvl="0" marL="0" rtl="0" algn="l">
              <a:lnSpc>
                <a:spcPct val="200000"/>
              </a:lnSpc>
              <a:spcBef>
                <a:spcPts val="0"/>
              </a:spcBef>
              <a:spcAft>
                <a:spcPts val="0"/>
              </a:spcAft>
              <a:buNone/>
            </a:pPr>
            <a:r>
              <a:rPr lang="en">
                <a:solidFill>
                  <a:schemeClr val="lt1"/>
                </a:solidFill>
                <a:latin typeface="Roboto"/>
                <a:ea typeface="Roboto"/>
                <a:cs typeface="Roboto"/>
                <a:sym typeface="Roboto"/>
              </a:rPr>
              <a:t>(IIT2020030) </a:t>
            </a:r>
            <a:endParaRPr>
              <a:solidFill>
                <a:schemeClr val="lt1"/>
              </a:solidFill>
              <a:latin typeface="Roboto"/>
              <a:ea typeface="Roboto"/>
              <a:cs typeface="Roboto"/>
              <a:sym typeface="Roboto"/>
            </a:endParaRPr>
          </a:p>
          <a:p>
            <a:pPr indent="0" lvl="0" marL="0" rtl="0" algn="l">
              <a:lnSpc>
                <a:spcPct val="200000"/>
              </a:lnSpc>
              <a:spcBef>
                <a:spcPts val="0"/>
              </a:spcBef>
              <a:spcAft>
                <a:spcPts val="0"/>
              </a:spcAft>
              <a:buNone/>
            </a:pPr>
            <a:r>
              <a:rPr lang="en">
                <a:solidFill>
                  <a:schemeClr val="lt1"/>
                </a:solidFill>
                <a:latin typeface="Roboto"/>
                <a:ea typeface="Roboto"/>
                <a:cs typeface="Roboto"/>
                <a:sym typeface="Roboto"/>
              </a:rPr>
              <a:t>(IIT2020087) </a:t>
            </a:r>
            <a:endParaRPr>
              <a:solidFill>
                <a:schemeClr val="lt1"/>
              </a:solidFill>
              <a:latin typeface="Roboto"/>
              <a:ea typeface="Roboto"/>
              <a:cs typeface="Roboto"/>
              <a:sym typeface="Roboto"/>
            </a:endParaRPr>
          </a:p>
          <a:p>
            <a:pPr indent="0" lvl="0" marL="0" rtl="0" algn="l">
              <a:lnSpc>
                <a:spcPct val="200000"/>
              </a:lnSpc>
              <a:spcBef>
                <a:spcPts val="0"/>
              </a:spcBef>
              <a:spcAft>
                <a:spcPts val="0"/>
              </a:spcAft>
              <a:buNone/>
            </a:pPr>
            <a:r>
              <a:rPr lang="en">
                <a:solidFill>
                  <a:schemeClr val="lt1"/>
                </a:solidFill>
                <a:latin typeface="Roboto"/>
                <a:ea typeface="Roboto"/>
                <a:cs typeface="Roboto"/>
                <a:sym typeface="Roboto"/>
              </a:rPr>
              <a:t>(IIT2020505) </a:t>
            </a:r>
            <a:endParaRPr>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307950"/>
            <a:ext cx="8520600" cy="607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rPr>
              <a:t>Bi - </a:t>
            </a:r>
            <a:r>
              <a:rPr lang="en" sz="2800">
                <a:solidFill>
                  <a:schemeClr val="lt1"/>
                </a:solidFill>
              </a:rPr>
              <a:t>LSTM (Bidirectional Long-Short Term Memory)</a:t>
            </a:r>
            <a:endParaRPr sz="2800">
              <a:solidFill>
                <a:schemeClr val="lt1"/>
              </a:solidFill>
            </a:endParaRPr>
          </a:p>
          <a:p>
            <a:pPr indent="0" lvl="0" marL="0" rtl="0" algn="l">
              <a:spcBef>
                <a:spcPts val="0"/>
              </a:spcBef>
              <a:spcAft>
                <a:spcPts val="0"/>
              </a:spcAft>
              <a:buNone/>
            </a:pPr>
            <a:r>
              <a:t/>
            </a:r>
            <a:endParaRPr sz="2800"/>
          </a:p>
        </p:txBody>
      </p:sp>
      <p:pic>
        <p:nvPicPr>
          <p:cNvPr id="199" name="Google Shape;199;p32"/>
          <p:cNvPicPr preferRelativeResize="0"/>
          <p:nvPr/>
        </p:nvPicPr>
        <p:blipFill>
          <a:blip r:embed="rId3">
            <a:alphaModFix/>
          </a:blip>
          <a:stretch>
            <a:fillRect/>
          </a:stretch>
        </p:blipFill>
        <p:spPr>
          <a:xfrm>
            <a:off x="927238" y="1533450"/>
            <a:ext cx="6304726" cy="2978275"/>
          </a:xfrm>
          <a:prstGeom prst="rect">
            <a:avLst/>
          </a:prstGeom>
          <a:noFill/>
          <a:ln>
            <a:noFill/>
          </a:ln>
        </p:spPr>
      </p:pic>
      <p:sp>
        <p:nvSpPr>
          <p:cNvPr id="200" name="Google Shape;200;p32"/>
          <p:cNvSpPr txBox="1"/>
          <p:nvPr/>
        </p:nvSpPr>
        <p:spPr>
          <a:xfrm>
            <a:off x="3364988" y="4557850"/>
            <a:ext cx="14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Ref : </a:t>
            </a:r>
            <a:r>
              <a:rPr lang="en" u="sng">
                <a:solidFill>
                  <a:schemeClr val="hlink"/>
                </a:solidFill>
                <a:latin typeface="Roboto"/>
                <a:ea typeface="Roboto"/>
                <a:cs typeface="Roboto"/>
                <a:sym typeface="Roboto"/>
                <a:hlinkClick r:id="rId4"/>
              </a:rPr>
              <a:t>Bi - LSTM</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236500"/>
            <a:ext cx="8520600" cy="607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BERT </a:t>
            </a:r>
            <a:endParaRPr>
              <a:solidFill>
                <a:schemeClr val="lt1"/>
              </a:solidFill>
            </a:endParaRPr>
          </a:p>
        </p:txBody>
      </p:sp>
      <p:pic>
        <p:nvPicPr>
          <p:cNvPr id="206" name="Google Shape;206;p33"/>
          <p:cNvPicPr preferRelativeResize="0"/>
          <p:nvPr/>
        </p:nvPicPr>
        <p:blipFill>
          <a:blip r:embed="rId3">
            <a:alphaModFix/>
          </a:blip>
          <a:stretch>
            <a:fillRect/>
          </a:stretch>
        </p:blipFill>
        <p:spPr>
          <a:xfrm rot="5400000">
            <a:off x="6152050" y="1530300"/>
            <a:ext cx="3488001" cy="2116000"/>
          </a:xfrm>
          <a:prstGeom prst="rect">
            <a:avLst/>
          </a:prstGeom>
          <a:noFill/>
          <a:ln>
            <a:noFill/>
          </a:ln>
        </p:spPr>
      </p:pic>
      <p:pic>
        <p:nvPicPr>
          <p:cNvPr id="207" name="Google Shape;207;p33"/>
          <p:cNvPicPr preferRelativeResize="0"/>
          <p:nvPr/>
        </p:nvPicPr>
        <p:blipFill>
          <a:blip r:embed="rId4">
            <a:alphaModFix/>
          </a:blip>
          <a:stretch>
            <a:fillRect/>
          </a:stretch>
        </p:blipFill>
        <p:spPr>
          <a:xfrm>
            <a:off x="601850" y="1051325"/>
            <a:ext cx="5721275" cy="3280974"/>
          </a:xfrm>
          <a:prstGeom prst="rect">
            <a:avLst/>
          </a:prstGeom>
          <a:noFill/>
          <a:ln>
            <a:noFill/>
          </a:ln>
        </p:spPr>
      </p:pic>
      <p:sp>
        <p:nvSpPr>
          <p:cNvPr id="208" name="Google Shape;208;p33"/>
          <p:cNvSpPr txBox="1"/>
          <p:nvPr/>
        </p:nvSpPr>
        <p:spPr>
          <a:xfrm>
            <a:off x="3526100" y="4657975"/>
            <a:ext cx="15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Ref : </a:t>
            </a:r>
            <a:r>
              <a:rPr lang="en" u="sng">
                <a:solidFill>
                  <a:schemeClr val="hlink"/>
                </a:solidFill>
                <a:latin typeface="Roboto"/>
                <a:ea typeface="Roboto"/>
                <a:cs typeface="Roboto"/>
                <a:sym typeface="Roboto"/>
                <a:hlinkClick r:id="rId5"/>
              </a:rPr>
              <a:t>BERT</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nvSpPr>
        <p:spPr>
          <a:xfrm>
            <a:off x="3709650" y="4409200"/>
            <a:ext cx="172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Fine Tuning - How to solve the task</a:t>
            </a:r>
            <a:endParaRPr>
              <a:latin typeface="Roboto"/>
              <a:ea typeface="Roboto"/>
              <a:cs typeface="Roboto"/>
              <a:sym typeface="Roboto"/>
            </a:endParaRPr>
          </a:p>
        </p:txBody>
      </p:sp>
      <p:pic>
        <p:nvPicPr>
          <p:cNvPr id="214" name="Google Shape;214;p34"/>
          <p:cNvPicPr preferRelativeResize="0"/>
          <p:nvPr/>
        </p:nvPicPr>
        <p:blipFill>
          <a:blip r:embed="rId3">
            <a:alphaModFix/>
          </a:blip>
          <a:stretch>
            <a:fillRect/>
          </a:stretch>
        </p:blipFill>
        <p:spPr>
          <a:xfrm>
            <a:off x="152400" y="152400"/>
            <a:ext cx="8839198" cy="4080032"/>
          </a:xfrm>
          <a:prstGeom prst="rect">
            <a:avLst/>
          </a:prstGeom>
          <a:noFill/>
          <a:ln>
            <a:noFill/>
          </a:ln>
        </p:spPr>
      </p:pic>
      <p:sp>
        <p:nvSpPr>
          <p:cNvPr id="215" name="Google Shape;215;p34"/>
          <p:cNvSpPr txBox="1"/>
          <p:nvPr/>
        </p:nvSpPr>
        <p:spPr>
          <a:xfrm>
            <a:off x="5965875" y="4516900"/>
            <a:ext cx="15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Ref : </a:t>
            </a:r>
            <a:r>
              <a:rPr lang="en" u="sng">
                <a:solidFill>
                  <a:schemeClr val="hlink"/>
                </a:solidFill>
                <a:latin typeface="Roboto"/>
                <a:ea typeface="Roboto"/>
                <a:cs typeface="Roboto"/>
                <a:sym typeface="Roboto"/>
                <a:hlinkClick r:id="rId4"/>
              </a:rPr>
              <a:t>BERT</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256900"/>
            <a:ext cx="8520600" cy="607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rPr>
              <a:t>Robustly optimized BERT training approach (RoBERTa)</a:t>
            </a:r>
            <a:endParaRPr sz="2700">
              <a:solidFill>
                <a:schemeClr val="lt1"/>
              </a:solidFill>
            </a:endParaRPr>
          </a:p>
        </p:txBody>
      </p:sp>
      <p:sp>
        <p:nvSpPr>
          <p:cNvPr id="221" name="Google Shape;221;p35"/>
          <p:cNvSpPr txBox="1"/>
          <p:nvPr/>
        </p:nvSpPr>
        <p:spPr>
          <a:xfrm>
            <a:off x="205800" y="1415825"/>
            <a:ext cx="8732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model is an improvised version of BERT, where it is trained using larger datasets, using high computational power.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Apart from using Wikipedia and Books Corpus data, the authors of the model have also used Common Crawl News data and Open Web text data in the pre-training part, which equaled about 160 GB of uncompressed text.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 the Masked Language Model task, authors used the concept of dynamic masking, where masking pattern is generated every time, a sequence is fed to the model, which yielded better results.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Roberta, the Next Sentence Prediction (NSP) task is removed, which improved the performance of the downstream task.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Also, it is trained using large batch sizes and longer sequences. Using all these techniques, authors have optimized the BERT model, making it more robust for fine tuning it for downstream tasks.</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212950" y="233400"/>
            <a:ext cx="8520600" cy="8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Dataset</a:t>
            </a:r>
            <a:endParaRPr sz="1700"/>
          </a:p>
        </p:txBody>
      </p:sp>
      <p:sp>
        <p:nvSpPr>
          <p:cNvPr id="227" name="Google Shape;227;p36"/>
          <p:cNvSpPr txBox="1"/>
          <p:nvPr>
            <p:ph idx="1" type="body"/>
          </p:nvPr>
        </p:nvSpPr>
        <p:spPr>
          <a:xfrm>
            <a:off x="311700" y="1414300"/>
            <a:ext cx="8520600" cy="3421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ISOT dataset - </a:t>
            </a:r>
            <a:endParaRPr sz="1700"/>
          </a:p>
          <a:p>
            <a:pPr indent="-336550" lvl="0" marL="457200" rtl="0" algn="l">
              <a:spcBef>
                <a:spcPts val="0"/>
              </a:spcBef>
              <a:spcAft>
                <a:spcPts val="0"/>
              </a:spcAft>
              <a:buSzPts val="1700"/>
              <a:buChar char="●"/>
            </a:pPr>
            <a:r>
              <a:rPr lang="en" sz="1700"/>
              <a:t>Kaggle Fake News Dataset</a:t>
            </a:r>
            <a:endParaRPr sz="1700"/>
          </a:p>
          <a:p>
            <a:pPr indent="-336550" lvl="0" marL="457200" rtl="0" algn="l">
              <a:spcBef>
                <a:spcPts val="0"/>
              </a:spcBef>
              <a:spcAft>
                <a:spcPts val="0"/>
              </a:spcAft>
              <a:buSzPts val="1700"/>
              <a:buChar char="●"/>
            </a:pPr>
            <a:r>
              <a:rPr lang="en" sz="1700"/>
              <a:t>WELLFake dataset</a:t>
            </a:r>
            <a:endParaRPr sz="1700"/>
          </a:p>
          <a:p>
            <a:pPr indent="-336550" lvl="0" marL="457200" rtl="0" algn="l">
              <a:spcBef>
                <a:spcPts val="0"/>
              </a:spcBef>
              <a:spcAft>
                <a:spcPts val="0"/>
              </a:spcAft>
              <a:buSzPts val="1700"/>
              <a:buChar char="●"/>
            </a:pPr>
            <a:r>
              <a:rPr lang="en" sz="1700"/>
              <a:t>Liar Liar Dataset</a:t>
            </a:r>
            <a:endParaRPr sz="1700"/>
          </a:p>
          <a:p>
            <a:pPr indent="0" lvl="0" marL="0" rtl="0" algn="ctr">
              <a:spcBef>
                <a:spcPts val="1600"/>
              </a:spcBef>
              <a:spcAft>
                <a:spcPts val="1600"/>
              </a:spcAft>
              <a:buNone/>
            </a:pPr>
            <a:r>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92250" y="137750"/>
            <a:ext cx="8655000" cy="46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a:t>Kaggle Fake News Dataset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solidFill>
                  <a:srgbClr val="000000"/>
                </a:solidFill>
              </a:rPr>
              <a:t>The dataset contains over 20,000 news articles that are labeled as either ”real” or ”Fake”. The dataset contains the following attributes: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id: unique id for a news article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title: the title of a news article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author: author of the news article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text: the text of the article; could be incomplete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label: a label that marks the article as potentially unreliable</a:t>
            </a:r>
            <a:endParaRPr sz="1400">
              <a:solidFill>
                <a:srgbClr val="000000"/>
              </a:solidFill>
            </a:endParaRPr>
          </a:p>
          <a:p>
            <a:pPr indent="457200" lvl="0" marL="0" rtl="0" algn="l">
              <a:spcBef>
                <a:spcPts val="0"/>
              </a:spcBef>
              <a:spcAft>
                <a:spcPts val="0"/>
              </a:spcAft>
              <a:buNone/>
            </a:pPr>
            <a:r>
              <a:rPr lang="en" sz="1400">
                <a:solidFill>
                  <a:srgbClr val="000000"/>
                </a:solidFill>
              </a:rPr>
              <a:t>1: unreliable</a:t>
            </a:r>
            <a:endParaRPr sz="1400">
              <a:solidFill>
                <a:srgbClr val="000000"/>
              </a:solidFill>
            </a:endParaRPr>
          </a:p>
          <a:p>
            <a:pPr indent="457200" lvl="0" marL="0" rtl="0" algn="l">
              <a:spcBef>
                <a:spcPts val="0"/>
              </a:spcBef>
              <a:spcAft>
                <a:spcPts val="0"/>
              </a:spcAft>
              <a:buNone/>
            </a:pPr>
            <a:r>
              <a:rPr lang="en" sz="1400">
                <a:solidFill>
                  <a:srgbClr val="000000"/>
                </a:solidFill>
              </a:rPr>
              <a:t>0: Reliable</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292250" y="137750"/>
            <a:ext cx="8655000" cy="46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a:t>ISOT dataset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solidFill>
                  <a:srgbClr val="000000"/>
                </a:solidFill>
              </a:rPr>
              <a:t>The Canadian University of Victoria’s research team produced the dataset, which will be used to study the issue of identifying false news. There are two CSV files in it.</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The first file is “True.csv”, with all the reliable news.</a:t>
            </a:r>
            <a:endParaRPr sz="1400">
              <a:solidFill>
                <a:srgbClr val="000000"/>
              </a:solidFill>
            </a:endParaRPr>
          </a:p>
          <a:p>
            <a:pPr indent="0" lvl="0" marL="0" rtl="0" algn="l">
              <a:spcBef>
                <a:spcPts val="0"/>
              </a:spcBef>
              <a:spcAft>
                <a:spcPts val="0"/>
              </a:spcAft>
              <a:buNone/>
            </a:pPr>
            <a:r>
              <a:rPr lang="en" sz="1400">
                <a:solidFill>
                  <a:srgbClr val="000000"/>
                </a:solidFill>
              </a:rPr>
              <a:t>The second file is“Fake.csv”, with all the fake news.</a:t>
            </a:r>
            <a:endParaRPr sz="1400">
              <a:solidFill>
                <a:srgbClr val="000000"/>
              </a:solidFill>
            </a:endParaRPr>
          </a:p>
          <a:p>
            <a:pPr indent="0" lvl="0" marL="0" rtl="0" algn="l">
              <a:spcBef>
                <a:spcPts val="0"/>
              </a:spcBef>
              <a:spcAft>
                <a:spcPts val="0"/>
              </a:spcAft>
              <a:buNone/>
            </a:pPr>
            <a:r>
              <a:rPr lang="en" sz="1400">
                <a:solidFill>
                  <a:srgbClr val="000000"/>
                </a:solidFill>
              </a:rPr>
              <a:t> </a:t>
            </a:r>
            <a:endParaRPr sz="1400">
              <a:solidFill>
                <a:srgbClr val="000000"/>
              </a:solidFill>
            </a:endParaRPr>
          </a:p>
          <a:p>
            <a:pPr indent="0" lvl="0" marL="0" rtl="0" algn="l">
              <a:spcBef>
                <a:spcPts val="0"/>
              </a:spcBef>
              <a:spcAft>
                <a:spcPts val="0"/>
              </a:spcAft>
              <a:buNone/>
            </a:pPr>
            <a:r>
              <a:rPr lang="en" sz="1400">
                <a:solidFill>
                  <a:srgbClr val="000000"/>
                </a:solidFill>
              </a:rPr>
              <a:t>The dataset contains the following attributes: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Title: the title of a news article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Text: the text of the article; could be incomplete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Subject: subject of the article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Date: The date that this article was posted at</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64575" y="-193425"/>
            <a:ext cx="8868900" cy="46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a:t>Liar Liar Dataset</a:t>
            </a:r>
            <a:r>
              <a:rPr lang="en"/>
              <a:t> - </a:t>
            </a:r>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There are three CSV files in it. The first file is “test.tsv” , the second file is“train.tsv” , the third file is “valid.tsv”</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The dataset contains the following attributes: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1: the ID of the statement ([ID].json).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2: the label.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3: the statement.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4: the subject(s).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5: the speaker.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6: the speaker's job title.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7: the state info.</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8: the party affiliation.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Columns 9-13: the total credit history count, including the current statement.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9: barely true counts.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10: false counts.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11: half true counts.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12: mostly true counts.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13: pants on fire counts.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Column 14: the context (venue/location of the speech or statement).</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292250" y="137750"/>
            <a:ext cx="8655000" cy="46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a:t>WELLFake dataset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solidFill>
                  <a:srgbClr val="000000"/>
                </a:solidFill>
              </a:rPr>
              <a:t>The dataset contains the following attributes: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title: the title of a news article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text: the text of the article; could be incomplete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Label: 1 for true, 0 for false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t>
            </a:r>
            <a:endParaRPr/>
          </a:p>
          <a:p>
            <a:pPr indent="0" lvl="0" marL="0" rtl="0" algn="l">
              <a:spcBef>
                <a:spcPts val="0"/>
              </a:spcBef>
              <a:spcAft>
                <a:spcPts val="0"/>
              </a:spcAft>
              <a:buNone/>
            </a:pPr>
            <a:r>
              <a:rPr lang="en"/>
              <a:t>(Accuracy, Precision, F1 Score, Recall, Confusion Matrix)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Fake News?</a:t>
            </a:r>
            <a:endParaRPr/>
          </a:p>
        </p:txBody>
      </p:sp>
      <p:sp>
        <p:nvSpPr>
          <p:cNvPr id="99" name="Google Shape;99;p15"/>
          <p:cNvSpPr txBox="1"/>
          <p:nvPr/>
        </p:nvSpPr>
        <p:spPr>
          <a:xfrm>
            <a:off x="424875" y="1229775"/>
            <a:ext cx="7262100" cy="3263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Roboto"/>
              <a:buChar char="●"/>
            </a:pPr>
            <a:r>
              <a:rPr i="1" lang="en" sz="1600">
                <a:latin typeface="Roboto"/>
                <a:ea typeface="Roboto"/>
                <a:cs typeface="Roboto"/>
                <a:sym typeface="Roboto"/>
              </a:rPr>
              <a:t>“Fake news is a type of false information or propaganda that is intentionally spread through various media channels to misinform or deceive people”</a:t>
            </a:r>
            <a:r>
              <a:rPr lang="en" sz="1600">
                <a:latin typeface="Roboto"/>
                <a:ea typeface="Roboto"/>
                <a:cs typeface="Roboto"/>
                <a:sym typeface="Roboto"/>
              </a:rPr>
              <a:t>.</a:t>
            </a:r>
            <a:endParaRPr sz="1600">
              <a:latin typeface="Roboto"/>
              <a:ea typeface="Roboto"/>
              <a:cs typeface="Roboto"/>
              <a:sym typeface="Roboto"/>
            </a:endParaRPr>
          </a:p>
          <a:p>
            <a:pPr indent="-330200" lvl="0" marL="457200" rtl="0" algn="just">
              <a:lnSpc>
                <a:spcPct val="115000"/>
              </a:lnSpc>
              <a:spcBef>
                <a:spcPts val="0"/>
              </a:spcBef>
              <a:spcAft>
                <a:spcPts val="0"/>
              </a:spcAft>
              <a:buSzPts val="1600"/>
              <a:buFont typeface="Roboto"/>
              <a:buChar char="●"/>
            </a:pPr>
            <a:r>
              <a:rPr lang="en" sz="1600">
                <a:latin typeface="Roboto"/>
                <a:ea typeface="Roboto"/>
                <a:cs typeface="Roboto"/>
                <a:sym typeface="Roboto"/>
              </a:rPr>
              <a:t>Fake news often has characteristics such as sensational headlines, emotionally charged language, lack of credible sources, and confirmation bias.</a:t>
            </a:r>
            <a:endParaRPr sz="1600">
              <a:latin typeface="Roboto"/>
              <a:ea typeface="Roboto"/>
              <a:cs typeface="Roboto"/>
              <a:sym typeface="Roboto"/>
            </a:endParaRPr>
          </a:p>
          <a:p>
            <a:pPr indent="-330200" lvl="0" marL="457200" rtl="0" algn="just">
              <a:lnSpc>
                <a:spcPct val="115000"/>
              </a:lnSpc>
              <a:spcBef>
                <a:spcPts val="0"/>
              </a:spcBef>
              <a:spcAft>
                <a:spcPts val="0"/>
              </a:spcAft>
              <a:buSzPts val="1600"/>
              <a:buFont typeface="Roboto"/>
              <a:buChar char="●"/>
            </a:pPr>
            <a:r>
              <a:rPr lang="en" sz="1600">
                <a:latin typeface="Roboto"/>
                <a:ea typeface="Roboto"/>
                <a:cs typeface="Roboto"/>
                <a:sym typeface="Roboto"/>
              </a:rPr>
              <a:t>The motives behind spreading fake news may include financial gain, political manipulation, or simply creating chaos and confusion.</a:t>
            </a:r>
            <a:endParaRPr sz="1600">
              <a:latin typeface="Roboto"/>
              <a:ea typeface="Roboto"/>
              <a:cs typeface="Roboto"/>
              <a:sym typeface="Roboto"/>
            </a:endParaRPr>
          </a:p>
          <a:p>
            <a:pPr indent="-330200" lvl="0" marL="457200" rtl="0" algn="just">
              <a:lnSpc>
                <a:spcPct val="115000"/>
              </a:lnSpc>
              <a:spcBef>
                <a:spcPts val="0"/>
              </a:spcBef>
              <a:spcAft>
                <a:spcPts val="0"/>
              </a:spcAft>
              <a:buSzPts val="1600"/>
              <a:buFont typeface="Roboto"/>
              <a:buChar char="●"/>
            </a:pPr>
            <a:r>
              <a:rPr lang="en" sz="1600">
                <a:latin typeface="Roboto"/>
                <a:ea typeface="Roboto"/>
                <a:cs typeface="Roboto"/>
                <a:sym typeface="Roboto"/>
              </a:rPr>
              <a:t>The impact of fake news can be significant, as it can influence public opinion, harm the reputation of individuals or organizations, and even pose a threat to national security.</a:t>
            </a:r>
            <a:endParaRPr sz="16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aphicFrame>
        <p:nvGraphicFramePr>
          <p:cNvPr id="257" name="Google Shape;257;p42"/>
          <p:cNvGraphicFramePr/>
          <p:nvPr/>
        </p:nvGraphicFramePr>
        <p:xfrm>
          <a:off x="152400" y="152400"/>
          <a:ext cx="3000000" cy="3000000"/>
        </p:xfrm>
        <a:graphic>
          <a:graphicData uri="http://schemas.openxmlformats.org/drawingml/2006/table">
            <a:tbl>
              <a:tblPr>
                <a:noFill/>
                <a:tableStyleId>{4B875B47-5DA9-4E3D-ADC4-2CF58723536D}</a:tableStyleId>
              </a:tblPr>
              <a:tblGrid>
                <a:gridCol w="2791225"/>
                <a:gridCol w="1208325"/>
                <a:gridCol w="1208325"/>
                <a:gridCol w="1208325"/>
                <a:gridCol w="1208325"/>
                <a:gridCol w="1208325"/>
              </a:tblGrid>
              <a:tr h="200025">
                <a:tc rowSpan="2">
                  <a:txBody>
                    <a:bodyPr/>
                    <a:lstStyle/>
                    <a:p>
                      <a:pPr indent="0" lvl="0" marL="0" rtl="0" algn="ctr">
                        <a:lnSpc>
                          <a:spcPct val="115000"/>
                        </a:lnSpc>
                        <a:spcBef>
                          <a:spcPts val="0"/>
                        </a:spcBef>
                        <a:spcAft>
                          <a:spcPts val="0"/>
                        </a:spcAft>
                        <a:buNone/>
                      </a:pPr>
                      <a:r>
                        <a:rPr lang="en" sz="1000"/>
                        <a:t>DATASET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1000"/>
                        <a:t>MODELS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lnSpc>
                          <a:spcPct val="115000"/>
                        </a:lnSpc>
                        <a:spcBef>
                          <a:spcPts val="0"/>
                        </a:spcBef>
                        <a:spcAft>
                          <a:spcPts val="0"/>
                        </a:spcAft>
                        <a:buNone/>
                      </a:pPr>
                      <a:r>
                        <a:rPr lang="en" sz="1000"/>
                        <a:t>EVALUATION PARAMETERS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r>
              <a:tr h="200025">
                <a:tc vMerge="1"/>
                <a:tc vMerge="1"/>
                <a:tc>
                  <a:txBody>
                    <a:bodyPr/>
                    <a:lstStyle/>
                    <a:p>
                      <a:pPr indent="0" lvl="0" marL="0" rtl="0" algn="ctr">
                        <a:lnSpc>
                          <a:spcPct val="115000"/>
                        </a:lnSpc>
                        <a:spcBef>
                          <a:spcPts val="0"/>
                        </a:spcBef>
                        <a:spcAft>
                          <a:spcPts val="0"/>
                        </a:spcAft>
                        <a:buNone/>
                      </a:pPr>
                      <a:r>
                        <a:rPr lang="en" sz="1000"/>
                        <a:t>ACCURACY</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PRECISION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RECALL</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F1-SCORE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5">
                  <a:txBody>
                    <a:bodyPr/>
                    <a:lstStyle/>
                    <a:p>
                      <a:pPr indent="0" lvl="0" marL="0" rtl="0" algn="ctr">
                        <a:lnSpc>
                          <a:spcPct val="115000"/>
                        </a:lnSpc>
                        <a:spcBef>
                          <a:spcPts val="0"/>
                        </a:spcBef>
                        <a:spcAft>
                          <a:spcPts val="0"/>
                        </a:spcAft>
                        <a:buNone/>
                      </a:pPr>
                      <a:r>
                        <a:rPr lang="en" sz="1000"/>
                        <a:t>ISOT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CNN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98.74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LSTM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98.77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Bi-LSTM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98.84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BERT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99.76</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ROBERTA</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99.84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5">
                  <a:txBody>
                    <a:bodyPr/>
                    <a:lstStyle/>
                    <a:p>
                      <a:pPr indent="0" lvl="0" marL="0" rtl="0" algn="ctr">
                        <a:lnSpc>
                          <a:spcPct val="115000"/>
                        </a:lnSpc>
                        <a:spcBef>
                          <a:spcPts val="0"/>
                        </a:spcBef>
                        <a:spcAft>
                          <a:spcPts val="0"/>
                        </a:spcAft>
                        <a:buNone/>
                      </a:pPr>
                      <a:r>
                        <a:rPr lang="en" sz="1000"/>
                        <a:t>KAGGLE FAKE NEWS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CNN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94.87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LSTM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94.67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Bi-LSTM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94.95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BERT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98.43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ROBERTA</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98.28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5">
                  <a:txBody>
                    <a:bodyPr/>
                    <a:lstStyle/>
                    <a:p>
                      <a:pPr indent="0" lvl="0" marL="0" rtl="0" algn="ctr">
                        <a:lnSpc>
                          <a:spcPct val="115000"/>
                        </a:lnSpc>
                        <a:spcBef>
                          <a:spcPts val="0"/>
                        </a:spcBef>
                        <a:spcAft>
                          <a:spcPts val="0"/>
                        </a:spcAft>
                        <a:buNone/>
                      </a:pPr>
                      <a:r>
                        <a:rPr lang="en" sz="1000"/>
                        <a:t>LIAR FAKE NEWS DATASET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CNN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56.51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LSTM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55.48</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Bi-LSTM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53.67</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BERT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66.89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62</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ROBERTA</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67.95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5">
                  <a:txBody>
                    <a:bodyPr/>
                    <a:lstStyle/>
                    <a:p>
                      <a:pPr indent="0" lvl="0" marL="0" rtl="0" algn="ctr">
                        <a:lnSpc>
                          <a:spcPct val="115000"/>
                        </a:lnSpc>
                        <a:spcBef>
                          <a:spcPts val="0"/>
                        </a:spcBef>
                        <a:spcAft>
                          <a:spcPts val="0"/>
                        </a:spcAft>
                        <a:buNone/>
                      </a:pPr>
                      <a:r>
                        <a:rPr lang="en" sz="1000"/>
                        <a:t>WELFake</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CNN</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94.65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LSTM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95.11</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Bi-LSTM</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95.03</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95</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BERT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99.04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t>ROBERTA</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99.64</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292250" y="137750"/>
            <a:ext cx="8655000" cy="46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solidFill>
                <a:srgbClr val="000000"/>
              </a:solidFill>
            </a:endParaRPr>
          </a:p>
          <a:p>
            <a:pPr indent="0" lvl="0" marL="0" rtl="0" algn="ctr">
              <a:spcBef>
                <a:spcPts val="0"/>
              </a:spcBef>
              <a:spcAft>
                <a:spcPts val="0"/>
              </a:spcAft>
              <a:buNone/>
            </a:pPr>
            <a:r>
              <a:rPr lang="en"/>
              <a:t>ISOT Confusion Matrix</a:t>
            </a:r>
            <a:endParaRPr/>
          </a:p>
        </p:txBody>
      </p:sp>
      <p:pic>
        <p:nvPicPr>
          <p:cNvPr id="263" name="Google Shape;263;p43"/>
          <p:cNvPicPr preferRelativeResize="0"/>
          <p:nvPr/>
        </p:nvPicPr>
        <p:blipFill>
          <a:blip r:embed="rId3">
            <a:alphaModFix/>
          </a:blip>
          <a:stretch>
            <a:fillRect/>
          </a:stretch>
        </p:blipFill>
        <p:spPr>
          <a:xfrm>
            <a:off x="292247" y="1265847"/>
            <a:ext cx="2724450" cy="2611800"/>
          </a:xfrm>
          <a:prstGeom prst="rect">
            <a:avLst/>
          </a:prstGeom>
          <a:noFill/>
          <a:ln>
            <a:noFill/>
          </a:ln>
        </p:spPr>
      </p:pic>
      <p:pic>
        <p:nvPicPr>
          <p:cNvPr id="264" name="Google Shape;264;p43"/>
          <p:cNvPicPr preferRelativeResize="0"/>
          <p:nvPr/>
        </p:nvPicPr>
        <p:blipFill>
          <a:blip r:embed="rId4">
            <a:alphaModFix/>
          </a:blip>
          <a:stretch>
            <a:fillRect/>
          </a:stretch>
        </p:blipFill>
        <p:spPr>
          <a:xfrm>
            <a:off x="3209772" y="1265847"/>
            <a:ext cx="2724450" cy="2611811"/>
          </a:xfrm>
          <a:prstGeom prst="rect">
            <a:avLst/>
          </a:prstGeom>
          <a:noFill/>
          <a:ln>
            <a:noFill/>
          </a:ln>
        </p:spPr>
      </p:pic>
      <p:pic>
        <p:nvPicPr>
          <p:cNvPr id="265" name="Google Shape;265;p43"/>
          <p:cNvPicPr preferRelativeResize="0"/>
          <p:nvPr/>
        </p:nvPicPr>
        <p:blipFill>
          <a:blip r:embed="rId5">
            <a:alphaModFix/>
          </a:blip>
          <a:stretch>
            <a:fillRect/>
          </a:stretch>
        </p:blipFill>
        <p:spPr>
          <a:xfrm>
            <a:off x="6127296" y="1265846"/>
            <a:ext cx="2539625" cy="2434627"/>
          </a:xfrm>
          <a:prstGeom prst="rect">
            <a:avLst/>
          </a:prstGeom>
          <a:noFill/>
          <a:ln>
            <a:noFill/>
          </a:ln>
        </p:spPr>
      </p:pic>
      <p:sp>
        <p:nvSpPr>
          <p:cNvPr id="266" name="Google Shape;266;p43"/>
          <p:cNvSpPr txBox="1"/>
          <p:nvPr/>
        </p:nvSpPr>
        <p:spPr>
          <a:xfrm>
            <a:off x="1178425" y="4029225"/>
            <a:ext cx="116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CNN</a:t>
            </a:r>
            <a:endParaRPr b="1">
              <a:latin typeface="Roboto"/>
              <a:ea typeface="Roboto"/>
              <a:cs typeface="Roboto"/>
              <a:sym typeface="Roboto"/>
            </a:endParaRPr>
          </a:p>
        </p:txBody>
      </p:sp>
      <p:sp>
        <p:nvSpPr>
          <p:cNvPr id="267" name="Google Shape;267;p43"/>
          <p:cNvSpPr txBox="1"/>
          <p:nvPr/>
        </p:nvSpPr>
        <p:spPr>
          <a:xfrm>
            <a:off x="4003200" y="4029225"/>
            <a:ext cx="113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LSTM</a:t>
            </a:r>
            <a:endParaRPr b="1">
              <a:latin typeface="Roboto"/>
              <a:ea typeface="Roboto"/>
              <a:cs typeface="Roboto"/>
              <a:sym typeface="Roboto"/>
            </a:endParaRPr>
          </a:p>
        </p:txBody>
      </p:sp>
      <p:sp>
        <p:nvSpPr>
          <p:cNvPr id="268" name="Google Shape;268;p43"/>
          <p:cNvSpPr txBox="1"/>
          <p:nvPr/>
        </p:nvSpPr>
        <p:spPr>
          <a:xfrm>
            <a:off x="6798875" y="4029225"/>
            <a:ext cx="116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Bi-LSTM</a:t>
            </a:r>
            <a:endParaRPr b="1">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ISOT Confusion Matrix Cont’d</a:t>
            </a:r>
            <a:endParaRPr/>
          </a:p>
        </p:txBody>
      </p:sp>
      <p:pic>
        <p:nvPicPr>
          <p:cNvPr id="274" name="Google Shape;274;p44"/>
          <p:cNvPicPr preferRelativeResize="0"/>
          <p:nvPr/>
        </p:nvPicPr>
        <p:blipFill>
          <a:blip r:embed="rId3">
            <a:alphaModFix/>
          </a:blip>
          <a:stretch>
            <a:fillRect/>
          </a:stretch>
        </p:blipFill>
        <p:spPr>
          <a:xfrm>
            <a:off x="1679400" y="1254975"/>
            <a:ext cx="2747159" cy="2633575"/>
          </a:xfrm>
          <a:prstGeom prst="rect">
            <a:avLst/>
          </a:prstGeom>
          <a:noFill/>
          <a:ln>
            <a:noFill/>
          </a:ln>
        </p:spPr>
      </p:pic>
      <p:pic>
        <p:nvPicPr>
          <p:cNvPr id="275" name="Google Shape;275;p44"/>
          <p:cNvPicPr preferRelativeResize="0"/>
          <p:nvPr/>
        </p:nvPicPr>
        <p:blipFill>
          <a:blip r:embed="rId4">
            <a:alphaModFix/>
          </a:blip>
          <a:stretch>
            <a:fillRect/>
          </a:stretch>
        </p:blipFill>
        <p:spPr>
          <a:xfrm>
            <a:off x="4831752" y="1254963"/>
            <a:ext cx="2747150" cy="2633573"/>
          </a:xfrm>
          <a:prstGeom prst="rect">
            <a:avLst/>
          </a:prstGeom>
          <a:noFill/>
          <a:ln>
            <a:noFill/>
          </a:ln>
        </p:spPr>
      </p:pic>
      <p:sp>
        <p:nvSpPr>
          <p:cNvPr id="276" name="Google Shape;276;p44"/>
          <p:cNvSpPr txBox="1"/>
          <p:nvPr/>
        </p:nvSpPr>
        <p:spPr>
          <a:xfrm>
            <a:off x="2406325" y="407785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BERT</a:t>
            </a:r>
            <a:endParaRPr b="1">
              <a:latin typeface="Roboto"/>
              <a:ea typeface="Roboto"/>
              <a:cs typeface="Roboto"/>
              <a:sym typeface="Roboto"/>
            </a:endParaRPr>
          </a:p>
        </p:txBody>
      </p:sp>
      <p:sp>
        <p:nvSpPr>
          <p:cNvPr id="277" name="Google Shape;277;p44"/>
          <p:cNvSpPr txBox="1"/>
          <p:nvPr/>
        </p:nvSpPr>
        <p:spPr>
          <a:xfrm>
            <a:off x="5558675" y="407785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RoBERTa</a:t>
            </a:r>
            <a:endParaRPr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Kaggle Fake News Confusion Matrix</a:t>
            </a:r>
            <a:endParaRPr/>
          </a:p>
          <a:p>
            <a:pPr indent="0" lvl="0" marL="0" rtl="0" algn="l">
              <a:spcBef>
                <a:spcPts val="0"/>
              </a:spcBef>
              <a:spcAft>
                <a:spcPts val="0"/>
              </a:spcAft>
              <a:buNone/>
            </a:pPr>
            <a:r>
              <a:t/>
            </a:r>
            <a:endParaRPr sz="1400"/>
          </a:p>
          <a:p>
            <a:pPr indent="0" lvl="0" marL="0" rtl="0" algn="l">
              <a:lnSpc>
                <a:spcPct val="115000"/>
              </a:lnSpc>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3" name="Google Shape;283;p45"/>
          <p:cNvPicPr preferRelativeResize="0"/>
          <p:nvPr/>
        </p:nvPicPr>
        <p:blipFill>
          <a:blip r:embed="rId3">
            <a:alphaModFix/>
          </a:blip>
          <a:stretch>
            <a:fillRect/>
          </a:stretch>
        </p:blipFill>
        <p:spPr>
          <a:xfrm>
            <a:off x="311700" y="1227963"/>
            <a:ext cx="2803500" cy="2687582"/>
          </a:xfrm>
          <a:prstGeom prst="rect">
            <a:avLst/>
          </a:prstGeom>
          <a:noFill/>
          <a:ln>
            <a:noFill/>
          </a:ln>
        </p:spPr>
      </p:pic>
      <p:pic>
        <p:nvPicPr>
          <p:cNvPr id="284" name="Google Shape;284;p45"/>
          <p:cNvPicPr preferRelativeResize="0"/>
          <p:nvPr/>
        </p:nvPicPr>
        <p:blipFill>
          <a:blip r:embed="rId4">
            <a:alphaModFix/>
          </a:blip>
          <a:stretch>
            <a:fillRect/>
          </a:stretch>
        </p:blipFill>
        <p:spPr>
          <a:xfrm>
            <a:off x="3170250" y="1220713"/>
            <a:ext cx="2803500" cy="2702081"/>
          </a:xfrm>
          <a:prstGeom prst="rect">
            <a:avLst/>
          </a:prstGeom>
          <a:noFill/>
          <a:ln>
            <a:noFill/>
          </a:ln>
        </p:spPr>
      </p:pic>
      <p:pic>
        <p:nvPicPr>
          <p:cNvPr id="285" name="Google Shape;285;p45"/>
          <p:cNvPicPr preferRelativeResize="0"/>
          <p:nvPr/>
        </p:nvPicPr>
        <p:blipFill>
          <a:blip r:embed="rId5">
            <a:alphaModFix/>
          </a:blip>
          <a:stretch>
            <a:fillRect/>
          </a:stretch>
        </p:blipFill>
        <p:spPr>
          <a:xfrm>
            <a:off x="6135875" y="1227975"/>
            <a:ext cx="2881500" cy="2762375"/>
          </a:xfrm>
          <a:prstGeom prst="rect">
            <a:avLst/>
          </a:prstGeom>
          <a:noFill/>
          <a:ln>
            <a:noFill/>
          </a:ln>
        </p:spPr>
      </p:pic>
      <p:sp>
        <p:nvSpPr>
          <p:cNvPr id="286" name="Google Shape;286;p45"/>
          <p:cNvSpPr txBox="1"/>
          <p:nvPr/>
        </p:nvSpPr>
        <p:spPr>
          <a:xfrm>
            <a:off x="1100650" y="4175075"/>
            <a:ext cx="106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CNN</a:t>
            </a:r>
            <a:endParaRPr b="1">
              <a:latin typeface="Roboto"/>
              <a:ea typeface="Roboto"/>
              <a:cs typeface="Roboto"/>
              <a:sym typeface="Roboto"/>
            </a:endParaRPr>
          </a:p>
        </p:txBody>
      </p:sp>
      <p:sp>
        <p:nvSpPr>
          <p:cNvPr id="287" name="Google Shape;287;p45"/>
          <p:cNvSpPr txBox="1"/>
          <p:nvPr/>
        </p:nvSpPr>
        <p:spPr>
          <a:xfrm>
            <a:off x="7041900" y="4175075"/>
            <a:ext cx="106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Bi-LSTM</a:t>
            </a:r>
            <a:endParaRPr b="1">
              <a:latin typeface="Roboto"/>
              <a:ea typeface="Roboto"/>
              <a:cs typeface="Roboto"/>
              <a:sym typeface="Roboto"/>
            </a:endParaRPr>
          </a:p>
        </p:txBody>
      </p:sp>
      <p:sp>
        <p:nvSpPr>
          <p:cNvPr id="288" name="Google Shape;288;p45"/>
          <p:cNvSpPr txBox="1"/>
          <p:nvPr/>
        </p:nvSpPr>
        <p:spPr>
          <a:xfrm>
            <a:off x="4071263" y="4175075"/>
            <a:ext cx="106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LSTM</a:t>
            </a:r>
            <a:endParaRPr b="1">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Kaggle Fake News Confusion Matrix </a:t>
            </a:r>
            <a:r>
              <a:rPr lang="en"/>
              <a:t>Cont’d</a:t>
            </a:r>
            <a:endParaRPr/>
          </a:p>
        </p:txBody>
      </p:sp>
      <p:sp>
        <p:nvSpPr>
          <p:cNvPr id="294" name="Google Shape;294;p46"/>
          <p:cNvSpPr txBox="1"/>
          <p:nvPr/>
        </p:nvSpPr>
        <p:spPr>
          <a:xfrm>
            <a:off x="2406325" y="407785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BERT</a:t>
            </a:r>
            <a:endParaRPr b="1">
              <a:latin typeface="Roboto"/>
              <a:ea typeface="Roboto"/>
              <a:cs typeface="Roboto"/>
              <a:sym typeface="Roboto"/>
            </a:endParaRPr>
          </a:p>
        </p:txBody>
      </p:sp>
      <p:sp>
        <p:nvSpPr>
          <p:cNvPr id="295" name="Google Shape;295;p46"/>
          <p:cNvSpPr txBox="1"/>
          <p:nvPr/>
        </p:nvSpPr>
        <p:spPr>
          <a:xfrm>
            <a:off x="5558688" y="407785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RoBERTa</a:t>
            </a:r>
            <a:endParaRPr b="1">
              <a:latin typeface="Roboto"/>
              <a:ea typeface="Roboto"/>
              <a:cs typeface="Roboto"/>
              <a:sym typeface="Roboto"/>
            </a:endParaRPr>
          </a:p>
        </p:txBody>
      </p:sp>
      <p:pic>
        <p:nvPicPr>
          <p:cNvPr id="296" name="Google Shape;296;p46"/>
          <p:cNvPicPr preferRelativeResize="0"/>
          <p:nvPr/>
        </p:nvPicPr>
        <p:blipFill>
          <a:blip r:embed="rId3">
            <a:alphaModFix/>
          </a:blip>
          <a:stretch>
            <a:fillRect/>
          </a:stretch>
        </p:blipFill>
        <p:spPr>
          <a:xfrm>
            <a:off x="1615938" y="1322600"/>
            <a:ext cx="2874075" cy="2755250"/>
          </a:xfrm>
          <a:prstGeom prst="rect">
            <a:avLst/>
          </a:prstGeom>
          <a:noFill/>
          <a:ln>
            <a:noFill/>
          </a:ln>
        </p:spPr>
      </p:pic>
      <p:pic>
        <p:nvPicPr>
          <p:cNvPr id="297" name="Google Shape;297;p46"/>
          <p:cNvPicPr preferRelativeResize="0"/>
          <p:nvPr/>
        </p:nvPicPr>
        <p:blipFill>
          <a:blip r:embed="rId4">
            <a:alphaModFix/>
          </a:blip>
          <a:stretch>
            <a:fillRect/>
          </a:stretch>
        </p:blipFill>
        <p:spPr>
          <a:xfrm>
            <a:off x="4768300" y="1273975"/>
            <a:ext cx="2874075" cy="2755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311700" y="410000"/>
            <a:ext cx="8518800" cy="6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Liar Liar </a:t>
            </a:r>
            <a:r>
              <a:rPr lang="en"/>
              <a:t>Confusion Matrix</a:t>
            </a:r>
            <a:endParaRPr/>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p:txBody>
      </p:sp>
      <p:pic>
        <p:nvPicPr>
          <p:cNvPr id="303" name="Google Shape;303;p47"/>
          <p:cNvPicPr preferRelativeResize="0"/>
          <p:nvPr/>
        </p:nvPicPr>
        <p:blipFill>
          <a:blip r:embed="rId3">
            <a:alphaModFix/>
          </a:blip>
          <a:stretch>
            <a:fillRect/>
          </a:stretch>
        </p:blipFill>
        <p:spPr>
          <a:xfrm>
            <a:off x="311700" y="1215250"/>
            <a:ext cx="2803500" cy="2687600"/>
          </a:xfrm>
          <a:prstGeom prst="rect">
            <a:avLst/>
          </a:prstGeom>
          <a:noFill/>
          <a:ln>
            <a:noFill/>
          </a:ln>
        </p:spPr>
      </p:pic>
      <p:pic>
        <p:nvPicPr>
          <p:cNvPr id="304" name="Google Shape;304;p47"/>
          <p:cNvPicPr preferRelativeResize="0"/>
          <p:nvPr/>
        </p:nvPicPr>
        <p:blipFill>
          <a:blip r:embed="rId4">
            <a:alphaModFix/>
          </a:blip>
          <a:stretch>
            <a:fillRect/>
          </a:stretch>
        </p:blipFill>
        <p:spPr>
          <a:xfrm>
            <a:off x="3267600" y="1216100"/>
            <a:ext cx="2803500" cy="2687593"/>
          </a:xfrm>
          <a:prstGeom prst="rect">
            <a:avLst/>
          </a:prstGeom>
          <a:noFill/>
          <a:ln>
            <a:noFill/>
          </a:ln>
        </p:spPr>
      </p:pic>
      <p:pic>
        <p:nvPicPr>
          <p:cNvPr id="305" name="Google Shape;305;p47"/>
          <p:cNvPicPr preferRelativeResize="0"/>
          <p:nvPr/>
        </p:nvPicPr>
        <p:blipFill>
          <a:blip r:embed="rId5">
            <a:alphaModFix/>
          </a:blip>
          <a:stretch>
            <a:fillRect/>
          </a:stretch>
        </p:blipFill>
        <p:spPr>
          <a:xfrm>
            <a:off x="6223500" y="1216100"/>
            <a:ext cx="2768101" cy="2667963"/>
          </a:xfrm>
          <a:prstGeom prst="rect">
            <a:avLst/>
          </a:prstGeom>
          <a:noFill/>
          <a:ln>
            <a:noFill/>
          </a:ln>
        </p:spPr>
      </p:pic>
      <p:sp>
        <p:nvSpPr>
          <p:cNvPr id="306" name="Google Shape;306;p47"/>
          <p:cNvSpPr txBox="1"/>
          <p:nvPr/>
        </p:nvSpPr>
        <p:spPr>
          <a:xfrm>
            <a:off x="1120100" y="4184800"/>
            <a:ext cx="102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CNN</a:t>
            </a:r>
            <a:endParaRPr b="1">
              <a:latin typeface="Roboto"/>
              <a:ea typeface="Roboto"/>
              <a:cs typeface="Roboto"/>
              <a:sym typeface="Roboto"/>
            </a:endParaRPr>
          </a:p>
        </p:txBody>
      </p:sp>
      <p:sp>
        <p:nvSpPr>
          <p:cNvPr id="307" name="Google Shape;307;p47"/>
          <p:cNvSpPr txBox="1"/>
          <p:nvPr/>
        </p:nvSpPr>
        <p:spPr>
          <a:xfrm>
            <a:off x="7097100" y="4204250"/>
            <a:ext cx="102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Bi-LSTM</a:t>
            </a:r>
            <a:endParaRPr b="1">
              <a:latin typeface="Roboto"/>
              <a:ea typeface="Roboto"/>
              <a:cs typeface="Roboto"/>
              <a:sym typeface="Roboto"/>
            </a:endParaRPr>
          </a:p>
        </p:txBody>
      </p:sp>
      <p:sp>
        <p:nvSpPr>
          <p:cNvPr id="308" name="Google Shape;308;p47"/>
          <p:cNvSpPr txBox="1"/>
          <p:nvPr/>
        </p:nvSpPr>
        <p:spPr>
          <a:xfrm>
            <a:off x="4061550" y="4204250"/>
            <a:ext cx="102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LSTM</a:t>
            </a:r>
            <a:endParaRPr b="1">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Liar Liar Confusion Matrix</a:t>
            </a:r>
            <a:r>
              <a:rPr lang="en"/>
              <a:t> Cont’d</a:t>
            </a:r>
            <a:endParaRPr/>
          </a:p>
        </p:txBody>
      </p:sp>
      <p:sp>
        <p:nvSpPr>
          <p:cNvPr id="314" name="Google Shape;314;p48"/>
          <p:cNvSpPr txBox="1"/>
          <p:nvPr/>
        </p:nvSpPr>
        <p:spPr>
          <a:xfrm>
            <a:off x="2406325" y="407785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BERT</a:t>
            </a:r>
            <a:endParaRPr b="1">
              <a:latin typeface="Roboto"/>
              <a:ea typeface="Roboto"/>
              <a:cs typeface="Roboto"/>
              <a:sym typeface="Roboto"/>
            </a:endParaRPr>
          </a:p>
        </p:txBody>
      </p:sp>
      <p:sp>
        <p:nvSpPr>
          <p:cNvPr id="315" name="Google Shape;315;p48"/>
          <p:cNvSpPr txBox="1"/>
          <p:nvPr/>
        </p:nvSpPr>
        <p:spPr>
          <a:xfrm>
            <a:off x="5365963" y="407785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RoBERTa</a:t>
            </a:r>
            <a:endParaRPr b="1">
              <a:latin typeface="Roboto"/>
              <a:ea typeface="Roboto"/>
              <a:cs typeface="Roboto"/>
              <a:sym typeface="Roboto"/>
            </a:endParaRPr>
          </a:p>
        </p:txBody>
      </p:sp>
      <p:pic>
        <p:nvPicPr>
          <p:cNvPr id="316" name="Google Shape;316;p48"/>
          <p:cNvPicPr preferRelativeResize="0"/>
          <p:nvPr/>
        </p:nvPicPr>
        <p:blipFill>
          <a:blip r:embed="rId3">
            <a:alphaModFix/>
          </a:blip>
          <a:stretch>
            <a:fillRect/>
          </a:stretch>
        </p:blipFill>
        <p:spPr>
          <a:xfrm>
            <a:off x="1649363" y="1254975"/>
            <a:ext cx="2807236" cy="2755250"/>
          </a:xfrm>
          <a:prstGeom prst="rect">
            <a:avLst/>
          </a:prstGeom>
          <a:noFill/>
          <a:ln>
            <a:noFill/>
          </a:ln>
        </p:spPr>
      </p:pic>
      <p:pic>
        <p:nvPicPr>
          <p:cNvPr id="317" name="Google Shape;317;p48"/>
          <p:cNvPicPr preferRelativeResize="0"/>
          <p:nvPr/>
        </p:nvPicPr>
        <p:blipFill>
          <a:blip r:embed="rId4">
            <a:alphaModFix/>
          </a:blip>
          <a:stretch>
            <a:fillRect/>
          </a:stretch>
        </p:blipFill>
        <p:spPr>
          <a:xfrm>
            <a:off x="4608998" y="1170200"/>
            <a:ext cx="2807236" cy="2755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WELFake</a:t>
            </a:r>
            <a:r>
              <a:rPr lang="en"/>
              <a:t> Confusion Matrix</a:t>
            </a:r>
            <a:endParaRPr/>
          </a:p>
        </p:txBody>
      </p:sp>
      <p:pic>
        <p:nvPicPr>
          <p:cNvPr id="323" name="Google Shape;323;p49"/>
          <p:cNvPicPr preferRelativeResize="0"/>
          <p:nvPr/>
        </p:nvPicPr>
        <p:blipFill>
          <a:blip r:embed="rId3">
            <a:alphaModFix/>
          </a:blip>
          <a:stretch>
            <a:fillRect/>
          </a:stretch>
        </p:blipFill>
        <p:spPr>
          <a:xfrm>
            <a:off x="375375" y="1216100"/>
            <a:ext cx="2803500" cy="2687592"/>
          </a:xfrm>
          <a:prstGeom prst="rect">
            <a:avLst/>
          </a:prstGeom>
          <a:noFill/>
          <a:ln>
            <a:noFill/>
          </a:ln>
        </p:spPr>
      </p:pic>
      <p:pic>
        <p:nvPicPr>
          <p:cNvPr id="324" name="Google Shape;324;p49"/>
          <p:cNvPicPr preferRelativeResize="0"/>
          <p:nvPr/>
        </p:nvPicPr>
        <p:blipFill>
          <a:blip r:embed="rId4">
            <a:alphaModFix/>
          </a:blip>
          <a:stretch>
            <a:fillRect/>
          </a:stretch>
        </p:blipFill>
        <p:spPr>
          <a:xfrm>
            <a:off x="3178875" y="1203450"/>
            <a:ext cx="2803500" cy="2687589"/>
          </a:xfrm>
          <a:prstGeom prst="rect">
            <a:avLst/>
          </a:prstGeom>
          <a:noFill/>
          <a:ln>
            <a:noFill/>
          </a:ln>
        </p:spPr>
      </p:pic>
      <p:pic>
        <p:nvPicPr>
          <p:cNvPr id="325" name="Google Shape;325;p49"/>
          <p:cNvPicPr preferRelativeResize="0"/>
          <p:nvPr/>
        </p:nvPicPr>
        <p:blipFill>
          <a:blip r:embed="rId5">
            <a:alphaModFix/>
          </a:blip>
          <a:stretch>
            <a:fillRect/>
          </a:stretch>
        </p:blipFill>
        <p:spPr>
          <a:xfrm>
            <a:off x="6134775" y="1170200"/>
            <a:ext cx="2856825" cy="2738714"/>
          </a:xfrm>
          <a:prstGeom prst="rect">
            <a:avLst/>
          </a:prstGeom>
          <a:noFill/>
          <a:ln>
            <a:noFill/>
          </a:ln>
        </p:spPr>
      </p:pic>
      <p:sp>
        <p:nvSpPr>
          <p:cNvPr id="326" name="Google Shape;326;p49"/>
          <p:cNvSpPr txBox="1"/>
          <p:nvPr/>
        </p:nvSpPr>
        <p:spPr>
          <a:xfrm>
            <a:off x="1218075" y="4184800"/>
            <a:ext cx="11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CNN</a:t>
            </a:r>
            <a:endParaRPr b="1">
              <a:latin typeface="Roboto"/>
              <a:ea typeface="Roboto"/>
              <a:cs typeface="Roboto"/>
              <a:sym typeface="Roboto"/>
            </a:endParaRPr>
          </a:p>
        </p:txBody>
      </p:sp>
      <p:sp>
        <p:nvSpPr>
          <p:cNvPr id="327" name="Google Shape;327;p49"/>
          <p:cNvSpPr txBox="1"/>
          <p:nvPr/>
        </p:nvSpPr>
        <p:spPr>
          <a:xfrm>
            <a:off x="6999175" y="4184800"/>
            <a:ext cx="112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Bi-LSTM</a:t>
            </a:r>
            <a:endParaRPr b="1">
              <a:latin typeface="Roboto"/>
              <a:ea typeface="Roboto"/>
              <a:cs typeface="Roboto"/>
              <a:sym typeface="Roboto"/>
            </a:endParaRPr>
          </a:p>
        </p:txBody>
      </p:sp>
      <p:sp>
        <p:nvSpPr>
          <p:cNvPr id="328" name="Google Shape;328;p49"/>
          <p:cNvSpPr txBox="1"/>
          <p:nvPr/>
        </p:nvSpPr>
        <p:spPr>
          <a:xfrm>
            <a:off x="4021575" y="4184800"/>
            <a:ext cx="11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LSTM</a:t>
            </a:r>
            <a:endParaRPr b="1">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WELFake Confusion</a:t>
            </a:r>
            <a:r>
              <a:rPr lang="en"/>
              <a:t> Matrix Cont’d</a:t>
            </a:r>
            <a:endParaRPr/>
          </a:p>
        </p:txBody>
      </p:sp>
      <p:sp>
        <p:nvSpPr>
          <p:cNvPr id="334" name="Google Shape;334;p50"/>
          <p:cNvSpPr txBox="1"/>
          <p:nvPr/>
        </p:nvSpPr>
        <p:spPr>
          <a:xfrm>
            <a:off x="2406325" y="407785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BERT</a:t>
            </a:r>
            <a:endParaRPr b="1">
              <a:latin typeface="Roboto"/>
              <a:ea typeface="Roboto"/>
              <a:cs typeface="Roboto"/>
              <a:sym typeface="Roboto"/>
            </a:endParaRPr>
          </a:p>
        </p:txBody>
      </p:sp>
      <p:sp>
        <p:nvSpPr>
          <p:cNvPr id="335" name="Google Shape;335;p50"/>
          <p:cNvSpPr txBox="1"/>
          <p:nvPr/>
        </p:nvSpPr>
        <p:spPr>
          <a:xfrm>
            <a:off x="5432788" y="4077850"/>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RoBERTa</a:t>
            </a:r>
            <a:endParaRPr b="1">
              <a:latin typeface="Roboto"/>
              <a:ea typeface="Roboto"/>
              <a:cs typeface="Roboto"/>
              <a:sym typeface="Roboto"/>
            </a:endParaRPr>
          </a:p>
        </p:txBody>
      </p:sp>
      <p:pic>
        <p:nvPicPr>
          <p:cNvPr id="336" name="Google Shape;336;p50"/>
          <p:cNvPicPr preferRelativeResize="0"/>
          <p:nvPr/>
        </p:nvPicPr>
        <p:blipFill>
          <a:blip r:embed="rId3">
            <a:alphaModFix/>
          </a:blip>
          <a:stretch>
            <a:fillRect/>
          </a:stretch>
        </p:blipFill>
        <p:spPr>
          <a:xfrm>
            <a:off x="1615938" y="1194125"/>
            <a:ext cx="2874075" cy="2755250"/>
          </a:xfrm>
          <a:prstGeom prst="rect">
            <a:avLst/>
          </a:prstGeom>
          <a:noFill/>
          <a:ln>
            <a:noFill/>
          </a:ln>
        </p:spPr>
      </p:pic>
      <p:pic>
        <p:nvPicPr>
          <p:cNvPr id="337" name="Google Shape;337;p50"/>
          <p:cNvPicPr preferRelativeResize="0"/>
          <p:nvPr/>
        </p:nvPicPr>
        <p:blipFill>
          <a:blip r:embed="rId4">
            <a:alphaModFix/>
          </a:blip>
          <a:stretch>
            <a:fillRect/>
          </a:stretch>
        </p:blipFill>
        <p:spPr>
          <a:xfrm>
            <a:off x="4642412" y="1170200"/>
            <a:ext cx="2874075" cy="2755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311700" y="410000"/>
            <a:ext cx="8520600" cy="607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343" name="Google Shape;343;p51"/>
          <p:cNvSpPr txBox="1"/>
          <p:nvPr/>
        </p:nvSpPr>
        <p:spPr>
          <a:xfrm>
            <a:off x="311700" y="1371600"/>
            <a:ext cx="84894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Deep learning approaches have shown great potential in detecting fake news due to their ability to automatically extract complex features from textual and non-textual data. </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Among the various deep learning models, Convolutional Neural Networks (CNNs) and Recurrent Neural Networks (RNNs), BERT, ROBERTA are the most commonly used models for fake news detection. However, the performance of these models heavily relies on the quality of the input data and the selection of appropriate features. </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Therefore, future work need to focus on the development of robust and efficient deep learning models for fake news detection, which can help to combat the spread of misinformation on social media and online platforms.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245350" y="206450"/>
            <a:ext cx="8635500" cy="631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Types of Fake News</a:t>
            </a:r>
            <a:endParaRPr sz="100"/>
          </a:p>
        </p:txBody>
      </p:sp>
      <p:pic>
        <p:nvPicPr>
          <p:cNvPr id="105" name="Google Shape;105;p16"/>
          <p:cNvPicPr preferRelativeResize="0"/>
          <p:nvPr/>
        </p:nvPicPr>
        <p:blipFill>
          <a:blip r:embed="rId3">
            <a:alphaModFix/>
          </a:blip>
          <a:stretch>
            <a:fillRect/>
          </a:stretch>
        </p:blipFill>
        <p:spPr>
          <a:xfrm>
            <a:off x="2273525" y="837650"/>
            <a:ext cx="4320450" cy="38653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descr="Background pointer shape in timeline graphic" id="348" name="Google Shape;348;p52"/>
          <p:cNvSpPr/>
          <p:nvPr/>
        </p:nvSpPr>
        <p:spPr>
          <a:xfrm>
            <a:off x="244784" y="2615914"/>
            <a:ext cx="1567800" cy="5103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9" name="Google Shape;349;p52"/>
          <p:cNvSpPr txBox="1"/>
          <p:nvPr>
            <p:ph idx="4294967295" type="body"/>
          </p:nvPr>
        </p:nvSpPr>
        <p:spPr>
          <a:xfrm>
            <a:off x="244775" y="2710016"/>
            <a:ext cx="1218900" cy="321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25.01.2023</a:t>
            </a:r>
            <a:endParaRPr sz="1400">
              <a:solidFill>
                <a:schemeClr val="lt1"/>
              </a:solidFill>
            </a:endParaRPr>
          </a:p>
        </p:txBody>
      </p:sp>
      <p:grpSp>
        <p:nvGrpSpPr>
          <p:cNvPr id="350" name="Google Shape;350;p52"/>
          <p:cNvGrpSpPr/>
          <p:nvPr/>
        </p:nvGrpSpPr>
        <p:grpSpPr>
          <a:xfrm>
            <a:off x="770941" y="2213053"/>
            <a:ext cx="166559" cy="406120"/>
            <a:chOff x="777447" y="1610215"/>
            <a:chExt cx="198900" cy="593656"/>
          </a:xfrm>
        </p:grpSpPr>
        <p:cxnSp>
          <p:nvCxnSpPr>
            <p:cNvPr id="351" name="Google Shape;351;p5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352" name="Google Shape;352;p52"/>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52"/>
          <p:cNvSpPr txBox="1"/>
          <p:nvPr>
            <p:ph idx="4294967295" type="body"/>
          </p:nvPr>
        </p:nvSpPr>
        <p:spPr>
          <a:xfrm>
            <a:off x="444050" y="1401175"/>
            <a:ext cx="2051100" cy="57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Assignment of topic for project under Dr. Manish Kumar</a:t>
            </a:r>
            <a:endParaRPr sz="1100"/>
          </a:p>
        </p:txBody>
      </p:sp>
      <p:sp>
        <p:nvSpPr>
          <p:cNvPr descr="Background pointer shape in timeline graphic" id="354" name="Google Shape;354;p52"/>
          <p:cNvSpPr/>
          <p:nvPr/>
        </p:nvSpPr>
        <p:spPr>
          <a:xfrm>
            <a:off x="1481000" y="2615914"/>
            <a:ext cx="1717800" cy="5103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5" name="Google Shape;355;p52"/>
          <p:cNvSpPr txBox="1"/>
          <p:nvPr>
            <p:ph idx="4294967295" type="body"/>
          </p:nvPr>
        </p:nvSpPr>
        <p:spPr>
          <a:xfrm>
            <a:off x="1740001" y="2710016"/>
            <a:ext cx="1101600" cy="321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14.02.2023</a:t>
            </a:r>
            <a:endParaRPr sz="1400">
              <a:solidFill>
                <a:schemeClr val="lt1"/>
              </a:solidFill>
            </a:endParaRPr>
          </a:p>
        </p:txBody>
      </p:sp>
      <p:grpSp>
        <p:nvGrpSpPr>
          <p:cNvPr id="356" name="Google Shape;356;p52"/>
          <p:cNvGrpSpPr/>
          <p:nvPr/>
        </p:nvGrpSpPr>
        <p:grpSpPr>
          <a:xfrm>
            <a:off x="2207406" y="3122046"/>
            <a:ext cx="166559" cy="406120"/>
            <a:chOff x="2223534" y="2938958"/>
            <a:chExt cx="198900" cy="593656"/>
          </a:xfrm>
        </p:grpSpPr>
        <p:cxnSp>
          <p:nvCxnSpPr>
            <p:cNvPr id="357" name="Google Shape;357;p5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358" name="Google Shape;358;p52"/>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52"/>
          <p:cNvSpPr txBox="1"/>
          <p:nvPr>
            <p:ph idx="4294967295" type="body"/>
          </p:nvPr>
        </p:nvSpPr>
        <p:spPr>
          <a:xfrm>
            <a:off x="1333675" y="3703875"/>
            <a:ext cx="2242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First Progress visit and started studying different models</a:t>
            </a:r>
            <a:endParaRPr sz="1100"/>
          </a:p>
        </p:txBody>
      </p:sp>
      <p:sp>
        <p:nvSpPr>
          <p:cNvPr descr="Background pointer shape in timeline graphic" id="360" name="Google Shape;360;p52"/>
          <p:cNvSpPr/>
          <p:nvPr/>
        </p:nvSpPr>
        <p:spPr>
          <a:xfrm>
            <a:off x="2866957" y="2615914"/>
            <a:ext cx="1717800" cy="5103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1" name="Google Shape;361;p52"/>
          <p:cNvSpPr txBox="1"/>
          <p:nvPr>
            <p:ph idx="4294967295" type="body"/>
          </p:nvPr>
        </p:nvSpPr>
        <p:spPr>
          <a:xfrm>
            <a:off x="3114667" y="2710016"/>
            <a:ext cx="1101600" cy="321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28.02.2023</a:t>
            </a:r>
            <a:endParaRPr sz="1400">
              <a:solidFill>
                <a:schemeClr val="lt1"/>
              </a:solidFill>
            </a:endParaRPr>
          </a:p>
        </p:txBody>
      </p:sp>
      <p:grpSp>
        <p:nvGrpSpPr>
          <p:cNvPr id="362" name="Google Shape;362;p52"/>
          <p:cNvGrpSpPr/>
          <p:nvPr/>
        </p:nvGrpSpPr>
        <p:grpSpPr>
          <a:xfrm>
            <a:off x="3576477" y="2213053"/>
            <a:ext cx="166559" cy="406120"/>
            <a:chOff x="3918084" y="1610215"/>
            <a:chExt cx="198900" cy="593656"/>
          </a:xfrm>
        </p:grpSpPr>
        <p:cxnSp>
          <p:nvCxnSpPr>
            <p:cNvPr id="363" name="Google Shape;363;p5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64" name="Google Shape;364;p5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52"/>
          <p:cNvSpPr txBox="1"/>
          <p:nvPr>
            <p:ph idx="4294967295" type="body"/>
          </p:nvPr>
        </p:nvSpPr>
        <p:spPr>
          <a:xfrm>
            <a:off x="2841600" y="1640062"/>
            <a:ext cx="2242800" cy="57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C1 evaluation of Mini-project</a:t>
            </a:r>
            <a:endParaRPr sz="1100"/>
          </a:p>
        </p:txBody>
      </p:sp>
      <p:sp>
        <p:nvSpPr>
          <p:cNvPr descr="Background pointer shape in timeline graphic" id="366" name="Google Shape;366;p52"/>
          <p:cNvSpPr/>
          <p:nvPr/>
        </p:nvSpPr>
        <p:spPr>
          <a:xfrm>
            <a:off x="4252915" y="2615914"/>
            <a:ext cx="1717800" cy="5103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7" name="Google Shape;367;p52"/>
          <p:cNvSpPr txBox="1"/>
          <p:nvPr>
            <p:ph idx="4294967295" type="body"/>
          </p:nvPr>
        </p:nvSpPr>
        <p:spPr>
          <a:xfrm>
            <a:off x="4495620" y="2710016"/>
            <a:ext cx="1101600" cy="321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01.03.2023</a:t>
            </a:r>
            <a:endParaRPr sz="1400">
              <a:solidFill>
                <a:schemeClr val="lt1"/>
              </a:solidFill>
            </a:endParaRPr>
          </a:p>
        </p:txBody>
      </p:sp>
      <p:grpSp>
        <p:nvGrpSpPr>
          <p:cNvPr id="368" name="Google Shape;368;p52"/>
          <p:cNvGrpSpPr/>
          <p:nvPr/>
        </p:nvGrpSpPr>
        <p:grpSpPr>
          <a:xfrm>
            <a:off x="4961109" y="3122046"/>
            <a:ext cx="166559" cy="406120"/>
            <a:chOff x="5958946" y="2938958"/>
            <a:chExt cx="198900" cy="593656"/>
          </a:xfrm>
        </p:grpSpPr>
        <p:cxnSp>
          <p:nvCxnSpPr>
            <p:cNvPr id="369" name="Google Shape;369;p5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370" name="Google Shape;370;p52"/>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52"/>
          <p:cNvSpPr txBox="1"/>
          <p:nvPr>
            <p:ph idx="4294967295" type="body"/>
          </p:nvPr>
        </p:nvSpPr>
        <p:spPr>
          <a:xfrm>
            <a:off x="4435251" y="3618300"/>
            <a:ext cx="1717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Pre Processing and implementing the models, started working on the project report</a:t>
            </a:r>
            <a:endParaRPr sz="1100"/>
          </a:p>
          <a:p>
            <a:pPr indent="0" lvl="0" marL="0" rtl="0" algn="l">
              <a:spcBef>
                <a:spcPts val="1600"/>
              </a:spcBef>
              <a:spcAft>
                <a:spcPts val="1600"/>
              </a:spcAft>
              <a:buNone/>
            </a:pPr>
            <a:r>
              <a:t/>
            </a:r>
            <a:endParaRPr sz="1100"/>
          </a:p>
        </p:txBody>
      </p:sp>
      <p:sp>
        <p:nvSpPr>
          <p:cNvPr descr="Background pointer shape in timeline graphic" id="372" name="Google Shape;372;p52"/>
          <p:cNvSpPr/>
          <p:nvPr/>
        </p:nvSpPr>
        <p:spPr>
          <a:xfrm>
            <a:off x="5638872" y="2615914"/>
            <a:ext cx="1717800" cy="5103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3" name="Google Shape;373;p52"/>
          <p:cNvSpPr txBox="1"/>
          <p:nvPr>
            <p:ph idx="4294967295" type="body"/>
          </p:nvPr>
        </p:nvSpPr>
        <p:spPr>
          <a:xfrm>
            <a:off x="5914987" y="2710016"/>
            <a:ext cx="1101600" cy="321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rPr>
              <a:t>26.04.2023</a:t>
            </a:r>
            <a:endParaRPr sz="1400">
              <a:solidFill>
                <a:schemeClr val="lt1"/>
              </a:solidFill>
            </a:endParaRPr>
          </a:p>
        </p:txBody>
      </p:sp>
      <p:grpSp>
        <p:nvGrpSpPr>
          <p:cNvPr id="374" name="Google Shape;374;p52"/>
          <p:cNvGrpSpPr/>
          <p:nvPr/>
        </p:nvGrpSpPr>
        <p:grpSpPr>
          <a:xfrm>
            <a:off x="6382245" y="2213053"/>
            <a:ext cx="166559" cy="406120"/>
            <a:chOff x="3918084" y="1610215"/>
            <a:chExt cx="198900" cy="593656"/>
          </a:xfrm>
        </p:grpSpPr>
        <p:cxnSp>
          <p:nvCxnSpPr>
            <p:cNvPr id="375" name="Google Shape;375;p5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76" name="Google Shape;376;p5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52"/>
          <p:cNvSpPr txBox="1"/>
          <p:nvPr>
            <p:ph idx="4294967295" type="body"/>
          </p:nvPr>
        </p:nvSpPr>
        <p:spPr>
          <a:xfrm>
            <a:off x="5970725" y="1447805"/>
            <a:ext cx="1350000" cy="32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C2 project evaluation and presentation </a:t>
            </a:r>
            <a:endParaRPr sz="1100"/>
          </a:p>
        </p:txBody>
      </p:sp>
      <p:sp>
        <p:nvSpPr>
          <p:cNvPr id="378" name="Google Shape;378;p52"/>
          <p:cNvSpPr txBox="1"/>
          <p:nvPr>
            <p:ph idx="4294967295" type="title"/>
          </p:nvPr>
        </p:nvSpPr>
        <p:spPr>
          <a:xfrm>
            <a:off x="311700" y="396650"/>
            <a:ext cx="8520600" cy="607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Workflow</a:t>
            </a:r>
            <a:endParaRPr>
              <a:solidFill>
                <a:schemeClr val="lt1"/>
              </a:solidFill>
            </a:endParaRPr>
          </a:p>
        </p:txBody>
      </p:sp>
      <p:sp>
        <p:nvSpPr>
          <p:cNvPr descr="Background pointer shape in timeline graphic" id="379" name="Google Shape;379;p52"/>
          <p:cNvSpPr/>
          <p:nvPr/>
        </p:nvSpPr>
        <p:spPr>
          <a:xfrm>
            <a:off x="7114490" y="2615814"/>
            <a:ext cx="1717800" cy="5103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
                <a:solidFill>
                  <a:schemeClr val="lt1"/>
                </a:solidFill>
              </a:rPr>
              <a:t>11.05.2023</a:t>
            </a:r>
            <a:endParaRPr>
              <a:solidFill>
                <a:schemeClr val="lt1"/>
              </a:solidFill>
            </a:endParaRPr>
          </a:p>
        </p:txBody>
      </p:sp>
      <p:grpSp>
        <p:nvGrpSpPr>
          <p:cNvPr id="380" name="Google Shape;380;p52"/>
          <p:cNvGrpSpPr/>
          <p:nvPr/>
        </p:nvGrpSpPr>
        <p:grpSpPr>
          <a:xfrm rot="10800000">
            <a:off x="7890120" y="3122053"/>
            <a:ext cx="166559" cy="406120"/>
            <a:chOff x="3918084" y="1610215"/>
            <a:chExt cx="198900" cy="593656"/>
          </a:xfrm>
        </p:grpSpPr>
        <p:cxnSp>
          <p:nvCxnSpPr>
            <p:cNvPr id="381" name="Google Shape;381;p5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82" name="Google Shape;382;p5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52"/>
          <p:cNvSpPr txBox="1"/>
          <p:nvPr/>
        </p:nvSpPr>
        <p:spPr>
          <a:xfrm>
            <a:off x="7525250" y="3617500"/>
            <a:ext cx="12189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Presentation of complete study for C3 Evaluation of Mini-project</a:t>
            </a:r>
            <a:endParaRPr sz="11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3"/>
          <p:cNvSpPr txBox="1"/>
          <p:nvPr>
            <p:ph type="title"/>
          </p:nvPr>
        </p:nvSpPr>
        <p:spPr>
          <a:xfrm>
            <a:off x="311700" y="410000"/>
            <a:ext cx="8520600" cy="607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389" name="Google Shape;389;p53"/>
          <p:cNvSpPr txBox="1"/>
          <p:nvPr/>
        </p:nvSpPr>
        <p:spPr>
          <a:xfrm>
            <a:off x="311700" y="1017800"/>
            <a:ext cx="8520600" cy="418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222222"/>
                </a:solidFill>
                <a:highlight>
                  <a:srgbClr val="FFFFFF"/>
                </a:highlight>
              </a:rPr>
              <a:t>[1] A. Gelfert, Fake news: A definition. Informal Logic, 2018.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rPr lang="en" sz="1000">
                <a:solidFill>
                  <a:srgbClr val="222222"/>
                </a:solidFill>
                <a:highlight>
                  <a:srgbClr val="FFFFFF"/>
                </a:highlight>
              </a:rPr>
              <a:t>[2] P. B. J.-c. G. J. O. M. R. Melanie Freeze, Mary Baumgartner, J. Szafran., Fake claims of fake news: Political misinformation, warnings, and the tainted truth effect. (02 2020).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rPr lang="en" sz="1000">
                <a:solidFill>
                  <a:srgbClr val="222222"/>
                </a:solidFill>
                <a:highlight>
                  <a:srgbClr val="FFFFFF"/>
                </a:highlight>
              </a:rPr>
              <a:t>[3] Z.-H. Zhou., A brief introduction to weakly super- vised learning. national science review (2017) 44–53.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rPr lang="en" sz="1000">
                <a:solidFill>
                  <a:srgbClr val="222222"/>
                </a:solidFill>
                <a:highlight>
                  <a:srgbClr val="FFFFFF"/>
                </a:highlight>
              </a:rPr>
              <a:t>[4] K. M. Yazdi, A. M. Yazdi, S. Khodayi, J. Hou, W. Zhou, S. Saedy, Improving fake news detection using k-means and support vector machine approaches, International Journal of Electronics and Communication Engineering 14 (2) (2020) 38–42.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rPr lang="en" sz="1000">
                <a:solidFill>
                  <a:srgbClr val="222222"/>
                </a:solidFill>
                <a:highlight>
                  <a:srgbClr val="FFFFFF"/>
                </a:highlight>
              </a:rPr>
              <a:t>[5] R. Zhao, K. Mao, Fuzzy bag-of-words model for document representation, IEEE transactions on fuzzy systems 26 (2) (2017) 794–804.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rPr lang="en" sz="1000">
                <a:solidFill>
                  <a:srgbClr val="222222"/>
                </a:solidFill>
                <a:highlight>
                  <a:srgbClr val="FFFFFF"/>
                </a:highlight>
              </a:rPr>
              <a:t>[6] S. Ahmed, K. Hinkelmann, F. Corradini, Development of fake news model using machine learning through natural language processing, arXiv preprint arXiv:2201.07489 (2022).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rPr lang="en" sz="1000">
                <a:solidFill>
                  <a:srgbClr val="222222"/>
                </a:solidFill>
                <a:highlight>
                  <a:srgbClr val="FFFFFF"/>
                </a:highlight>
              </a:rPr>
              <a:t>[7] K. Poddar, K. Umadevi, et al., Comparison of various machine learning models for accurate detection of fake news, in: 2019 Innovations in Power and Advanced Computing Technologies (i-PACT), Vol. 1, IEEE, 2019, pp. 1–5. 47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rPr lang="en" sz="1000">
                <a:solidFill>
                  <a:srgbClr val="222222"/>
                </a:solidFill>
                <a:highlight>
                  <a:srgbClr val="FFFFFF"/>
                </a:highlight>
              </a:rPr>
              <a:t>[8] A. Kesarwani, S. S. Chauhan, A. R. Nair, Fake news detection on social media using k-nearest neighbor classifier, in: 2020 international conference on advances in computing and communication engineering (ICACCE), IEEE, 2020, pp. 1–4.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rPr lang="en" sz="1000">
                <a:solidFill>
                  <a:srgbClr val="222222"/>
                </a:solidFill>
                <a:highlight>
                  <a:srgbClr val="FFFFFF"/>
                </a:highlight>
              </a:rPr>
              <a:t>[9] N. L. S. R. Krishna, M. Adimoolam, Fake news detection system using logistic regression and compare textual property with support vector machine algorithm, in: 2022 International Conference on Sustainable Computing and Data Communication Systems (ICSCDS), IEEE, 2022, pp. 48–53.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a:p>
            <a:pPr indent="0" lvl="0" marL="0" rtl="0" algn="just">
              <a:spcBef>
                <a:spcPts val="0"/>
              </a:spcBef>
              <a:spcAft>
                <a:spcPts val="0"/>
              </a:spcAft>
              <a:buNone/>
            </a:pPr>
            <a:r>
              <a:t/>
            </a:r>
            <a:endParaRPr sz="1000">
              <a:solidFill>
                <a:srgbClr val="222222"/>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[10] J. Shaikh, R. Patil, Fake news detection using machine learning, in: 2020 IEEE International Symposium on Sustainable Energy, Signal Processing and Cyber Security (iSSSC), IEEE, 2020, pp. 1–5.</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[11] A. Albahr, M. Albahar, An empirical comparison of fake news detection using different machine learning algorithms, International Journal of Advanced Computer Science and Applications 11 (9) (2020).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[12] K. M. Yazdi, A. M. Yazdi, S. Khodayi, J. Hou, W. Zhou, S. Saedy, Improving fake news detection using k-means and support vector machine approaches, International Journal of Electronics and Communication Engineering 14 (2) (2020) 38–42.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[13] A. Ibrain Rodr´ıguez, L. Lloret Iglesias, Fake news detection using deep learning, ´ arXiv e-prints (2019) arXiv–1910.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[14] J. Devlin, M.-W. Chang, K. Lee, K. Toutanova, Bert: Pre-training of deep bidirectional transformers for language understanding, arXiv preprint arXiv:1810.04805 (2018).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[15] H. Jwa, D. Oh, K. Park, J. M. Kang, H. Lim, exbake: Automatic fake news detection model based on bidirectional encoder representations from transformers (bert), Applied Sciences 9 (19) (2019) 4062.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[16] M. Choudhary, R. Jain, A. Gupta, R. Kumar, N. Prakash, A review of fake news detection methods using machine learning, in: 2021 2nd International Conference for Emerging Technology (INCET), IEEE, 2021.</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[17] Y. Liu, M. Ott, N. Goyal, J. Du, M. Joshi, D. Chen, O. Levy, M. Lewis, L. Zettlemoyer, V. Stoyanov, Roberta: a robustly optimized bert pretraining approach (2019), arXiv preprint arXiv:1907.11692 364 (1907).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just">
              <a:spcBef>
                <a:spcPts val="0"/>
              </a:spcBef>
              <a:spcAft>
                <a:spcPts val="0"/>
              </a:spcAft>
              <a:buNone/>
            </a:pPr>
            <a:r>
              <a:rPr lang="en" sz="1000">
                <a:solidFill>
                  <a:srgbClr val="222222"/>
                </a:solidFill>
                <a:highlight>
                  <a:schemeClr val="lt1"/>
                </a:highlight>
                <a:latin typeface="Arial"/>
                <a:ea typeface="Arial"/>
                <a:cs typeface="Arial"/>
                <a:sym typeface="Arial"/>
              </a:rPr>
              <a:t>[18] L. Deping, W. Hongjuan, L. Mengyang, L. Pei, News text classification based on bidirectional encoder representation from transformers, in: 2021 International Conference on Artificial Intelligence, Big Data and Algorithms (CAIBDA), IEEE, 2021, pp. 137–140.</a:t>
            </a:r>
            <a:endParaRPr sz="10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nvSpPr>
        <p:spPr>
          <a:xfrm>
            <a:off x="273150" y="341775"/>
            <a:ext cx="8597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[19] W. Y. Wang, ” liar, liar pants on fire”: A new benchmark dataset for fake news detection, arXiv preprint arXiv:1705.00648 (2017).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[20] A. D’Ulizia, M. C. Caschera, F. Ferri, P. Grifoni, Fake news detection: a survey of evaluation datasets, PeerJ Computer Science 7 (2021) e518.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[21] A. Mohapatra, N. Thota, P. Prakasam, Fake news detection and classification using hybrid bilstm and self-attention model, Multimedia Tools and Applications 81 (13) (2022) 18503–18519.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[22] R. Jain, D. K. Jain, N. Sharma, Fake news classification: A quantitative research description, Transactions on Asian and Low-Resource Language Information Processing 21 (1) (2021) 1–17.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[23] S. Mishra, P. Shukla, R. Agarwal, Analyzing machine learning enabled fake news detection techniques for diversified datasets, Wireless Communications and Mobile Computing 2022 (2022) 1–18.</a:t>
            </a:r>
            <a:endParaRPr sz="1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2886600" y="2298825"/>
            <a:ext cx="1685400" cy="7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a:t>
            </a:r>
            <a:endParaRPr/>
          </a:p>
        </p:txBody>
      </p:sp>
      <p:sp>
        <p:nvSpPr>
          <p:cNvPr id="405" name="Google Shape;405;p56"/>
          <p:cNvSpPr txBox="1"/>
          <p:nvPr/>
        </p:nvSpPr>
        <p:spPr>
          <a:xfrm>
            <a:off x="4572000" y="2199225"/>
            <a:ext cx="132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solidFill>
                  <a:schemeClr val="lt1"/>
                </a:solidFill>
                <a:latin typeface="Roboto"/>
                <a:ea typeface="Roboto"/>
                <a:cs typeface="Roboto"/>
                <a:sym typeface="Roboto"/>
              </a:rPr>
              <a:t>You</a:t>
            </a:r>
            <a:endParaRPr sz="42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245350" y="206450"/>
            <a:ext cx="8635500" cy="631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Objective</a:t>
            </a:r>
            <a:endParaRPr sz="100"/>
          </a:p>
        </p:txBody>
      </p:sp>
      <p:sp>
        <p:nvSpPr>
          <p:cNvPr id="111" name="Google Shape;111;p17"/>
          <p:cNvSpPr txBox="1"/>
          <p:nvPr/>
        </p:nvSpPr>
        <p:spPr>
          <a:xfrm>
            <a:off x="263300" y="1086150"/>
            <a:ext cx="86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2" name="Google Shape;112;p17"/>
          <p:cNvSpPr txBox="1"/>
          <p:nvPr/>
        </p:nvSpPr>
        <p:spPr>
          <a:xfrm>
            <a:off x="384550" y="1387575"/>
            <a:ext cx="8357100" cy="2524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900">
                <a:latin typeface="Roboto"/>
                <a:ea typeface="Roboto"/>
                <a:cs typeface="Roboto"/>
                <a:sym typeface="Roboto"/>
              </a:rPr>
              <a:t>“With the rise of social media and the widespread dissemination of information, the spread of fake news has become a significant issue in society. As a result, various techniques have been developed to classify and identify fake news. However, it is unclear which technique is the most effective across different datasets. The objective of this project is to compare and evaluate the performance of different DL and NLP techniques on various datasets and determine which technique is the most effective for fake news classification”</a:t>
            </a:r>
            <a:endParaRPr b="1" i="1" sz="1900">
              <a:latin typeface="Roboto"/>
              <a:ea typeface="Roboto"/>
              <a:cs typeface="Roboto"/>
              <a:sym typeface="Roboto"/>
            </a:endParaRPr>
          </a:p>
        </p:txBody>
      </p:sp>
      <p:sp>
        <p:nvSpPr>
          <p:cNvPr id="113" name="Google Shape;113;p17"/>
          <p:cNvSpPr txBox="1"/>
          <p:nvPr/>
        </p:nvSpPr>
        <p:spPr>
          <a:xfrm>
            <a:off x="3813925" y="514125"/>
            <a:ext cx="53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a:t>
            </a:r>
            <a:r>
              <a:rPr lang="en"/>
              <a:t>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893863" y="77800"/>
            <a:ext cx="7356264"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719775" y="0"/>
            <a:ext cx="770444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517288" y="0"/>
            <a:ext cx="8109417"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