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62" r:id="rId6"/>
    <p:sldId id="258" r:id="rId7"/>
    <p:sldId id="259" r:id="rId8"/>
    <p:sldId id="260" r:id="rId9"/>
    <p:sldId id="261" r:id="rId10"/>
    <p:sldId id="263" r:id="rId11"/>
    <p:sldId id="269" r:id="rId12"/>
    <p:sldId id="270" r:id="rId13"/>
    <p:sldId id="271" r:id="rId14"/>
    <p:sldId id="272" r:id="rId15"/>
    <p:sldId id="273" r:id="rId16"/>
    <p:sldId id="274" r:id="rId17"/>
    <p:sldId id="275" r:id="rId18"/>
    <p:sldId id="276" r:id="rId19"/>
    <p:sldId id="277" r:id="rId20"/>
    <p:sldId id="278" r:id="rId21"/>
    <p:sldId id="286" r:id="rId22"/>
    <p:sldId id="287" r:id="rId23"/>
    <p:sldId id="288" r:id="rId24"/>
    <p:sldId id="289" r:id="rId25"/>
    <p:sldId id="290" r:id="rId26"/>
    <p:sldId id="291"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4485" y="1353820"/>
            <a:ext cx="9003030" cy="2467610"/>
          </a:xfrm>
          <a:ln>
            <a:solidFill>
              <a:schemeClr val="accent1"/>
            </a:solidFill>
          </a:ln>
          <a:effectLst>
            <a:glow rad="228600">
              <a:schemeClr val="accent1">
                <a:alpha val="40000"/>
              </a:schemeClr>
            </a:glow>
          </a:effectLst>
        </p:spPr>
        <p:txBody>
          <a:bodyPr>
            <a:normAutofit/>
          </a:bodyPr>
          <a:lstStyle/>
          <a:p>
            <a:pPr algn="ctr">
              <a:lnSpc>
                <a:spcPct val="110000"/>
              </a:lnSpc>
            </a:pPr>
            <a:r>
              <a:rPr lang="en-IN" altLang="en-US" sz="4445" b="1" dirty="0">
                <a:latin typeface="Times New Roman" panose="02020603050405020304" charset="0"/>
                <a:cs typeface="Times New Roman" panose="02020603050405020304" charset="0"/>
              </a:rPr>
              <a:t>QUANTUM COMPUTING ASSIGNMENT-2</a:t>
            </a:r>
            <a:endParaRPr lang="en-IN" altLang="en-US" sz="4445"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5972810" y="4646295"/>
            <a:ext cx="5338445" cy="1655445"/>
          </a:xfrm>
          <a:ln>
            <a:solidFill>
              <a:schemeClr val="accent1"/>
            </a:solidFill>
            <a:prstDash val="sysDot"/>
          </a:ln>
          <a:effectLst>
            <a:glow rad="228600">
              <a:schemeClr val="accent6">
                <a:satMod val="175000"/>
                <a:alpha val="40000"/>
              </a:schemeClr>
            </a:glow>
            <a:softEdge rad="12700"/>
          </a:effectLst>
          <a:scene3d>
            <a:camera prst="obliqueTopRight"/>
            <a:lightRig rig="threePt" dir="t"/>
          </a:scene3d>
        </p:spPr>
        <p:txBody>
          <a:bodyPr/>
          <a:lstStyle/>
          <a:p>
            <a:r>
              <a:rPr lang="en-IN" altLang="en-US" b="1">
                <a:latin typeface="Times New Roman" panose="02020603050405020304" charset="0"/>
                <a:cs typeface="Times New Roman" panose="02020603050405020304" charset="0"/>
              </a:rPr>
              <a:t>AVISHNA T</a:t>
            </a:r>
            <a:endParaRPr lang="en-IN" altLang="en-US" b="1">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Mtech computer science Ds and Ai</a:t>
            </a:r>
            <a:endParaRPr lang="en-IN" altLang="en-US"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16560" y="2252663"/>
            <a:ext cx="10972800" cy="1143000"/>
          </a:xfrm>
        </p:spPr>
        <p:txBody>
          <a:bodyPr/>
          <a:p>
            <a:r>
              <a:rPr lang="en-IN" altLang="en-US" b="1">
                <a:gradFill>
                  <a:gsLst>
                    <a:gs pos="0">
                      <a:srgbClr val="012D86"/>
                    </a:gs>
                    <a:gs pos="100000">
                      <a:srgbClr val="0E2557"/>
                    </a:gs>
                  </a:gsLst>
                  <a:lin scaled="0"/>
                </a:gradFill>
                <a:latin typeface="Times New Roman" panose="02020603050405020304" charset="0"/>
                <a:cs typeface="Times New Roman" panose="02020603050405020304" charset="0"/>
              </a:rPr>
              <a:t>SCHMIDT DECOMPOSITION</a:t>
            </a:r>
            <a:endParaRPr lang="en-IN" altLang="en-US"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722630" y="3629025"/>
            <a:ext cx="11318875" cy="4526280"/>
          </a:xfrm>
        </p:spPr>
        <p:txBody>
          <a:bodyPr/>
          <a:p>
            <a:pPr marL="0" indent="0">
              <a:buNone/>
            </a:pPr>
            <a:r>
              <a:rPr lang="en-US" sz="2400">
                <a:latin typeface="Times New Roman" panose="02020603050405020304" charset="0"/>
                <a:cs typeface="Times New Roman" panose="02020603050405020304" charset="0"/>
              </a:rPr>
              <a:t>In linear algebra, the Schmidt decomposition (named after its originator Erhard Schmidt) refers to a particular way of expressing a vector in the tensor product of two inner product spaces. It has numerous applications in quantum information theory, for example in entanglement characterization and in state purification, and plasticity.</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buNone/>
            </a:pPr>
            <a:r>
              <a:rPr lang="en-US" sz="1600">
                <a:solidFill>
                  <a:srgbClr val="0070C0"/>
                </a:solidFill>
                <a:latin typeface="Times New Roman" panose="02020603050405020304" charset="0"/>
                <a:cs typeface="Times New Roman" panose="02020603050405020304" charset="0"/>
              </a:rPr>
              <a:t>Visualization of a Schmidt decomposition: Each pair of Schmidt modes of signal and idler, depicted in (b), forms a spectral distribution, which, combined and weighted by their r k-values form the JSA (a).</a:t>
            </a:r>
            <a:endParaRPr lang="en-US" sz="1600">
              <a:solidFill>
                <a:srgbClr val="0070C0"/>
              </a:solidFill>
              <a:latin typeface="Times New Roman" panose="02020603050405020304" charset="0"/>
              <a:cs typeface="Times New Roman" panose="02020603050405020304" charset="0"/>
            </a:endParaRPr>
          </a:p>
        </p:txBody>
      </p:sp>
      <p:pic>
        <p:nvPicPr>
          <p:cNvPr id="7" name="Content Placeholder 6" descr="Visualization-of-a-Schmidt-decomposition-Each-pair-of-Schmidt-modes-of-signal-and-idler_W640"/>
          <p:cNvPicPr>
            <a:picLocks noChangeAspect="1"/>
          </p:cNvPicPr>
          <p:nvPr>
            <p:ph sz="half" idx="2"/>
          </p:nvPr>
        </p:nvPicPr>
        <p:blipFill>
          <a:blip r:embed="rId1"/>
          <a:stretch>
            <a:fillRect/>
          </a:stretch>
        </p:blipFill>
        <p:spPr>
          <a:xfrm>
            <a:off x="2216150" y="476885"/>
            <a:ext cx="6791960" cy="294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idx="4294967295"/>
          </p:nvPr>
        </p:nvSpPr>
        <p:spPr>
          <a:xfrm>
            <a:off x="0" y="274955"/>
            <a:ext cx="10972800" cy="1143000"/>
          </a:xfrm>
        </p:spPr>
        <p:txBody>
          <a:bodyPr/>
          <a:p>
            <a:r>
              <a:rPr lang="en-IN" altLang="en-US" sz="3600" b="1">
                <a:gradFill>
                  <a:gsLst>
                    <a:gs pos="0">
                      <a:srgbClr val="012D86"/>
                    </a:gs>
                    <a:gs pos="100000">
                      <a:srgbClr val="0E2557"/>
                    </a:gs>
                  </a:gsLst>
                  <a:lin scaled="0"/>
                </a:gradFill>
                <a:latin typeface="Times New Roman" panose="02020603050405020304" charset="0"/>
                <a:cs typeface="Times New Roman" panose="02020603050405020304" charset="0"/>
                <a:sym typeface="+mn-ea"/>
              </a:rPr>
              <a:t>SCHMIDT DECOMPOSITION</a:t>
            </a:r>
            <a:br>
              <a:rPr lang="en-IN" altLang="en-US" sz="3600" b="1">
                <a:gradFill>
                  <a:gsLst>
                    <a:gs pos="0">
                      <a:srgbClr val="012D86"/>
                    </a:gs>
                    <a:gs pos="100000">
                      <a:srgbClr val="0E2557"/>
                    </a:gs>
                  </a:gsLst>
                  <a:lin scaled="0"/>
                </a:gradFill>
                <a:latin typeface="Times New Roman" panose="02020603050405020304" charset="0"/>
                <a:cs typeface="Times New Roman" panose="02020603050405020304" charset="0"/>
              </a:rPr>
            </a:br>
            <a:endParaRPr lang="en-US" sz="3600" b="1"/>
          </a:p>
        </p:txBody>
      </p:sp>
      <p:sp>
        <p:nvSpPr>
          <p:cNvPr id="6" name="Content Placeholder 5"/>
          <p:cNvSpPr>
            <a:spLocks noGrp="1"/>
          </p:cNvSpPr>
          <p:nvPr>
            <p:ph sz="half" idx="4294967295"/>
          </p:nvPr>
        </p:nvSpPr>
        <p:spPr>
          <a:xfrm>
            <a:off x="496570" y="981710"/>
            <a:ext cx="10793095" cy="5560060"/>
          </a:xfrm>
        </p:spPr>
        <p:txBody>
          <a:bodyPr/>
          <a:p>
            <a:r>
              <a:rPr>
                <a:latin typeface="Times New Roman" panose="02020603050405020304" charset="0"/>
                <a:cs typeface="Times New Roman" panose="02020603050405020304" charset="0"/>
                <a:sym typeface="+mn-ea"/>
              </a:rPr>
              <a:t>Let </a:t>
            </a:r>
            <a:r>
              <a:rPr>
                <a:solidFill>
                  <a:srgbClr val="9900CC"/>
                </a:solidFill>
                <a:latin typeface="Times New Roman" panose="02020603050405020304" charset="0"/>
                <a:cs typeface="Times New Roman" panose="02020603050405020304" charset="0"/>
                <a:sym typeface="Symbol" panose="05050102010706020507" pitchFamily="18" charset="2"/>
              </a:rPr>
              <a:t> </a:t>
            </a:r>
            <a:r>
              <a:rPr>
                <a:latin typeface="Times New Roman" panose="02020603050405020304" charset="0"/>
                <a:cs typeface="Times New Roman" panose="02020603050405020304" charset="0"/>
                <a:sym typeface="+mn-ea"/>
              </a:rPr>
              <a:t>be </a:t>
            </a:r>
            <a:r>
              <a:rPr lang="en-IN">
                <a:latin typeface="Times New Roman" panose="02020603050405020304" charset="0"/>
                <a:cs typeface="Times New Roman" panose="02020603050405020304" charset="0"/>
                <a:sym typeface="+mn-ea"/>
              </a:rPr>
              <a:t>any</a:t>
            </a:r>
            <a:r>
              <a:rPr>
                <a:latin typeface="Times New Roman" panose="02020603050405020304" charset="0"/>
                <a:cs typeface="Times New Roman" panose="02020603050405020304" charset="0"/>
                <a:sym typeface="+mn-ea"/>
              </a:rPr>
              <a:t> bipartitquantum state: </a:t>
            </a:r>
            <a:endParaRPr>
              <a:latin typeface="Times New Roman" panose="02020603050405020304" charset="0"/>
              <a:cs typeface="Times New Roman" panose="02020603050405020304" charset="0"/>
              <a:sym typeface="+mn-ea"/>
            </a:endParaRPr>
          </a:p>
          <a:p>
            <a:pPr marL="0" indent="0">
              <a:buNone/>
            </a:pPr>
            <a:r>
              <a:rPr>
                <a:solidFill>
                  <a:srgbClr val="9900CC"/>
                </a:solidFill>
                <a:latin typeface="Times New Roman" panose="02020603050405020304" charset="0"/>
                <a:cs typeface="Times New Roman" panose="02020603050405020304" charset="0"/>
                <a:sym typeface="Symbol" panose="05050102010706020507" pitchFamily="18" charset="2"/>
              </a:rPr>
              <a:t> </a:t>
            </a:r>
            <a:r>
              <a:rPr b="1">
                <a:solidFill>
                  <a:srgbClr val="9900CC"/>
                </a:solidFill>
                <a:latin typeface="Times New Roman" panose="02020603050405020304" charset="0"/>
                <a:cs typeface="Times New Roman" panose="02020603050405020304" charset="0"/>
                <a:sym typeface="Symbol" panose="05050102010706020507" pitchFamily="18" charset="2"/>
              </a:rPr>
              <a:t>=</a:t>
            </a:r>
            <a:endParaRPr b="1">
              <a:solidFill>
                <a:srgbClr val="9900CC"/>
              </a:solidFill>
              <a:latin typeface="Times New Roman" panose="02020603050405020304" charset="0"/>
              <a:cs typeface="Times New Roman" panose="02020603050405020304" charset="0"/>
              <a:sym typeface="Symbol" panose="05050102010706020507" pitchFamily="18" charset="2"/>
            </a:endParaRPr>
          </a:p>
          <a:p>
            <a:pPr marL="0" indent="0">
              <a:buNone/>
            </a:pPr>
            <a:r>
              <a:rPr>
                <a:latin typeface="Times New Roman" panose="02020603050405020304" charset="0"/>
                <a:cs typeface="Times New Roman" panose="02020603050405020304" charset="0"/>
                <a:sym typeface="+mn-ea"/>
              </a:rPr>
              <a:t>Then there exist </a:t>
            </a:r>
            <a:r>
              <a:rPr err="1">
                <a:latin typeface="Times New Roman" panose="02020603050405020304" charset="0"/>
                <a:cs typeface="Times New Roman" panose="02020603050405020304" charset="0"/>
                <a:sym typeface="+mn-ea"/>
              </a:rPr>
              <a:t>orthonormal</a:t>
            </a:r>
            <a:r>
              <a:rPr>
                <a:latin typeface="Times New Roman" panose="02020603050405020304" charset="0"/>
                <a:cs typeface="Times New Roman" panose="02020603050405020304" charset="0"/>
                <a:sym typeface="+mn-ea"/>
              </a:rPr>
              <a:t> states </a:t>
            </a:r>
            <a:endParaRPr>
              <a:latin typeface="Times New Roman" panose="02020603050405020304" charset="0"/>
              <a:cs typeface="Times New Roman" panose="02020603050405020304" charset="0"/>
              <a:sym typeface="+mn-ea"/>
            </a:endParaRPr>
          </a:p>
          <a:p>
            <a:pPr marL="0" indent="0">
              <a:buNone/>
            </a:pPr>
            <a:r>
              <a:rPr>
                <a:solidFill>
                  <a:srgbClr val="9900CC"/>
                </a:solidFill>
                <a:latin typeface="Times New Roman" panose="02020603050405020304" charset="0"/>
                <a:cs typeface="Times New Roman" panose="02020603050405020304" charset="0"/>
                <a:sym typeface="Symbol" panose="05050102010706020507" pitchFamily="18" charset="2"/>
              </a:rPr>
              <a:t></a:t>
            </a:r>
            <a:r>
              <a:rPr baseline="-25000">
                <a:solidFill>
                  <a:srgbClr val="9900CC"/>
                </a:solidFill>
                <a:latin typeface="Times New Roman" panose="02020603050405020304" charset="0"/>
                <a:cs typeface="Times New Roman" panose="02020603050405020304" charset="0"/>
                <a:sym typeface="Symbol" panose="05050102010706020507" pitchFamily="18" charset="2"/>
              </a:rPr>
              <a:t>1</a:t>
            </a:r>
            <a:r>
              <a:rPr>
                <a:solidFill>
                  <a:srgbClr val="9900CC"/>
                </a:solidFill>
                <a:latin typeface="Times New Roman" panose="02020603050405020304" charset="0"/>
                <a:cs typeface="Times New Roman" panose="02020603050405020304" charset="0"/>
                <a:sym typeface="Symbol" panose="05050102010706020507" pitchFamily="18" charset="2"/>
              </a:rPr>
              <a:t>, </a:t>
            </a:r>
            <a:r>
              <a:rPr>
                <a:solidFill>
                  <a:srgbClr val="9900CC"/>
                </a:solidFill>
                <a:latin typeface="Times New Roman" panose="02020603050405020304" charset="0"/>
                <a:cs typeface="Times New Roman" panose="02020603050405020304" charset="0"/>
                <a:sym typeface="Symbol" panose="05050102010706020507" pitchFamily="18" charset="2"/>
              </a:rPr>
              <a:t></a:t>
            </a:r>
            <a:r>
              <a:rPr baseline="-25000">
                <a:solidFill>
                  <a:srgbClr val="9900CC"/>
                </a:solidFill>
                <a:latin typeface="Times New Roman" panose="02020603050405020304" charset="0"/>
                <a:cs typeface="Times New Roman" panose="02020603050405020304" charset="0"/>
                <a:sym typeface="Symbol" panose="05050102010706020507" pitchFamily="18" charset="2"/>
              </a:rPr>
              <a:t>2</a:t>
            </a:r>
            <a:r>
              <a:rPr>
                <a:solidFill>
                  <a:srgbClr val="9900CC"/>
                </a:solidFill>
                <a:latin typeface="Times New Roman" panose="02020603050405020304" charset="0"/>
                <a:cs typeface="Times New Roman" panose="02020603050405020304" charset="0"/>
                <a:sym typeface="Symbol" panose="05050102010706020507" pitchFamily="18" charset="2"/>
              </a:rPr>
              <a:t>, …, </a:t>
            </a:r>
            <a:r>
              <a:rPr>
                <a:solidFill>
                  <a:srgbClr val="9900CC"/>
                </a:solidFill>
                <a:latin typeface="Times New Roman" panose="02020603050405020304" charset="0"/>
                <a:cs typeface="Times New Roman" panose="02020603050405020304" charset="0"/>
                <a:sym typeface="Symbol" panose="05050102010706020507" pitchFamily="18" charset="2"/>
              </a:rPr>
              <a:t></a:t>
            </a:r>
            <a:r>
              <a:rPr i="1" baseline="-25000">
                <a:solidFill>
                  <a:srgbClr val="9900CC"/>
                </a:solidFill>
                <a:latin typeface="Times New Roman" panose="02020603050405020304" charset="0"/>
                <a:cs typeface="Times New Roman" panose="02020603050405020304" charset="0"/>
                <a:sym typeface="Symbol" panose="05050102010706020507" pitchFamily="18" charset="2"/>
              </a:rPr>
              <a:t>m</a:t>
            </a:r>
            <a:r>
              <a:rPr>
                <a:solidFill>
                  <a:srgbClr val="9900CC"/>
                </a:solidFill>
                <a:latin typeface="Times New Roman" panose="02020603050405020304" charset="0"/>
                <a:cs typeface="Times New Roman" panose="02020603050405020304" charset="0"/>
                <a:sym typeface="Symbol" panose="05050102010706020507" pitchFamily="18" charset="2"/>
              </a:rPr>
              <a:t> </a:t>
            </a:r>
            <a:r>
              <a:rPr>
                <a:latin typeface="Times New Roman" panose="02020603050405020304" charset="0"/>
                <a:cs typeface="Times New Roman" panose="02020603050405020304" charset="0"/>
                <a:sym typeface="+mn-ea"/>
              </a:rPr>
              <a:t>and </a:t>
            </a:r>
            <a:r>
              <a:rPr>
                <a:solidFill>
                  <a:srgbClr val="9900CC"/>
                </a:solidFill>
                <a:latin typeface="Times New Roman" panose="02020603050405020304" charset="0"/>
                <a:cs typeface="Times New Roman" panose="02020603050405020304" charset="0"/>
                <a:sym typeface="Symbol" panose="05050102010706020507" pitchFamily="18" charset="2"/>
              </a:rPr>
              <a:t></a:t>
            </a:r>
            <a:r>
              <a:rPr baseline="-25000">
                <a:solidFill>
                  <a:srgbClr val="9900CC"/>
                </a:solidFill>
                <a:latin typeface="Times New Roman" panose="02020603050405020304" charset="0"/>
                <a:cs typeface="Times New Roman" panose="02020603050405020304" charset="0"/>
                <a:sym typeface="Symbol" panose="05050102010706020507" pitchFamily="18" charset="2"/>
              </a:rPr>
              <a:t>1</a:t>
            </a:r>
            <a:r>
              <a:rPr>
                <a:solidFill>
                  <a:srgbClr val="9900CC"/>
                </a:solidFill>
                <a:latin typeface="Times New Roman" panose="02020603050405020304" charset="0"/>
                <a:cs typeface="Times New Roman" panose="02020603050405020304" charset="0"/>
                <a:sym typeface="Symbol" panose="05050102010706020507" pitchFamily="18" charset="2"/>
              </a:rPr>
              <a:t>, </a:t>
            </a:r>
            <a:r>
              <a:rPr>
                <a:solidFill>
                  <a:srgbClr val="9900CC"/>
                </a:solidFill>
                <a:latin typeface="Times New Roman" panose="02020603050405020304" charset="0"/>
                <a:cs typeface="Times New Roman" panose="02020603050405020304" charset="0"/>
                <a:sym typeface="Symbol" panose="05050102010706020507" pitchFamily="18" charset="2"/>
              </a:rPr>
              <a:t></a:t>
            </a:r>
            <a:r>
              <a:rPr baseline="-25000">
                <a:solidFill>
                  <a:srgbClr val="9900CC"/>
                </a:solidFill>
                <a:latin typeface="Times New Roman" panose="02020603050405020304" charset="0"/>
                <a:cs typeface="Times New Roman" panose="02020603050405020304" charset="0"/>
                <a:sym typeface="Symbol" panose="05050102010706020507" pitchFamily="18" charset="2"/>
              </a:rPr>
              <a:t>2</a:t>
            </a:r>
            <a:r>
              <a:rPr>
                <a:solidFill>
                  <a:srgbClr val="9900CC"/>
                </a:solidFill>
                <a:latin typeface="Times New Roman" panose="02020603050405020304" charset="0"/>
                <a:cs typeface="Times New Roman" panose="02020603050405020304" charset="0"/>
                <a:sym typeface="Symbol" panose="05050102010706020507" pitchFamily="18" charset="2"/>
              </a:rPr>
              <a:t>, …, </a:t>
            </a:r>
            <a:r>
              <a:rPr>
                <a:solidFill>
                  <a:srgbClr val="9900CC"/>
                </a:solidFill>
                <a:latin typeface="Times New Roman" panose="02020603050405020304" charset="0"/>
                <a:cs typeface="Times New Roman" panose="02020603050405020304" charset="0"/>
                <a:sym typeface="Symbol" panose="05050102010706020507" pitchFamily="18" charset="2"/>
              </a:rPr>
              <a:t></a:t>
            </a:r>
            <a:r>
              <a:rPr i="1" baseline="-25000">
                <a:solidFill>
                  <a:srgbClr val="9900CC"/>
                </a:solidFill>
                <a:latin typeface="Times New Roman" panose="02020603050405020304" charset="0"/>
                <a:cs typeface="Times New Roman" panose="02020603050405020304" charset="0"/>
                <a:sym typeface="Symbol" panose="05050102010706020507" pitchFamily="18" charset="2"/>
              </a:rPr>
              <a:t>m</a:t>
            </a:r>
            <a:r>
              <a:rPr>
                <a:solidFill>
                  <a:srgbClr val="9900CC"/>
                </a:solidFill>
                <a:latin typeface="Times New Roman" panose="02020603050405020304" charset="0"/>
                <a:cs typeface="Times New Roman" panose="02020603050405020304" charset="0"/>
                <a:sym typeface="Symbol" panose="05050102010706020507" pitchFamily="18" charset="2"/>
              </a:rPr>
              <a:t> </a:t>
            </a:r>
            <a:r>
              <a:rPr>
                <a:latin typeface="Times New Roman" panose="02020603050405020304" charset="0"/>
                <a:cs typeface="Times New Roman" panose="02020603050405020304" charset="0"/>
                <a:sym typeface="+mn-ea"/>
              </a:rPr>
              <a:t>such that </a:t>
            </a:r>
            <a:endParaRPr>
              <a:latin typeface="Times New Roman" panose="02020603050405020304" charset="0"/>
              <a:cs typeface="Times New Roman" panose="02020603050405020304" charset="0"/>
              <a:sym typeface="+mn-ea"/>
            </a:endParaRPr>
          </a:p>
          <a:p>
            <a:endParaRPr>
              <a:latin typeface="Times New Roman" panose="02020603050405020304" charset="0"/>
              <a:cs typeface="Times New Roman" panose="02020603050405020304" charset="0"/>
            </a:endParaRPr>
          </a:p>
          <a:p>
            <a:pPr marL="0" indent="0">
              <a:buNone/>
            </a:pPr>
            <a:r>
              <a:rPr lang="en-IN">
                <a:solidFill>
                  <a:srgbClr val="9900CC"/>
                </a:solidFill>
                <a:latin typeface="Times New Roman" panose="02020603050405020304" charset="0"/>
                <a:cs typeface="Times New Roman" panose="02020603050405020304" charset="0"/>
                <a:sym typeface="Symbol" panose="05050102010706020507" pitchFamily="18" charset="2"/>
              </a:rPr>
              <a:t>   </a:t>
            </a:r>
            <a:r>
              <a:rPr>
                <a:solidFill>
                  <a:srgbClr val="9900CC"/>
                </a:solidFill>
                <a:latin typeface="Times New Roman" panose="02020603050405020304" charset="0"/>
                <a:cs typeface="Times New Roman" panose="02020603050405020304" charset="0"/>
                <a:sym typeface="Symbol" panose="05050102010706020507" pitchFamily="18" charset="2"/>
              </a:rPr>
              <a:t> </a:t>
            </a:r>
            <a:r>
              <a:rPr b="1">
                <a:solidFill>
                  <a:srgbClr val="9900CC"/>
                </a:solidFill>
                <a:latin typeface="Times New Roman" panose="02020603050405020304" charset="0"/>
                <a:cs typeface="Times New Roman" panose="02020603050405020304" charset="0"/>
                <a:sym typeface="Symbol" panose="05050102010706020507" pitchFamily="18" charset="2"/>
              </a:rPr>
              <a:t>=</a:t>
            </a:r>
            <a:endParaRPr b="1">
              <a:solidFill>
                <a:srgbClr val="9900CC"/>
              </a:solidFill>
              <a:latin typeface="Times New Roman" panose="02020603050405020304" charset="0"/>
              <a:cs typeface="Times New Roman" panose="02020603050405020304" charset="0"/>
              <a:sym typeface="Symbol" panose="05050102010706020507" pitchFamily="18" charset="2"/>
            </a:endParaRPr>
          </a:p>
          <a:p>
            <a:pPr marL="0" indent="0">
              <a:buNone/>
            </a:pPr>
            <a:endParaRPr>
              <a:latin typeface="Times New Roman" panose="02020603050405020304" charset="0"/>
              <a:cs typeface="Times New Roman" panose="02020603050405020304" charset="0"/>
              <a:sym typeface="+mn-ea"/>
            </a:endParaRPr>
          </a:p>
          <a:p>
            <a:pPr marL="0" indent="0">
              <a:buNone/>
            </a:pPr>
            <a:r>
              <a:rPr>
                <a:latin typeface="Times New Roman" panose="02020603050405020304" charset="0"/>
                <a:cs typeface="Times New Roman" panose="02020603050405020304" charset="0"/>
                <a:sym typeface="+mn-ea"/>
              </a:rPr>
              <a:t>With respect to the above bases, the state “looks” like: </a:t>
            </a:r>
            <a:endParaRPr>
              <a:latin typeface="Times New Roman" panose="02020603050405020304" charset="0"/>
              <a:cs typeface="Times New Roman" panose="02020603050405020304" charset="0"/>
              <a:sym typeface="+mn-ea"/>
            </a:endParaRPr>
          </a:p>
          <a:p>
            <a:pPr marL="0" indent="0">
              <a:buNone/>
            </a:pPr>
            <a:r>
              <a:rPr>
                <a:solidFill>
                  <a:srgbClr val="9900CC"/>
                </a:solidFill>
                <a:latin typeface="Times New Roman" panose="02020603050405020304" charset="0"/>
                <a:cs typeface="Times New Roman" panose="02020603050405020304" charset="0"/>
                <a:sym typeface="Symbol" panose="05050102010706020507" pitchFamily="18" charset="2"/>
              </a:rPr>
              <a:t> </a:t>
            </a:r>
            <a:r>
              <a:rPr lang="en-IN">
                <a:solidFill>
                  <a:srgbClr val="9900CC"/>
                </a:solidFill>
                <a:latin typeface="Times New Roman" panose="02020603050405020304" charset="0"/>
                <a:cs typeface="Times New Roman" panose="02020603050405020304" charset="0"/>
                <a:sym typeface="Symbol" panose="05050102010706020507" pitchFamily="18" charset="2"/>
              </a:rPr>
              <a:t>=</a:t>
            </a:r>
            <a:endParaRPr lang="en-US">
              <a:latin typeface="Times New Roman" panose="02020603050405020304" charset="0"/>
              <a:cs typeface="Times New Roman" panose="02020603050405020304" charset="0"/>
            </a:endParaRPr>
          </a:p>
        </p:txBody>
      </p:sp>
      <p:graphicFrame>
        <p:nvGraphicFramePr>
          <p:cNvPr id="7" name="Content Placeholder 6"/>
          <p:cNvGraphicFramePr/>
          <p:nvPr>
            <p:ph sz="half" idx="4294967295"/>
          </p:nvPr>
        </p:nvGraphicFramePr>
        <p:xfrm>
          <a:off x="1565910" y="1489710"/>
          <a:ext cx="3168015" cy="799465"/>
        </p:xfrm>
        <a:graphic>
          <a:graphicData uri="http://schemas.openxmlformats.org/presentationml/2006/ole">
            <mc:AlternateContent xmlns:mc="http://schemas.openxmlformats.org/markup-compatibility/2006">
              <mc:Choice xmlns:v="urn:schemas-microsoft-com:vml" Requires="v">
                <p:oleObj spid="_x0000_s8" name="" r:id="rId1" imgW="1143000" imgH="431800" progId="Equation.KSEE3">
                  <p:embed/>
                </p:oleObj>
              </mc:Choice>
              <mc:Fallback>
                <p:oleObj name="" r:id="rId1" imgW="1143000" imgH="431800" progId="Equation.KSEE3">
                  <p:embed/>
                  <p:pic>
                    <p:nvPicPr>
                      <p:cNvPr id="0" name="Picture 7"/>
                      <p:cNvPicPr/>
                      <p:nvPr/>
                    </p:nvPicPr>
                    <p:blipFill>
                      <a:blip r:embed="rId2"/>
                      <a:stretch>
                        <a:fillRect/>
                      </a:stretch>
                    </p:blipFill>
                    <p:spPr>
                      <a:xfrm>
                        <a:off x="1565910" y="1489710"/>
                        <a:ext cx="3168015" cy="799465"/>
                      </a:xfrm>
                      <a:prstGeom prst="rect">
                        <a:avLst/>
                      </a:prstGeom>
                    </p:spPr>
                  </p:pic>
                </p:oleObj>
              </mc:Fallback>
            </mc:AlternateContent>
          </a:graphicData>
        </a:graphic>
      </p:graphicFrame>
      <p:graphicFrame>
        <p:nvGraphicFramePr>
          <p:cNvPr id="879625" name="Object 879624"/>
          <p:cNvGraphicFramePr/>
          <p:nvPr/>
        </p:nvGraphicFramePr>
        <p:xfrm>
          <a:off x="1819910" y="3768725"/>
          <a:ext cx="2801620" cy="763270"/>
        </p:xfrm>
        <a:graphic>
          <a:graphicData uri="http://schemas.openxmlformats.org/presentationml/2006/ole">
            <mc:AlternateContent xmlns:mc="http://schemas.openxmlformats.org/markup-compatibility/2006">
              <mc:Choice xmlns:v="urn:schemas-microsoft-com:vml" Requires="v">
                <p:oleObj spid="_x0000_s3084" name="" r:id="rId3" imgW="1130300" imgH="431800" progId="Equation.3">
                  <p:embed/>
                </p:oleObj>
              </mc:Choice>
              <mc:Fallback>
                <p:oleObj name="" r:id="rId3" imgW="1130300" imgH="431800" progId="Equation.3">
                  <p:embed/>
                  <p:pic>
                    <p:nvPicPr>
                      <p:cNvPr id="0" name="Picture 3083"/>
                      <p:cNvPicPr/>
                      <p:nvPr/>
                    </p:nvPicPr>
                    <p:blipFill>
                      <a:blip r:embed="rId4"/>
                      <a:stretch>
                        <a:fillRect/>
                      </a:stretch>
                    </p:blipFill>
                    <p:spPr>
                      <a:xfrm>
                        <a:off x="1819910" y="3768725"/>
                        <a:ext cx="2801620" cy="763270"/>
                      </a:xfrm>
                      <a:prstGeom prst="rect">
                        <a:avLst/>
                      </a:prstGeom>
                      <a:noFill/>
                      <a:ln w="38100">
                        <a:noFill/>
                        <a:miter/>
                      </a:ln>
                    </p:spPr>
                  </p:pic>
                </p:oleObj>
              </mc:Fallback>
            </mc:AlternateContent>
          </a:graphicData>
        </a:graphic>
      </p:graphicFrame>
      <p:sp>
        <p:nvSpPr>
          <p:cNvPr id="11" name="Text Box 10"/>
          <p:cNvSpPr txBox="1"/>
          <p:nvPr/>
        </p:nvSpPr>
        <p:spPr>
          <a:xfrm>
            <a:off x="6907530" y="3870325"/>
            <a:ext cx="3286760" cy="368300"/>
          </a:xfrm>
          <a:prstGeom prst="rect">
            <a:avLst/>
          </a:prstGeom>
          <a:noFill/>
        </p:spPr>
        <p:txBody>
          <a:bodyPr wrap="square" rtlCol="0" anchor="t">
            <a:spAutoFit/>
          </a:bodyPr>
          <a:p>
            <a:r>
              <a:rPr>
                <a:gradFill>
                  <a:gsLst>
                    <a:gs pos="0">
                      <a:srgbClr val="012D86"/>
                    </a:gs>
                    <a:gs pos="100000">
                      <a:srgbClr val="0E2557"/>
                    </a:gs>
                  </a:gsLst>
                  <a:lin scaled="0"/>
                </a:gradFill>
                <a:sym typeface="+mn-ea"/>
              </a:rPr>
              <a:t>Eigenvectors of </a:t>
            </a:r>
            <a:r>
              <a:rPr>
                <a:gradFill>
                  <a:gsLst>
                    <a:gs pos="0">
                      <a:srgbClr val="012D86"/>
                    </a:gs>
                    <a:gs pos="100000">
                      <a:srgbClr val="0E2557"/>
                    </a:gs>
                  </a:gsLst>
                  <a:lin scaled="0"/>
                </a:gradFill>
                <a:latin typeface="Times New Roman" panose="02020603050405020304" charset="0"/>
                <a:sym typeface="+mn-ea"/>
              </a:rPr>
              <a:t>Tr</a:t>
            </a:r>
            <a:r>
              <a:rPr baseline="-25000">
                <a:gradFill>
                  <a:gsLst>
                    <a:gs pos="0">
                      <a:srgbClr val="012D86"/>
                    </a:gs>
                    <a:gs pos="100000">
                      <a:srgbClr val="0E2557"/>
                    </a:gs>
                  </a:gsLst>
                  <a:lin scaled="0"/>
                </a:gradFill>
                <a:latin typeface="Times New Roman" panose="02020603050405020304" charset="0"/>
                <a:sym typeface="+mn-ea"/>
              </a:rPr>
              <a:t>1</a:t>
            </a:r>
            <a:r>
              <a:rPr>
                <a:gradFill>
                  <a:gsLst>
                    <a:gs pos="0">
                      <a:srgbClr val="012D86"/>
                    </a:gs>
                    <a:gs pos="100000">
                      <a:srgbClr val="0E2557"/>
                    </a:gs>
                  </a:gsLst>
                  <a:lin scaled="0"/>
                </a:gradFill>
                <a:latin typeface="Times New Roman" panose="02020603050405020304" charset="0"/>
                <a:cs typeface="Times New Roman" panose="02020603050405020304" charset="0"/>
                <a:sym typeface="Symbol" panose="05050102010706020507" pitchFamily="18" charset="2"/>
              </a:rPr>
              <a:t></a:t>
            </a:r>
            <a:r>
              <a:rPr>
                <a:gradFill>
                  <a:gsLst>
                    <a:gs pos="0">
                      <a:srgbClr val="012D86"/>
                    </a:gs>
                    <a:gs pos="100000">
                      <a:srgbClr val="0E2557"/>
                    </a:gs>
                  </a:gsLst>
                  <a:lin scaled="0"/>
                </a:gradFill>
                <a:latin typeface="Times New Roman" panose="02020603050405020304" charset="0"/>
                <a:sym typeface="Symbol" panose="05050102010706020507" pitchFamily="18" charset="2"/>
              </a:rPr>
              <a:t></a:t>
            </a:r>
            <a:r>
              <a:rPr>
                <a:gradFill>
                  <a:gsLst>
                    <a:gs pos="0">
                      <a:srgbClr val="012D86"/>
                    </a:gs>
                    <a:gs pos="100000">
                      <a:srgbClr val="0E2557"/>
                    </a:gs>
                  </a:gsLst>
                  <a:lin scaled="0"/>
                </a:gradFill>
                <a:latin typeface="Times New Roman" panose="02020603050405020304" charset="0"/>
                <a:cs typeface="Times New Roman" panose="02020603050405020304" charset="0"/>
                <a:sym typeface="Symbol" panose="05050102010706020507" pitchFamily="18" charset="2"/>
              </a:rPr>
              <a:t></a:t>
            </a:r>
            <a:endParaRPr lang="en-US">
              <a:gradFill>
                <a:gsLst>
                  <a:gs pos="0">
                    <a:srgbClr val="012D86"/>
                  </a:gs>
                  <a:gs pos="100000">
                    <a:srgbClr val="0E2557"/>
                  </a:gs>
                </a:gsLst>
                <a:lin scaled="0"/>
              </a:gradFill>
              <a:latin typeface="Times New Roman" panose="02020603050405020304" charset="0"/>
              <a:cs typeface="Times New Roman" panose="02020603050405020304" charset="0"/>
              <a:sym typeface="Symbol" panose="05050102010706020507" pitchFamily="18" charset="2"/>
            </a:endParaRPr>
          </a:p>
        </p:txBody>
      </p:sp>
      <p:cxnSp>
        <p:nvCxnSpPr>
          <p:cNvPr id="12" name="Straight Arrow Connector 11"/>
          <p:cNvCxnSpPr/>
          <p:nvPr/>
        </p:nvCxnSpPr>
        <p:spPr>
          <a:xfrm flipH="1" flipV="1">
            <a:off x="5203190" y="3352165"/>
            <a:ext cx="1562100" cy="5181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aphicFrame>
        <p:nvGraphicFramePr>
          <p:cNvPr id="13" name="Object 12"/>
          <p:cNvGraphicFramePr/>
          <p:nvPr/>
        </p:nvGraphicFramePr>
        <p:xfrm>
          <a:off x="1686560" y="5517515"/>
          <a:ext cx="2732405" cy="730250"/>
        </p:xfrm>
        <a:graphic>
          <a:graphicData uri="http://schemas.openxmlformats.org/presentationml/2006/ole">
            <mc:AlternateContent xmlns:mc="http://schemas.openxmlformats.org/markup-compatibility/2006">
              <mc:Choice xmlns:v="urn:schemas-microsoft-com:vml" Requires="v">
                <p:oleObj spid="_x0000_s14" name="" r:id="rId5" imgW="2056765" imgH="664845" progId="Equation.KSEE3">
                  <p:embed/>
                </p:oleObj>
              </mc:Choice>
              <mc:Fallback>
                <p:oleObj name="" r:id="rId5" imgW="2056765" imgH="664845" progId="Equation.KSEE3">
                  <p:embed/>
                  <p:pic>
                    <p:nvPicPr>
                      <p:cNvPr id="0" name="Picture 3"/>
                      <p:cNvPicPr/>
                      <p:nvPr/>
                    </p:nvPicPr>
                    <p:blipFill>
                      <a:blip r:embed="rId6"/>
                      <a:stretch>
                        <a:fillRect/>
                      </a:stretch>
                    </p:blipFill>
                    <p:spPr>
                      <a:xfrm>
                        <a:off x="1686560" y="5517515"/>
                        <a:ext cx="2732405" cy="7302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79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sz="4000">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sym typeface="+mn-ea"/>
              </a:rPr>
              <a:t>Schmidt decomposition: proof (I)</a:t>
            </a:r>
            <a:br>
              <a:rPr sz="4000">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rPr>
            </a:br>
            <a:endParaRPr lang="en-US" sz="4000">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endParaRPr>
          </a:p>
        </p:txBody>
      </p:sp>
      <p:sp>
        <p:nvSpPr>
          <p:cNvPr id="7" name="Text Placeholder 6"/>
          <p:cNvSpPr>
            <a:spLocks noGrp="1"/>
          </p:cNvSpPr>
          <p:nvPr>
            <p:ph type="body" idx="4294967295"/>
          </p:nvPr>
        </p:nvSpPr>
        <p:spPr>
          <a:xfrm>
            <a:off x="0" y="1681480"/>
            <a:ext cx="12419965" cy="823595"/>
          </a:xfrm>
        </p:spPr>
        <p:txBody>
          <a:bodyPr/>
          <a:p>
            <a:r>
              <a:rPr sz="2800">
                <a:sym typeface="+mn-ea"/>
              </a:rPr>
              <a:t>The density matrix for state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a:solidFill>
                  <a:srgbClr val="9900CC"/>
                </a:solidFill>
                <a:latin typeface="Times New Roman" panose="02020603050405020304" charset="0"/>
                <a:sym typeface="Symbol" panose="05050102010706020507" pitchFamily="18" charset="2"/>
              </a:rPr>
              <a:t> </a:t>
            </a:r>
            <a:r>
              <a:rPr sz="2800">
                <a:sym typeface="+mn-ea"/>
              </a:rPr>
              <a:t>is given by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a:solidFill>
                  <a:srgbClr val="9900CC"/>
                </a:solidFill>
                <a:latin typeface="Times New Roman" panose="02020603050405020304" charset="0"/>
                <a:sym typeface="Symbol" panose="05050102010706020507" pitchFamily="18" charset="2"/>
              </a:rPr>
              <a:t></a:t>
            </a:r>
            <a:r>
              <a:rPr sz="2800">
                <a:solidFill>
                  <a:srgbClr val="9900CC"/>
                </a:solidFill>
                <a:latin typeface="Times New Roman" panose="02020603050405020304" charset="0"/>
                <a:cs typeface="Times New Roman" panose="02020603050405020304" charset="0"/>
                <a:sym typeface="Symbol" panose="05050102010706020507" pitchFamily="18" charset="2"/>
              </a:rPr>
              <a:t></a:t>
            </a:r>
            <a:endParaRPr sz="2800">
              <a:solidFill>
                <a:srgbClr val="9900CC"/>
              </a:solidFill>
              <a:latin typeface="Times New Roman" panose="02020603050405020304" charset="0"/>
              <a:sym typeface="Symbol" panose="05050102010706020507" pitchFamily="18" charset="2"/>
            </a:endParaRPr>
          </a:p>
          <a:p>
            <a:r>
              <a:rPr sz="2800">
                <a:sym typeface="+mn-ea"/>
              </a:rPr>
              <a:t>Tracing out the first system, we obtain the density matrix of the second system, </a:t>
            </a:r>
            <a:r>
              <a:rPr sz="2800">
                <a:solidFill>
                  <a:srgbClr val="9900CC"/>
                </a:solidFill>
                <a:sym typeface="Symbol" panose="05050102010706020507" pitchFamily="18" charset="2"/>
              </a:rPr>
              <a:t> </a:t>
            </a:r>
            <a:r>
              <a:rPr sz="2800" b="1">
                <a:solidFill>
                  <a:srgbClr val="9900CC"/>
                </a:solidFill>
                <a:latin typeface="Times New Roman" panose="02020603050405020304" charset="0"/>
                <a:sym typeface="Symbol" panose="05050102010706020507" pitchFamily="18" charset="2"/>
              </a:rPr>
              <a:t>= </a:t>
            </a:r>
            <a:r>
              <a:rPr sz="2800">
                <a:solidFill>
                  <a:srgbClr val="9900CC"/>
                </a:solidFill>
                <a:latin typeface="Times New Roman" panose="02020603050405020304" charset="0"/>
                <a:sym typeface="Symbol" panose="05050102010706020507" pitchFamily="18" charset="2"/>
              </a:rPr>
              <a:t>Tr</a:t>
            </a:r>
            <a:r>
              <a:rPr sz="2800" baseline="-25000">
                <a:solidFill>
                  <a:srgbClr val="9900CC"/>
                </a:solidFill>
                <a:latin typeface="Times New Roman" panose="02020603050405020304" charset="0"/>
                <a:sym typeface="Symbol" panose="05050102010706020507" pitchFamily="18" charset="2"/>
              </a:rPr>
              <a:t>1</a:t>
            </a:r>
            <a:r>
              <a:rPr sz="2800">
                <a:solidFill>
                  <a:srgbClr val="9900CC"/>
                </a:solidFill>
                <a:sym typeface="Symbol" panose="05050102010706020507" pitchFamily="18" charset="2"/>
              </a:rPr>
              <a:t></a:t>
            </a:r>
            <a:endParaRPr sz="2800">
              <a:solidFill>
                <a:srgbClr val="9900CC"/>
              </a:solidFill>
              <a:latin typeface="Times New Roman" panose="02020603050405020304" charset="0"/>
              <a:ea typeface="Times New Roman" panose="02020603050405020304" charset="0"/>
              <a:sym typeface="Symbol" panose="05050102010706020507" pitchFamily="18" charset="2"/>
            </a:endParaRPr>
          </a:p>
          <a:p>
            <a:r>
              <a:rPr sz="2800">
                <a:sym typeface="+mn-ea"/>
              </a:rPr>
              <a:t>Since </a:t>
            </a:r>
            <a:r>
              <a:rPr sz="2800">
                <a:solidFill>
                  <a:srgbClr val="9900CC"/>
                </a:solidFill>
                <a:sym typeface="Symbol" panose="05050102010706020507" pitchFamily="18" charset="2"/>
              </a:rPr>
              <a:t></a:t>
            </a:r>
            <a:r>
              <a:rPr sz="2800">
                <a:sym typeface="+mn-ea"/>
              </a:rPr>
              <a:t> is a density matrix, we can express</a:t>
            </a:r>
            <a:r>
              <a:rPr lang="en-IN" sz="2800">
                <a:sym typeface="+mn-ea"/>
              </a:rPr>
              <a:t> </a:t>
            </a:r>
            <a:r>
              <a:rPr sz="2800">
                <a:sym typeface="+mn-ea"/>
              </a:rPr>
              <a:t> </a:t>
            </a:r>
            <a:endParaRPr lang="en-IN" sz="2800">
              <a:solidFill>
                <a:schemeClr val="tx2">
                  <a:lumMod val="85000"/>
                  <a:lumOff val="15000"/>
                </a:schemeClr>
              </a:solidFill>
              <a:sym typeface="+mn-ea"/>
            </a:endParaRPr>
          </a:p>
        </p:txBody>
      </p:sp>
      <p:sp>
        <p:nvSpPr>
          <p:cNvPr id="2" name="Text Box 1"/>
          <p:cNvSpPr txBox="1"/>
          <p:nvPr/>
        </p:nvSpPr>
        <p:spPr>
          <a:xfrm>
            <a:off x="271780" y="34290"/>
            <a:ext cx="10228580" cy="1383665"/>
          </a:xfrm>
          <a:prstGeom prst="rect">
            <a:avLst/>
          </a:prstGeom>
          <a:noFill/>
        </p:spPr>
        <p:txBody>
          <a:bodyPr wrap="square" rtlCol="0" anchor="t">
            <a:spAutoFit/>
          </a:bodyPr>
          <a:p>
            <a:r>
              <a:rPr sz="2800">
                <a:sym typeface="+mn-ea"/>
              </a:rPr>
              <a:t> </a:t>
            </a:r>
            <a:endParaRPr sz="2800">
              <a:sym typeface="+mn-ea"/>
            </a:endParaRPr>
          </a:p>
          <a:p>
            <a:endParaRPr sz="2800">
              <a:solidFill>
                <a:srgbClr val="9900CC"/>
              </a:solidFill>
              <a:latin typeface="Times New Roman" panose="02020603050405020304" charset="0"/>
              <a:cs typeface="Times New Roman" panose="02020603050405020304" charset="0"/>
              <a:sym typeface="Symbol" panose="05050102010706020507" pitchFamily="18" charset="2"/>
            </a:endParaRPr>
          </a:p>
          <a:p>
            <a:endParaRPr lang="en-IN" sz="2800">
              <a:solidFill>
                <a:srgbClr val="9900CC"/>
              </a:solidFill>
              <a:latin typeface="Times New Roman" panose="02020603050405020304" charset="0"/>
              <a:sym typeface="Symbol" panose="05050102010706020507" pitchFamily="18" charset="2"/>
            </a:endParaRPr>
          </a:p>
        </p:txBody>
      </p:sp>
      <p:pic>
        <p:nvPicPr>
          <p:cNvPr id="9" name="Content Placeholder 8" descr="Screenshot (96)"/>
          <p:cNvPicPr>
            <a:picLocks noChangeAspect="1"/>
          </p:cNvPicPr>
          <p:nvPr>
            <p:ph sz="half" idx="4294967295"/>
          </p:nvPr>
        </p:nvPicPr>
        <p:blipFill>
          <a:blip r:embed="rId1"/>
          <a:srcRect l="56495" t="44212" r="27962" b="49043"/>
          <a:stretch>
            <a:fillRect/>
          </a:stretch>
        </p:blipFill>
        <p:spPr>
          <a:xfrm>
            <a:off x="7400290" y="2879725"/>
            <a:ext cx="3188335" cy="946785"/>
          </a:xfrm>
          <a:prstGeom prst="rect">
            <a:avLst/>
          </a:prstGeom>
        </p:spPr>
      </p:pic>
      <p:sp>
        <p:nvSpPr>
          <p:cNvPr id="12" name="Text Box 11"/>
          <p:cNvSpPr txBox="1"/>
          <p:nvPr/>
        </p:nvSpPr>
        <p:spPr>
          <a:xfrm>
            <a:off x="271780" y="3826510"/>
            <a:ext cx="10558780" cy="1383665"/>
          </a:xfrm>
          <a:prstGeom prst="rect">
            <a:avLst/>
          </a:prstGeom>
          <a:noFill/>
        </p:spPr>
        <p:txBody>
          <a:bodyPr wrap="square" rtlCol="0" anchor="t">
            <a:spAutoFit/>
          </a:bodyPr>
          <a:p>
            <a:r>
              <a:rPr sz="2800">
                <a:latin typeface="Times New Roman" panose="02020603050405020304" charset="0"/>
                <a:cs typeface="Times New Roman" panose="02020603050405020304" charset="0"/>
                <a:sym typeface="+mn-ea"/>
              </a:rPr>
              <a:t>where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baseline="-25000">
                <a:solidFill>
                  <a:srgbClr val="9900CC"/>
                </a:solidFill>
                <a:latin typeface="Times New Roman" panose="02020603050405020304" charset="0"/>
                <a:cs typeface="Times New Roman" panose="02020603050405020304" charset="0"/>
                <a:sym typeface="Symbol" panose="05050102010706020507" pitchFamily="18" charset="2"/>
              </a:rPr>
              <a:t>1</a:t>
            </a:r>
            <a:r>
              <a:rPr sz="2800">
                <a:solidFill>
                  <a:srgbClr val="9900CC"/>
                </a:solidFill>
                <a:latin typeface="Times New Roman" panose="02020603050405020304" charset="0"/>
                <a:cs typeface="Times New Roman" panose="02020603050405020304" charset="0"/>
                <a:sym typeface="Symbol" panose="05050102010706020507" pitchFamily="18" charset="2"/>
              </a:rPr>
              <a:t>, </a:t>
            </a:r>
            <a:r>
              <a:rPr sz="2800" baseline="-25000">
                <a:solidFill>
                  <a:srgbClr val="9900CC"/>
                </a:solidFill>
                <a:latin typeface="Times New Roman" panose="02020603050405020304" charset="0"/>
                <a:cs typeface="Times New Roman" panose="02020603050405020304" charset="0"/>
                <a:sym typeface="Symbol" panose="05050102010706020507" pitchFamily="18" charset="2"/>
              </a:rPr>
              <a:t>2</a:t>
            </a:r>
            <a:r>
              <a:rPr sz="2800">
                <a:solidFill>
                  <a:srgbClr val="9900CC"/>
                </a:solidFill>
                <a:latin typeface="Times New Roman" panose="02020603050405020304" charset="0"/>
                <a:cs typeface="Times New Roman" panose="02020603050405020304" charset="0"/>
                <a:sym typeface="Symbol" panose="05050102010706020507" pitchFamily="18" charset="2"/>
              </a:rPr>
              <a:t>, …, </a:t>
            </a:r>
            <a:r>
              <a:rPr sz="2800" i="1" baseline="-25000">
                <a:solidFill>
                  <a:srgbClr val="9900CC"/>
                </a:solidFill>
                <a:latin typeface="Times New Roman" panose="02020603050405020304" charset="0"/>
                <a:cs typeface="Times New Roman" panose="02020603050405020304" charset="0"/>
                <a:sym typeface="Symbol" panose="05050102010706020507" pitchFamily="18" charset="2"/>
              </a:rPr>
              <a:t>m</a:t>
            </a:r>
            <a:r>
              <a:rPr sz="2800">
                <a:solidFill>
                  <a:srgbClr val="9900CC"/>
                </a:solidFill>
                <a:latin typeface="Times New Roman" panose="02020603050405020304" charset="0"/>
                <a:cs typeface="Times New Roman" panose="02020603050405020304" charset="0"/>
                <a:sym typeface="Symbol" panose="05050102010706020507" pitchFamily="18" charset="2"/>
              </a:rPr>
              <a:t> </a:t>
            </a:r>
            <a:r>
              <a:rPr sz="2800">
                <a:latin typeface="Times New Roman" panose="02020603050405020304" charset="0"/>
                <a:cs typeface="Times New Roman" panose="02020603050405020304" charset="0"/>
                <a:sym typeface="+mn-ea"/>
              </a:rPr>
              <a:t>are </a:t>
            </a:r>
            <a:r>
              <a:rPr sz="2800" err="1">
                <a:latin typeface="Times New Roman" panose="02020603050405020304" charset="0"/>
                <a:cs typeface="Times New Roman" panose="02020603050405020304" charset="0"/>
                <a:sym typeface="+mn-ea"/>
              </a:rPr>
              <a:t>orthonormal</a:t>
            </a:r>
            <a:r>
              <a:rPr sz="2800">
                <a:latin typeface="Times New Roman" panose="02020603050405020304" charset="0"/>
                <a:cs typeface="Times New Roman" panose="02020603050405020304" charset="0"/>
                <a:sym typeface="+mn-ea"/>
              </a:rPr>
              <a:t> eigenvectors of </a:t>
            </a:r>
            <a:r>
              <a:rPr sz="2800">
                <a:solidFill>
                  <a:srgbClr val="9900CC"/>
                </a:solidFill>
                <a:latin typeface="Times New Roman" panose="02020603050405020304" charset="0"/>
                <a:cs typeface="Times New Roman" panose="02020603050405020304" charset="0"/>
                <a:sym typeface="Symbol" panose="05050102010706020507" pitchFamily="18" charset="2"/>
              </a:rPr>
              <a:t></a:t>
            </a:r>
            <a:endParaRPr sz="2800">
              <a:solidFill>
                <a:srgbClr val="9900CC"/>
              </a:solidFill>
              <a:latin typeface="Times New Roman" panose="02020603050405020304" charset="0"/>
              <a:cs typeface="Times New Roman" panose="02020603050405020304" charset="0"/>
              <a:sym typeface="Symbol" panose="05050102010706020507" pitchFamily="18" charset="2"/>
            </a:endParaRPr>
          </a:p>
          <a:p>
            <a:endParaRPr sz="2800">
              <a:solidFill>
                <a:srgbClr val="9900CC"/>
              </a:solidFill>
              <a:latin typeface="Times New Roman" panose="02020603050405020304" charset="0"/>
              <a:cs typeface="Times New Roman" panose="02020603050405020304" charset="0"/>
              <a:sym typeface="Symbol" panose="05050102010706020507" pitchFamily="18" charset="2"/>
            </a:endParaRPr>
          </a:p>
          <a:p>
            <a:r>
              <a:rPr sz="2800">
                <a:sym typeface="+mn-ea"/>
              </a:rPr>
              <a:t>Now, returning to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a:solidFill>
                  <a:srgbClr val="9900CC"/>
                </a:solidFill>
                <a:latin typeface="Times New Roman" panose="02020603050405020304" charset="0"/>
                <a:sym typeface="Symbol" panose="05050102010706020507" pitchFamily="18" charset="2"/>
              </a:rPr>
              <a:t></a:t>
            </a:r>
            <a:r>
              <a:rPr sz="2800">
                <a:sym typeface="+mn-ea"/>
              </a:rPr>
              <a:t>, we can express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a:solidFill>
                  <a:srgbClr val="9900CC"/>
                </a:solidFill>
                <a:latin typeface="Times New Roman" panose="02020603050405020304" charset="0"/>
                <a:sym typeface="Symbol" panose="05050102010706020507" pitchFamily="18" charset="2"/>
              </a:rPr>
              <a:t></a:t>
            </a:r>
            <a:r>
              <a:rPr sz="2800">
                <a:sym typeface="+mn-ea"/>
              </a:rPr>
              <a:t> </a:t>
            </a:r>
            <a:r>
              <a:rPr sz="2800" b="1">
                <a:solidFill>
                  <a:srgbClr val="9900CC"/>
                </a:solidFill>
                <a:latin typeface="Times New Roman" panose="02020603050405020304" charset="0"/>
                <a:sym typeface="Symbol" panose="05050102010706020507" pitchFamily="18" charset="2"/>
              </a:rPr>
              <a:t>=</a:t>
            </a:r>
            <a:endParaRPr lang="en-US" sz="2800">
              <a:latin typeface="Times New Roman" panose="02020603050405020304" charset="0"/>
              <a:cs typeface="Times New Roman" panose="02020603050405020304" charset="0"/>
            </a:endParaRPr>
          </a:p>
        </p:txBody>
      </p:sp>
      <p:pic>
        <p:nvPicPr>
          <p:cNvPr id="15" name="Picture 1"/>
          <p:cNvPicPr>
            <a:picLocks noChangeAspect="1"/>
          </p:cNvPicPr>
          <p:nvPr/>
        </p:nvPicPr>
        <p:blipFill>
          <a:blip r:embed="rId2"/>
          <a:stretch>
            <a:fillRect/>
          </a:stretch>
        </p:blipFill>
        <p:spPr>
          <a:xfrm>
            <a:off x="7230110" y="4500245"/>
            <a:ext cx="1392555" cy="709930"/>
          </a:xfrm>
          <a:prstGeom prst="rect">
            <a:avLst/>
          </a:prstGeom>
          <a:noFill/>
          <a:ln w="9525">
            <a:noFill/>
          </a:ln>
        </p:spPr>
      </p:pic>
      <p:sp>
        <p:nvSpPr>
          <p:cNvPr id="17" name="Text Box 16"/>
          <p:cNvSpPr txBox="1"/>
          <p:nvPr/>
        </p:nvSpPr>
        <p:spPr>
          <a:xfrm>
            <a:off x="348615" y="5476240"/>
            <a:ext cx="6880860" cy="368300"/>
          </a:xfrm>
          <a:prstGeom prst="rect">
            <a:avLst/>
          </a:prstGeom>
          <a:noFill/>
        </p:spPr>
        <p:txBody>
          <a:bodyPr wrap="square" rtlCol="0" anchor="t">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437515" y="708025"/>
            <a:ext cx="10972800" cy="4525963"/>
          </a:xfrm>
        </p:spPr>
        <p:txBody>
          <a:bodyPr/>
          <a:p>
            <a:r>
              <a:rPr sz="2800">
                <a:latin typeface="Times New Roman" panose="02020603050405020304" charset="0"/>
                <a:cs typeface="Times New Roman" panose="02020603050405020304" charset="0"/>
                <a:sym typeface="Symbol" panose="05050102010706020507" pitchFamily="18" charset="2"/>
              </a:rPr>
              <a:t>where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baseline="-25000">
                <a:solidFill>
                  <a:srgbClr val="9900CC"/>
                </a:solidFill>
                <a:latin typeface="Times New Roman" panose="02020603050405020304" charset="0"/>
                <a:cs typeface="Times New Roman" panose="02020603050405020304" charset="0"/>
                <a:sym typeface="Symbol" panose="05050102010706020507" pitchFamily="18" charset="2"/>
              </a:rPr>
              <a:t>1</a:t>
            </a:r>
            <a:r>
              <a:rPr sz="2800">
                <a:solidFill>
                  <a:srgbClr val="9900CC"/>
                </a:solidFill>
                <a:latin typeface="Times New Roman" panose="02020603050405020304" charset="0"/>
                <a:cs typeface="Times New Roman" panose="02020603050405020304" charset="0"/>
                <a:sym typeface="Symbol" panose="05050102010706020507" pitchFamily="18" charset="2"/>
              </a:rPr>
              <a:t>,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baseline="-25000">
                <a:solidFill>
                  <a:srgbClr val="9900CC"/>
                </a:solidFill>
                <a:latin typeface="Times New Roman" panose="02020603050405020304" charset="0"/>
                <a:cs typeface="Times New Roman" panose="02020603050405020304" charset="0"/>
                <a:sym typeface="Symbol" panose="05050102010706020507" pitchFamily="18" charset="2"/>
              </a:rPr>
              <a:t>2</a:t>
            </a:r>
            <a:r>
              <a:rPr sz="2800">
                <a:solidFill>
                  <a:srgbClr val="9900CC"/>
                </a:solidFill>
                <a:latin typeface="Times New Roman" panose="02020603050405020304" charset="0"/>
                <a:cs typeface="Times New Roman" panose="02020603050405020304" charset="0"/>
                <a:sym typeface="Symbol" panose="05050102010706020507" pitchFamily="18" charset="2"/>
              </a:rPr>
              <a:t>, …,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i="1" baseline="-25000">
                <a:solidFill>
                  <a:srgbClr val="9900CC"/>
                </a:solidFill>
                <a:latin typeface="Times New Roman" panose="02020603050405020304" charset="0"/>
                <a:cs typeface="Times New Roman" panose="02020603050405020304" charset="0"/>
                <a:sym typeface="Symbol" panose="05050102010706020507" pitchFamily="18" charset="2"/>
              </a:rPr>
              <a:t>m</a:t>
            </a:r>
            <a:r>
              <a:rPr sz="2800">
                <a:solidFill>
                  <a:srgbClr val="9900CC"/>
                </a:solidFill>
                <a:latin typeface="Times New Roman" panose="02020603050405020304" charset="0"/>
                <a:cs typeface="Times New Roman" panose="02020603050405020304" charset="0"/>
                <a:sym typeface="Symbol" panose="05050102010706020507" pitchFamily="18" charset="2"/>
              </a:rPr>
              <a:t> </a:t>
            </a:r>
            <a:r>
              <a:rPr sz="2800">
                <a:latin typeface="Times New Roman" panose="02020603050405020304" charset="0"/>
                <a:cs typeface="Times New Roman" panose="02020603050405020304" charset="0"/>
                <a:sym typeface="+mn-ea"/>
              </a:rPr>
              <a:t>are </a:t>
            </a:r>
            <a:r>
              <a:rPr sz="2800" b="1" i="1">
                <a:latin typeface="Times New Roman" panose="02020603050405020304" charset="0"/>
                <a:cs typeface="Times New Roman" panose="02020603050405020304" charset="0"/>
                <a:sym typeface="+mn-ea"/>
              </a:rPr>
              <a:t>just some arbitrary</a:t>
            </a:r>
            <a:r>
              <a:rPr sz="2800">
                <a:latin typeface="Times New Roman" panose="02020603050405020304" charset="0"/>
                <a:cs typeface="Times New Roman" panose="02020603050405020304" charset="0"/>
                <a:sym typeface="+mn-ea"/>
              </a:rPr>
              <a:t> </a:t>
            </a:r>
            <a:r>
              <a:rPr sz="2800" b="1" i="1">
                <a:latin typeface="Times New Roman" panose="02020603050405020304" charset="0"/>
                <a:cs typeface="Times New Roman" panose="02020603050405020304" charset="0"/>
                <a:sym typeface="+mn-ea"/>
              </a:rPr>
              <a:t>vectors</a:t>
            </a:r>
            <a:r>
              <a:rPr sz="2800">
                <a:latin typeface="Times New Roman" panose="02020603050405020304" charset="0"/>
                <a:cs typeface="Times New Roman" panose="02020603050405020304" charset="0"/>
                <a:sym typeface="+mn-ea"/>
              </a:rPr>
              <a:t> (not necessarily valid quantum states; for example, they might not have unit length, and we cannot presume they’re orthogonal)</a:t>
            </a:r>
            <a:endParaRPr lang="en-US"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sym typeface="+mn-ea"/>
              </a:rPr>
              <a:t>We will next show that  </a:t>
            </a:r>
            <a:r>
              <a:rPr sz="2800">
                <a:solidFill>
                  <a:srgbClr val="9900CC"/>
                </a:solidFill>
                <a:latin typeface="Times New Roman" panose="02020603050405020304" charset="0"/>
                <a:cs typeface="Times New Roman" panose="02020603050405020304" charset="0"/>
                <a:sym typeface="Symbol" panose="05050102010706020507" pitchFamily="18" charset="2"/>
              </a:rPr>
              <a:t></a:t>
            </a:r>
            <a:r>
              <a:rPr sz="2800" i="1" baseline="-25000" err="1">
                <a:solidFill>
                  <a:srgbClr val="9900CC"/>
                </a:solidFill>
                <a:latin typeface="Times New Roman" panose="02020603050405020304" charset="0"/>
                <a:cs typeface="Times New Roman" panose="02020603050405020304" charset="0"/>
                <a:sym typeface="Symbol" panose="05050102010706020507" pitchFamily="18" charset="2"/>
              </a:rPr>
              <a:t>c</a:t>
            </a:r>
            <a:r>
              <a:rPr sz="2800" err="1">
                <a:solidFill>
                  <a:srgbClr val="9900CC"/>
                </a:solidFill>
                <a:latin typeface="Times New Roman" panose="02020603050405020304" charset="0"/>
                <a:cs typeface="Times New Roman" panose="02020603050405020304" charset="0"/>
                <a:sym typeface="Symbol" panose="05050102010706020507" pitchFamily="18" charset="2"/>
              </a:rPr>
              <a:t></a:t>
            </a:r>
            <a:r>
              <a:rPr sz="2800" i="1" baseline="-25000" err="1">
                <a:solidFill>
                  <a:srgbClr val="9900CC"/>
                </a:solidFill>
                <a:latin typeface="Times New Roman" panose="02020603050405020304" charset="0"/>
                <a:cs typeface="Times New Roman" panose="02020603050405020304" charset="0"/>
                <a:sym typeface="Symbol" panose="05050102010706020507" pitchFamily="18" charset="2"/>
              </a:rPr>
              <a:t>c</a:t>
            </a:r>
            <a:r>
              <a:rPr sz="2800" i="1" baseline="-25000">
                <a:solidFill>
                  <a:srgbClr val="9900CC"/>
                </a:solidFill>
                <a:latin typeface="Times New Roman" panose="02020603050405020304" charset="0"/>
                <a:cs typeface="Times New Roman" panose="02020603050405020304" charset="0"/>
                <a:sym typeface="Symbol" panose="05050102010706020507" pitchFamily="18" charset="2"/>
              </a:rPr>
              <a:t>′</a:t>
            </a:r>
            <a:r>
              <a:rPr sz="2800" baseline="-25000">
                <a:solidFill>
                  <a:srgbClr val="9900CC"/>
                </a:solidFill>
                <a:latin typeface="Times New Roman" panose="02020603050405020304" charset="0"/>
                <a:cs typeface="Times New Roman" panose="02020603050405020304" charset="0"/>
                <a:sym typeface="Symbol" panose="05050102010706020507" pitchFamily="18" charset="2"/>
              </a:rPr>
              <a:t> </a:t>
            </a:r>
            <a:r>
              <a:rPr sz="2800">
                <a:solidFill>
                  <a:srgbClr val="9900CC"/>
                </a:solidFill>
                <a:latin typeface="Times New Roman" panose="02020603050405020304" charset="0"/>
                <a:cs typeface="Times New Roman" panose="02020603050405020304" charset="0"/>
                <a:sym typeface="Symbol" panose="05050102010706020507" pitchFamily="18" charset="2"/>
              </a:rPr>
              <a:t> </a:t>
            </a:r>
            <a:r>
              <a:rPr sz="2800" b="1">
                <a:solidFill>
                  <a:srgbClr val="9900CC"/>
                </a:solidFill>
                <a:latin typeface="Times New Roman" panose="02020603050405020304" charset="0"/>
                <a:cs typeface="Times New Roman" panose="02020603050405020304" charset="0"/>
                <a:sym typeface="Symbol" panose="05050102010706020507" pitchFamily="18" charset="2"/>
              </a:rPr>
              <a:t>=</a:t>
            </a:r>
            <a:r>
              <a:rPr lang="en-IN" sz="2800" b="1">
                <a:solidFill>
                  <a:srgbClr val="9900CC"/>
                </a:solidFill>
                <a:latin typeface="Times New Roman" panose="02020603050405020304" charset="0"/>
                <a:cs typeface="Times New Roman" panose="02020603050405020304" charset="0"/>
                <a:sym typeface="Symbol" panose="05050102010706020507" pitchFamily="18" charset="2"/>
              </a:rPr>
              <a:t>      </a:t>
            </a:r>
            <a:r>
              <a:rPr sz="2800" i="1">
                <a:solidFill>
                  <a:srgbClr val="9900CC"/>
                </a:solidFill>
                <a:latin typeface="Times New Roman" panose="02020603050405020304" charset="0"/>
                <a:cs typeface="Times New Roman" panose="02020603050405020304" charset="0"/>
                <a:sym typeface="Symbol" panose="05050102010706020507" pitchFamily="18" charset="2"/>
              </a:rPr>
              <a:t>p</a:t>
            </a:r>
            <a:r>
              <a:rPr sz="2800" i="1" baseline="-25000">
                <a:solidFill>
                  <a:srgbClr val="9900CC"/>
                </a:solidFill>
                <a:latin typeface="Times New Roman" panose="02020603050405020304" charset="0"/>
                <a:cs typeface="Times New Roman" panose="02020603050405020304" charset="0"/>
                <a:sym typeface="Symbol" panose="05050102010706020507" pitchFamily="18" charset="2"/>
              </a:rPr>
              <a:t>c     </a:t>
            </a:r>
            <a:r>
              <a:rPr sz="2800">
                <a:latin typeface="Times New Roman" panose="02020603050405020304" charset="0"/>
                <a:cs typeface="Times New Roman" panose="02020603050405020304" charset="0"/>
                <a:sym typeface="+mn-ea"/>
              </a:rPr>
              <a:t>if </a:t>
            </a:r>
            <a:r>
              <a:rPr sz="2800" i="1">
                <a:solidFill>
                  <a:srgbClr val="9900CC"/>
                </a:solidFill>
                <a:latin typeface="Times New Roman" panose="02020603050405020304" charset="0"/>
                <a:cs typeface="Times New Roman" panose="02020603050405020304" charset="0"/>
                <a:sym typeface="Symbol" panose="05050102010706020507" pitchFamily="18" charset="2"/>
              </a:rPr>
              <a:t>c </a:t>
            </a:r>
            <a:r>
              <a:rPr sz="2800" b="1">
                <a:solidFill>
                  <a:srgbClr val="9900CC"/>
                </a:solidFill>
                <a:latin typeface="Times New Roman" panose="02020603050405020304" charset="0"/>
                <a:cs typeface="Times New Roman" panose="02020603050405020304" charset="0"/>
                <a:sym typeface="Symbol" panose="05050102010706020507" pitchFamily="18" charset="2"/>
              </a:rPr>
              <a:t>=</a:t>
            </a:r>
            <a:r>
              <a:rPr sz="2800" i="1" baseline="-25000">
                <a:solidFill>
                  <a:srgbClr val="9900CC"/>
                </a:solidFill>
                <a:latin typeface="Times New Roman" panose="02020603050405020304" charset="0"/>
                <a:cs typeface="Times New Roman" panose="02020603050405020304" charset="0"/>
                <a:sym typeface="Symbol" panose="05050102010706020507" pitchFamily="18" charset="2"/>
              </a:rPr>
              <a:t> </a:t>
            </a:r>
            <a:r>
              <a:rPr sz="2800" i="1">
                <a:solidFill>
                  <a:srgbClr val="9900CC"/>
                </a:solidFill>
                <a:latin typeface="Times New Roman" panose="02020603050405020304" charset="0"/>
                <a:cs typeface="Times New Roman" panose="02020603050405020304" charset="0"/>
                <a:sym typeface="Symbol" panose="05050102010706020507" pitchFamily="18" charset="2"/>
              </a:rPr>
              <a:t>c′</a:t>
            </a:r>
            <a:endParaRPr sz="2800" i="1">
              <a:solidFill>
                <a:srgbClr val="9900CC"/>
              </a:solidFill>
              <a:latin typeface="Times New Roman" panose="02020603050405020304" charset="0"/>
              <a:cs typeface="Times New Roman" panose="02020603050405020304" charset="0"/>
              <a:sym typeface="Symbol" panose="05050102010706020507" pitchFamily="18" charset="2"/>
            </a:endParaRPr>
          </a:p>
          <a:p>
            <a:pPr marL="0" indent="0">
              <a:buNone/>
            </a:pPr>
            <a:r>
              <a:rPr lang="en-IN" sz="2800" i="1">
                <a:solidFill>
                  <a:srgbClr val="9900CC"/>
                </a:solidFill>
                <a:latin typeface="Times New Roman" panose="02020603050405020304" charset="0"/>
                <a:cs typeface="Times New Roman" panose="02020603050405020304" charset="0"/>
                <a:sym typeface="Symbol" panose="05050102010706020507" pitchFamily="18" charset="2"/>
              </a:rPr>
              <a:t>                                                                  </a:t>
            </a:r>
            <a:r>
              <a:rPr sz="2800">
                <a:latin typeface="Times New Roman" panose="02020603050405020304" charset="0"/>
                <a:cs typeface="Times New Roman" panose="02020603050405020304" charset="0"/>
                <a:sym typeface="+mn-ea"/>
              </a:rPr>
              <a:t>0     if </a:t>
            </a:r>
            <a:r>
              <a:rPr sz="2800" i="1">
                <a:solidFill>
                  <a:srgbClr val="9900CC"/>
                </a:solidFill>
                <a:latin typeface="Times New Roman" panose="02020603050405020304" charset="0"/>
                <a:cs typeface="Times New Roman" panose="02020603050405020304" charset="0"/>
                <a:sym typeface="Symbol" panose="05050102010706020507" pitchFamily="18" charset="2"/>
              </a:rPr>
              <a:t>c </a:t>
            </a:r>
            <a:r>
              <a:rPr sz="2800" b="1">
                <a:solidFill>
                  <a:srgbClr val="9900CC"/>
                </a:solidFill>
                <a:latin typeface="Times New Roman" panose="02020603050405020304" charset="0"/>
                <a:cs typeface="Times New Roman" panose="02020603050405020304" charset="0"/>
                <a:sym typeface="Symbol" panose="05050102010706020507" pitchFamily="18" charset="2"/>
              </a:rPr>
              <a:t></a:t>
            </a:r>
            <a:r>
              <a:rPr sz="2800" i="1" baseline="-25000">
                <a:solidFill>
                  <a:srgbClr val="9900CC"/>
                </a:solidFill>
                <a:latin typeface="Times New Roman" panose="02020603050405020304" charset="0"/>
                <a:cs typeface="Times New Roman" panose="02020603050405020304" charset="0"/>
                <a:sym typeface="Symbol" panose="05050102010706020507" pitchFamily="18" charset="2"/>
              </a:rPr>
              <a:t> </a:t>
            </a:r>
            <a:r>
              <a:rPr sz="2800" i="1">
                <a:solidFill>
                  <a:srgbClr val="9900CC"/>
                </a:solidFill>
                <a:latin typeface="Times New Roman" panose="02020603050405020304" charset="0"/>
                <a:cs typeface="Times New Roman" panose="02020603050405020304" charset="0"/>
                <a:sym typeface="Symbol" panose="05050102010706020507" pitchFamily="18" charset="2"/>
              </a:rPr>
              <a:t>c′</a:t>
            </a:r>
            <a:endParaRPr sz="2800" i="1">
              <a:solidFill>
                <a:srgbClr val="9900CC"/>
              </a:solidFill>
              <a:latin typeface="Times New Roman" panose="02020603050405020304" charset="0"/>
              <a:ea typeface="Times New Roman" panose="02020603050405020304" charset="0"/>
              <a:cs typeface="Times New Roman" panose="02020603050405020304" charset="0"/>
              <a:sym typeface="Symbol" panose="05050102010706020507" pitchFamily="18" charset="2"/>
            </a:endParaRPr>
          </a:p>
          <a:p>
            <a:r>
              <a:rPr sz="2800">
                <a:latin typeface="Times New Roman" panose="02020603050405020304" charset="0"/>
                <a:cs typeface="Times New Roman" panose="02020603050405020304" charset="0"/>
                <a:sym typeface="+mn-ea"/>
              </a:rPr>
              <a:t>we compute the partial trace </a:t>
            </a:r>
            <a:r>
              <a:rPr sz="2800">
                <a:solidFill>
                  <a:srgbClr val="9900CC"/>
                </a:solidFill>
                <a:latin typeface="Times New Roman" panose="02020603050405020304" charset="0"/>
                <a:cs typeface="Times New Roman" panose="02020603050405020304" charset="0"/>
                <a:sym typeface="Symbol" panose="05050102010706020507" pitchFamily="18" charset="2"/>
              </a:rPr>
              <a:t>Tr</a:t>
            </a:r>
            <a:r>
              <a:rPr sz="2800" baseline="-25000">
                <a:solidFill>
                  <a:srgbClr val="9900CC"/>
                </a:solidFill>
                <a:latin typeface="Times New Roman" panose="02020603050405020304" charset="0"/>
                <a:cs typeface="Times New Roman" panose="02020603050405020304" charset="0"/>
                <a:sym typeface="Symbol" panose="05050102010706020507" pitchFamily="18" charset="2"/>
              </a:rPr>
              <a:t>1</a:t>
            </a:r>
            <a:r>
              <a:rPr sz="2800">
                <a:latin typeface="Times New Roman" panose="02020603050405020304" charset="0"/>
                <a:cs typeface="Times New Roman" panose="02020603050405020304" charset="0"/>
                <a:sym typeface="+mn-ea"/>
              </a:rPr>
              <a:t> of </a:t>
            </a:r>
            <a:r>
              <a:rPr sz="2800">
                <a:solidFill>
                  <a:srgbClr val="9900CC"/>
                </a:solidFill>
                <a:latin typeface="Times New Roman" panose="02020603050405020304" charset="0"/>
                <a:cs typeface="Times New Roman" panose="02020603050405020304" charset="0"/>
                <a:sym typeface="Symbol" panose="05050102010706020507" pitchFamily="18" charset="2"/>
              </a:rPr>
              <a:t> </a:t>
            </a:r>
            <a:r>
              <a:rPr sz="2800">
                <a:latin typeface="Times New Roman" panose="02020603050405020304" charset="0"/>
                <a:cs typeface="Times New Roman" panose="02020603050405020304" charset="0"/>
                <a:sym typeface="+mn-ea"/>
              </a:rPr>
              <a:t>in terms of</a:t>
            </a:r>
            <a:endParaRPr sz="2800">
              <a:latin typeface="Times New Roman" panose="02020603050405020304" charset="0"/>
              <a:cs typeface="Times New Roman" panose="02020603050405020304" charset="0"/>
              <a:sym typeface="+mn-ea"/>
            </a:endParaRPr>
          </a:p>
          <a:p>
            <a:endParaRPr sz="2800" i="1">
              <a:solidFill>
                <a:srgbClr val="9900CC"/>
              </a:solidFill>
              <a:latin typeface="Times New Roman" panose="02020603050405020304" charset="0"/>
              <a:cs typeface="Times New Roman" panose="02020603050405020304" charset="0"/>
              <a:sym typeface="Symbol" panose="05050102010706020507" pitchFamily="18" charset="2"/>
            </a:endParaRPr>
          </a:p>
          <a:p>
            <a:endParaRPr sz="2800">
              <a:latin typeface="Times New Roman" panose="02020603050405020304" charset="0"/>
              <a:cs typeface="Times New Roman" panose="02020603050405020304" charset="0"/>
              <a:sym typeface="+mn-ea"/>
            </a:endParaRPr>
          </a:p>
          <a:p>
            <a:endParaRPr sz="2800">
              <a:latin typeface="Times New Roman" panose="02020603050405020304" charset="0"/>
              <a:cs typeface="Times New Roman" panose="02020603050405020304" charset="0"/>
              <a:sym typeface="+mn-ea"/>
            </a:endParaRPr>
          </a:p>
          <a:p>
            <a:r>
              <a:rPr sz="2800">
                <a:latin typeface="Times New Roman" panose="02020603050405020304" charset="0"/>
                <a:cs typeface="Times New Roman" panose="02020603050405020304" charset="0"/>
                <a:sym typeface="+mn-ea"/>
              </a:rPr>
              <a:t>A careful calculation (shown later) of this partial trace yields</a:t>
            </a:r>
            <a:endParaRPr lang="en-US" sz="2800">
              <a:latin typeface="Times New Roman" panose="02020603050405020304" charset="0"/>
              <a:cs typeface="Times New Roman" panose="02020603050405020304" charset="0"/>
            </a:endParaRPr>
          </a:p>
        </p:txBody>
      </p:sp>
      <p:sp>
        <p:nvSpPr>
          <p:cNvPr id="880651" name="Left Brace 880650"/>
          <p:cNvSpPr/>
          <p:nvPr/>
        </p:nvSpPr>
        <p:spPr>
          <a:xfrm>
            <a:off x="5921375" y="2245678"/>
            <a:ext cx="150813" cy="609600"/>
          </a:xfrm>
          <a:prstGeom prst="leftBrace">
            <a:avLst>
              <a:gd name="adj1" fmla="val 33684"/>
              <a:gd name="adj2" fmla="val 50000"/>
            </a:avLst>
          </a:prstGeom>
          <a:noFill/>
          <a:ln w="19050" cap="flat" cmpd="sng">
            <a:solidFill>
              <a:schemeClr val="tx1"/>
            </a:solidFill>
            <a:prstDash val="solid"/>
            <a:headEnd type="none" w="med" len="med"/>
            <a:tailEnd type="none" w="med" len="med"/>
          </a:ln>
        </p:spPr>
        <p:txBody>
          <a:bodyPr/>
          <a:p>
            <a:endParaRPr lang="en-US"/>
          </a:p>
        </p:txBody>
      </p:sp>
      <p:graphicFrame>
        <p:nvGraphicFramePr>
          <p:cNvPr id="6" name="Object 5"/>
          <p:cNvGraphicFramePr/>
          <p:nvPr/>
        </p:nvGraphicFramePr>
        <p:xfrm>
          <a:off x="1769110" y="3823970"/>
          <a:ext cx="7598410" cy="1024890"/>
        </p:xfrm>
        <a:graphic>
          <a:graphicData uri="http://schemas.openxmlformats.org/presentationml/2006/ole">
            <mc:AlternateContent xmlns:mc="http://schemas.openxmlformats.org/markup-compatibility/2006">
              <mc:Choice xmlns:v="urn:schemas-microsoft-com:vml" Requires="v">
                <p:oleObj spid="_x0000_s7" name="" r:id="rId1" imgW="4130675" imgH="426720" progId="Equation.KSEE3">
                  <p:embed/>
                </p:oleObj>
              </mc:Choice>
              <mc:Fallback>
                <p:oleObj name="" r:id="rId1" imgW="4130675" imgH="426720" progId="Equation.KSEE3">
                  <p:embed/>
                  <p:pic>
                    <p:nvPicPr>
                      <p:cNvPr id="0" name="Picture 6"/>
                      <p:cNvPicPr/>
                      <p:nvPr/>
                    </p:nvPicPr>
                    <p:blipFill>
                      <a:blip r:embed="rId2"/>
                      <a:stretch>
                        <a:fillRect/>
                      </a:stretch>
                    </p:blipFill>
                    <p:spPr>
                      <a:xfrm>
                        <a:off x="1769110" y="3823970"/>
                        <a:ext cx="7598410" cy="1024890"/>
                      </a:xfrm>
                      <a:prstGeom prst="rect">
                        <a:avLst/>
                      </a:prstGeom>
                    </p:spPr>
                  </p:pic>
                </p:oleObj>
              </mc:Fallback>
            </mc:AlternateContent>
          </a:graphicData>
        </a:graphic>
      </p:graphicFrame>
      <p:graphicFrame>
        <p:nvGraphicFramePr>
          <p:cNvPr id="9" name="Object 8"/>
          <p:cNvGraphicFramePr/>
          <p:nvPr/>
        </p:nvGraphicFramePr>
        <p:xfrm>
          <a:off x="3055620" y="5724525"/>
          <a:ext cx="4872990" cy="1021715"/>
        </p:xfrm>
        <a:graphic>
          <a:graphicData uri="http://schemas.openxmlformats.org/presentationml/2006/ole">
            <mc:AlternateContent xmlns:mc="http://schemas.openxmlformats.org/markup-compatibility/2006">
              <mc:Choice xmlns:v="urn:schemas-microsoft-com:vml" Requires="v">
                <p:oleObj spid="_x0000_s10" name="" r:id="rId3" imgW="3484880" imgH="887095" progId="Equation.KSEE3">
                  <p:embed/>
                </p:oleObj>
              </mc:Choice>
              <mc:Fallback>
                <p:oleObj name="" r:id="rId3" imgW="3484880" imgH="887095" progId="Equation.KSEE3">
                  <p:embed/>
                  <p:pic>
                    <p:nvPicPr>
                      <p:cNvPr id="0" name="Picture 9"/>
                      <p:cNvPicPr/>
                      <p:nvPr/>
                    </p:nvPicPr>
                    <p:blipFill>
                      <a:blip r:embed="rId4"/>
                      <a:stretch>
                        <a:fillRect/>
                      </a:stretch>
                    </p:blipFill>
                    <p:spPr>
                      <a:xfrm>
                        <a:off x="3055620" y="5724525"/>
                        <a:ext cx="4872990" cy="10217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80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60400" y="241300"/>
            <a:ext cx="10387330" cy="4526280"/>
          </a:xfrm>
        </p:spPr>
        <p:txBody>
          <a:bodyPr/>
          <a:p>
            <a:r>
              <a:rPr sz="2800">
                <a:latin typeface="Times New Roman" panose="02020603050405020304" charset="0"/>
                <a:cs typeface="Times New Roman" panose="02020603050405020304" charset="0"/>
                <a:sym typeface="+mn-ea"/>
              </a:rPr>
              <a:t>which must equal</a:t>
            </a:r>
            <a:r>
              <a:rPr>
                <a:latin typeface="Times New Roman" panose="02020603050405020304" charset="0"/>
                <a:cs typeface="Times New Roman" panose="02020603050405020304" charset="0"/>
                <a:sym typeface="+mn-ea"/>
              </a:rPr>
              <a:t> </a:t>
            </a:r>
            <a:endParaRPr>
              <a:latin typeface="Times New Roman" panose="02020603050405020304" charset="0"/>
              <a:cs typeface="Times New Roman" panose="02020603050405020304" charset="0"/>
              <a:sym typeface="+mn-ea"/>
            </a:endParaRPr>
          </a:p>
          <a:p>
            <a:endParaRPr lang="en-US">
              <a:latin typeface="Times New Roman" panose="02020603050405020304" charset="0"/>
              <a:cs typeface="Times New Roman" panose="02020603050405020304" charset="0"/>
            </a:endParaRPr>
          </a:p>
        </p:txBody>
      </p:sp>
      <p:graphicFrame>
        <p:nvGraphicFramePr>
          <p:cNvPr id="4" name="Content Placeholder 3"/>
          <p:cNvGraphicFramePr/>
          <p:nvPr>
            <p:ph sz="half" idx="2"/>
          </p:nvPr>
        </p:nvGraphicFramePr>
        <p:xfrm>
          <a:off x="4344670" y="309880"/>
          <a:ext cx="1692910" cy="715645"/>
        </p:xfrm>
        <a:graphic>
          <a:graphicData uri="http://schemas.openxmlformats.org/presentationml/2006/ole">
            <mc:AlternateContent xmlns:mc="http://schemas.openxmlformats.org/markup-compatibility/2006">
              <mc:Choice xmlns:v="urn:schemas-microsoft-com:vml" Requires="v">
                <p:oleObj spid="_x0000_s5" name="" r:id="rId1" imgW="826135" imgH="400685" progId="Equation.KSEE3">
                  <p:embed/>
                </p:oleObj>
              </mc:Choice>
              <mc:Fallback>
                <p:oleObj name="" r:id="rId1" imgW="826135" imgH="400685" progId="Equation.KSEE3">
                  <p:embed/>
                  <p:pic>
                    <p:nvPicPr>
                      <p:cNvPr id="0" name="Picture 4"/>
                      <p:cNvPicPr/>
                      <p:nvPr/>
                    </p:nvPicPr>
                    <p:blipFill>
                      <a:blip r:embed="rId2"/>
                      <a:stretch>
                        <a:fillRect/>
                      </a:stretch>
                    </p:blipFill>
                    <p:spPr>
                      <a:xfrm>
                        <a:off x="4344670" y="309880"/>
                        <a:ext cx="1692910" cy="715645"/>
                      </a:xfrm>
                      <a:prstGeom prst="rect">
                        <a:avLst/>
                      </a:prstGeom>
                    </p:spPr>
                  </p:pic>
                </p:oleObj>
              </mc:Fallback>
            </mc:AlternateContent>
          </a:graphicData>
        </a:graphic>
      </p:graphicFrame>
      <p:sp>
        <p:nvSpPr>
          <p:cNvPr id="7" name="Text Box 6"/>
          <p:cNvSpPr txBox="1"/>
          <p:nvPr/>
        </p:nvSpPr>
        <p:spPr>
          <a:xfrm>
            <a:off x="782320" y="1388745"/>
            <a:ext cx="6894195" cy="460375"/>
          </a:xfrm>
          <a:prstGeom prst="rect">
            <a:avLst/>
          </a:prstGeom>
          <a:noFill/>
        </p:spPr>
        <p:txBody>
          <a:bodyPr wrap="square" rtlCol="0" anchor="t">
            <a:spAutoFit/>
          </a:bodyPr>
          <a:p>
            <a:r>
              <a:rPr sz="2400">
                <a:latin typeface="Times New Roman" panose="02020603050405020304" charset="0"/>
                <a:cs typeface="Times New Roman" panose="02020603050405020304" charset="0"/>
                <a:sym typeface="+mn-ea"/>
              </a:rPr>
              <a:t>The claimed result about </a:t>
            </a:r>
            <a:r>
              <a:rPr sz="2400">
                <a:solidFill>
                  <a:srgbClr val="9900CC"/>
                </a:solidFill>
                <a:latin typeface="Times New Roman" panose="02020603050405020304" charset="0"/>
                <a:cs typeface="Times New Roman" panose="02020603050405020304" charset="0"/>
                <a:sym typeface="Symbol" panose="05050102010706020507" pitchFamily="18" charset="2"/>
              </a:rPr>
              <a:t></a:t>
            </a:r>
            <a:r>
              <a:rPr sz="2400" i="1" baseline="-25000" err="1">
                <a:solidFill>
                  <a:srgbClr val="9900CC"/>
                </a:solidFill>
                <a:latin typeface="Times New Roman" panose="02020603050405020304" charset="0"/>
                <a:cs typeface="Times New Roman" panose="02020603050405020304" charset="0"/>
                <a:sym typeface="Symbol" panose="05050102010706020507" pitchFamily="18" charset="2"/>
              </a:rPr>
              <a:t>c</a:t>
            </a:r>
            <a:r>
              <a:rPr sz="2400" err="1">
                <a:solidFill>
                  <a:srgbClr val="9900CC"/>
                </a:solidFill>
                <a:latin typeface="Times New Roman" panose="02020603050405020304" charset="0"/>
                <a:cs typeface="Times New Roman" panose="02020603050405020304" charset="0"/>
                <a:sym typeface="Symbol" panose="05050102010706020507" pitchFamily="18" charset="2"/>
              </a:rPr>
              <a:t></a:t>
            </a:r>
            <a:r>
              <a:rPr sz="2400" i="1" baseline="-25000" err="1">
                <a:solidFill>
                  <a:srgbClr val="9900CC"/>
                </a:solidFill>
                <a:latin typeface="Times New Roman" panose="02020603050405020304" charset="0"/>
                <a:cs typeface="Times New Roman" panose="02020603050405020304" charset="0"/>
                <a:sym typeface="Symbol" panose="05050102010706020507" pitchFamily="18" charset="2"/>
              </a:rPr>
              <a:t>c</a:t>
            </a:r>
            <a:r>
              <a:rPr sz="2400" i="1" baseline="-25000">
                <a:solidFill>
                  <a:srgbClr val="9900CC"/>
                </a:solidFill>
                <a:latin typeface="Times New Roman" panose="02020603050405020304" charset="0"/>
                <a:cs typeface="Times New Roman" panose="02020603050405020304" charset="0"/>
                <a:sym typeface="Symbol" panose="05050102010706020507" pitchFamily="18" charset="2"/>
              </a:rPr>
              <a:t>′</a:t>
            </a:r>
            <a:r>
              <a:rPr sz="2400" baseline="-25000">
                <a:solidFill>
                  <a:srgbClr val="9900CC"/>
                </a:solidFill>
                <a:latin typeface="Times New Roman" panose="02020603050405020304" charset="0"/>
                <a:cs typeface="Times New Roman" panose="02020603050405020304" charset="0"/>
                <a:sym typeface="Symbol" panose="05050102010706020507" pitchFamily="18" charset="2"/>
              </a:rPr>
              <a:t> </a:t>
            </a:r>
            <a:r>
              <a:rPr sz="2400">
                <a:solidFill>
                  <a:srgbClr val="9900CC"/>
                </a:solidFill>
                <a:latin typeface="Times New Roman" panose="02020603050405020304" charset="0"/>
                <a:cs typeface="Times New Roman" panose="02020603050405020304" charset="0"/>
                <a:sym typeface="Symbol" panose="05050102010706020507" pitchFamily="18" charset="2"/>
              </a:rPr>
              <a:t> </a:t>
            </a:r>
            <a:r>
              <a:rPr sz="2400">
                <a:latin typeface="Times New Roman" panose="02020603050405020304" charset="0"/>
                <a:cs typeface="Times New Roman" panose="02020603050405020304" charset="0"/>
                <a:sym typeface="+mn-ea"/>
              </a:rPr>
              <a:t>now follows</a:t>
            </a:r>
            <a:endParaRPr lang="en-US" sz="2400">
              <a:latin typeface="Times New Roman" panose="02020603050405020304" charset="0"/>
              <a:cs typeface="Times New Roman" panose="02020603050405020304" charset="0"/>
            </a:endParaRPr>
          </a:p>
        </p:txBody>
      </p:sp>
      <p:sp>
        <p:nvSpPr>
          <p:cNvPr id="8" name="Text Box 7"/>
          <p:cNvSpPr txBox="1"/>
          <p:nvPr/>
        </p:nvSpPr>
        <p:spPr>
          <a:xfrm>
            <a:off x="934720" y="2484755"/>
            <a:ext cx="1824355" cy="460375"/>
          </a:xfrm>
          <a:prstGeom prst="rect">
            <a:avLst/>
          </a:prstGeom>
          <a:noFill/>
        </p:spPr>
        <p:txBody>
          <a:bodyPr wrap="none" rtlCol="0" anchor="t">
            <a:spAutoFit/>
          </a:bodyPr>
          <a:p>
            <a:r>
              <a:rPr sz="2400">
                <a:latin typeface="Times New Roman" panose="02020603050405020304" charset="0"/>
                <a:cs typeface="Times New Roman" panose="02020603050405020304" charset="0"/>
                <a:sym typeface="+mn-ea"/>
              </a:rPr>
              <a:t>Next, setting</a:t>
            </a:r>
            <a:r>
              <a:rPr sz="2400">
                <a:sym typeface="+mn-ea"/>
              </a:rPr>
              <a:t> </a:t>
            </a:r>
            <a:endParaRPr lang="en-US" sz="2400"/>
          </a:p>
        </p:txBody>
      </p:sp>
      <p:graphicFrame>
        <p:nvGraphicFramePr>
          <p:cNvPr id="9" name="Object 8"/>
          <p:cNvGraphicFramePr/>
          <p:nvPr/>
        </p:nvGraphicFramePr>
        <p:xfrm>
          <a:off x="3239135" y="2212340"/>
          <a:ext cx="2798445" cy="1005840"/>
        </p:xfrm>
        <a:graphic>
          <a:graphicData uri="http://schemas.openxmlformats.org/presentationml/2006/ole">
            <mc:AlternateContent xmlns:mc="http://schemas.openxmlformats.org/markup-compatibility/2006">
              <mc:Choice xmlns:v="urn:schemas-microsoft-com:vml" Requires="v">
                <p:oleObj spid="_x0000_s10" name="" r:id="rId3" imgW="977900" imgH="457200" progId="Equation.KSEE3">
                  <p:embed/>
                </p:oleObj>
              </mc:Choice>
              <mc:Fallback>
                <p:oleObj name="" r:id="rId3" imgW="977900" imgH="457200" progId="Equation.KSEE3">
                  <p:embed/>
                  <p:pic>
                    <p:nvPicPr>
                      <p:cNvPr id="0" name="Picture 9"/>
                      <p:cNvPicPr/>
                      <p:nvPr/>
                    </p:nvPicPr>
                    <p:blipFill>
                      <a:blip r:embed="rId4"/>
                      <a:stretch>
                        <a:fillRect/>
                      </a:stretch>
                    </p:blipFill>
                    <p:spPr>
                      <a:xfrm>
                        <a:off x="3239135" y="2212340"/>
                        <a:ext cx="2798445" cy="1005840"/>
                      </a:xfrm>
                      <a:prstGeom prst="rect">
                        <a:avLst/>
                      </a:prstGeom>
                    </p:spPr>
                  </p:pic>
                </p:oleObj>
              </mc:Fallback>
            </mc:AlternateContent>
          </a:graphicData>
        </a:graphic>
      </p:graphicFrame>
      <p:sp>
        <p:nvSpPr>
          <p:cNvPr id="11" name="Text Box 10"/>
          <p:cNvSpPr txBox="1"/>
          <p:nvPr/>
        </p:nvSpPr>
        <p:spPr>
          <a:xfrm>
            <a:off x="6449060" y="2320290"/>
            <a:ext cx="4061460" cy="798830"/>
          </a:xfrm>
          <a:prstGeom prst="rect">
            <a:avLst/>
          </a:prstGeom>
          <a:noFill/>
        </p:spPr>
        <p:txBody>
          <a:bodyPr wrap="none" rtlCol="0" anchor="t">
            <a:spAutoFit/>
          </a:bodyPr>
          <a:p>
            <a:r>
              <a:rPr sz="2800">
                <a:latin typeface="Times New Roman" panose="02020603050405020304" charset="0"/>
                <a:cs typeface="Times New Roman" panose="02020603050405020304" charset="0"/>
                <a:sym typeface="+mn-ea"/>
              </a:rPr>
              <a:t>completes the construction</a:t>
            </a:r>
            <a:r>
              <a:rPr>
                <a:sym typeface="+mn-ea"/>
              </a:rPr>
              <a:t> </a:t>
            </a:r>
            <a:endParaRPr>
              <a:sym typeface="+mn-ea"/>
            </a:endParaRPr>
          </a:p>
          <a:p>
            <a:endParaRPr lang="en-US"/>
          </a:p>
        </p:txBody>
      </p:sp>
      <p:sp>
        <p:nvSpPr>
          <p:cNvPr id="12" name="Text Box 11"/>
          <p:cNvSpPr txBox="1"/>
          <p:nvPr/>
        </p:nvSpPr>
        <p:spPr>
          <a:xfrm>
            <a:off x="660400" y="3580765"/>
            <a:ext cx="7417435" cy="829945"/>
          </a:xfrm>
          <a:prstGeom prst="rect">
            <a:avLst/>
          </a:prstGeom>
          <a:noFill/>
        </p:spPr>
        <p:txBody>
          <a:bodyPr wrap="none" rtlCol="0">
            <a:spAutoFit/>
          </a:bodyPr>
          <a:p>
            <a:pPr algn="l"/>
            <a:r>
              <a:rPr sz="2400">
                <a:latin typeface="Times New Roman" panose="02020603050405020304" charset="0"/>
                <a:cs typeface="Times New Roman" panose="02020603050405020304" charset="0"/>
                <a:sym typeface="+mn-ea"/>
              </a:rPr>
              <a:t>For completeness, we now give the “careful calculation” of</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graphicFrame>
        <p:nvGraphicFramePr>
          <p:cNvPr id="13" name="Object 12"/>
          <p:cNvGraphicFramePr/>
          <p:nvPr/>
        </p:nvGraphicFramePr>
        <p:xfrm>
          <a:off x="2377123" y="4289425"/>
          <a:ext cx="5328920" cy="1443355"/>
        </p:xfrm>
        <a:graphic>
          <a:graphicData uri="http://schemas.openxmlformats.org/presentationml/2006/ole">
            <mc:AlternateContent xmlns:mc="http://schemas.openxmlformats.org/markup-compatibility/2006">
              <mc:Choice xmlns:v="urn:schemas-microsoft-com:vml" Requires="v">
                <p:oleObj spid="_x0000_s14" name="" r:id="rId5" imgW="3110865" imgH="812165" progId="Equation.KSEE3">
                  <p:embed/>
                </p:oleObj>
              </mc:Choice>
              <mc:Fallback>
                <p:oleObj name="" r:id="rId5" imgW="3110865" imgH="812165" progId="Equation.KSEE3">
                  <p:embed/>
                  <p:pic>
                    <p:nvPicPr>
                      <p:cNvPr id="0" name="Picture 13"/>
                      <p:cNvPicPr/>
                      <p:nvPr/>
                    </p:nvPicPr>
                    <p:blipFill>
                      <a:blip r:embed="rId6"/>
                      <a:stretch>
                        <a:fillRect/>
                      </a:stretch>
                    </p:blipFill>
                    <p:spPr>
                      <a:xfrm>
                        <a:off x="2377123" y="4289425"/>
                        <a:ext cx="5328920" cy="14433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97)"/>
          <p:cNvPicPr>
            <a:picLocks noChangeAspect="1"/>
          </p:cNvPicPr>
          <p:nvPr/>
        </p:nvPicPr>
        <p:blipFill>
          <a:blip r:embed="rId1"/>
          <a:srcRect l="20458" t="42889" r="26125" b="17113"/>
          <a:stretch>
            <a:fillRect/>
          </a:stretch>
        </p:blipFill>
        <p:spPr>
          <a:xfrm>
            <a:off x="805180" y="770890"/>
            <a:ext cx="9915525" cy="4838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z="4000" b="1">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sym typeface="+mn-ea"/>
              </a:rPr>
              <a:t>Bit-commitment</a:t>
            </a:r>
            <a:br>
              <a:rPr sz="4000" b="1">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rPr>
            </a:br>
            <a:endParaRPr lang="en-US" sz="4000" b="1">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buNone/>
            </a:pPr>
            <a:endParaRPr i="1">
              <a:solidFill>
                <a:srgbClr val="3333FF"/>
              </a:solidFill>
              <a:latin typeface="Times New Roman" panose="02020603050405020304" charset="0"/>
            </a:endParaRPr>
          </a:p>
          <a:p>
            <a:endParaRPr lang="en-US"/>
          </a:p>
        </p:txBody>
      </p:sp>
      <p:pic>
        <p:nvPicPr>
          <p:cNvPr id="5" name="Content Placeholder 4" descr="Screenshot (98)"/>
          <p:cNvPicPr>
            <a:picLocks noChangeAspect="1"/>
          </p:cNvPicPr>
          <p:nvPr>
            <p:ph sz="half" idx="2"/>
          </p:nvPr>
        </p:nvPicPr>
        <p:blipFill>
          <a:blip r:embed="rId1"/>
          <a:srcRect l="21538" t="29754" r="28664" b="15897"/>
          <a:stretch>
            <a:fillRect/>
          </a:stretch>
        </p:blipFill>
        <p:spPr>
          <a:xfrm>
            <a:off x="986155" y="1172210"/>
            <a:ext cx="10219055" cy="55594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sz="3600">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sym typeface="+mn-ea"/>
              </a:rPr>
              <a:t>Simple physical implementation</a:t>
            </a:r>
            <a:br>
              <a:rPr sz="3600">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rPr>
            </a:br>
            <a:endParaRPr lang="en-US" sz="3600">
              <a:gradFill>
                <a:gsLst>
                  <a:gs pos="0">
                    <a:srgbClr val="012D86"/>
                  </a:gs>
                  <a:gs pos="100000">
                    <a:srgbClr val="0E2557"/>
                  </a:gs>
                </a:gsLst>
                <a:lin scaled="0"/>
              </a:gradFill>
              <a:effectLst>
                <a:outerShdw blurRad="38100" dist="38100" dir="2700000">
                  <a:srgbClr val="C0C0C0"/>
                </a:outerShdw>
              </a:effectLst>
              <a:latin typeface="Times New Roman" panose="02020603050405020304" charset="0"/>
              <a:cs typeface="Times New Roman" panose="02020603050405020304" charset="0"/>
            </a:endParaRPr>
          </a:p>
        </p:txBody>
      </p:sp>
      <p:sp>
        <p:nvSpPr>
          <p:cNvPr id="7" name="Content Placeholder 6"/>
          <p:cNvSpPr>
            <a:spLocks noGrp="1"/>
          </p:cNvSpPr>
          <p:nvPr>
            <p:ph idx="1"/>
          </p:nvPr>
        </p:nvSpPr>
        <p:spPr>
          <a:xfrm>
            <a:off x="387985" y="1480185"/>
            <a:ext cx="10972800" cy="4525963"/>
          </a:xfrm>
        </p:spPr>
        <p:txBody>
          <a:bodyPr/>
          <a:p>
            <a:r>
              <a:rPr sz="2800" b="1">
                <a:latin typeface="Times New Roman" panose="02020603050405020304" charset="0"/>
                <a:cs typeface="Times New Roman" panose="02020603050405020304" charset="0"/>
                <a:sym typeface="+mn-ea"/>
              </a:rPr>
              <a:t>Commit:</a:t>
            </a:r>
            <a:r>
              <a:rPr sz="2800">
                <a:latin typeface="Times New Roman" panose="02020603050405020304" charset="0"/>
                <a:cs typeface="Times New Roman" panose="02020603050405020304" charset="0"/>
                <a:sym typeface="+mn-ea"/>
              </a:rPr>
              <a:t> Alice writes </a:t>
            </a:r>
            <a:r>
              <a:rPr sz="2800" i="1">
                <a:solidFill>
                  <a:srgbClr val="3333FF"/>
                </a:solidFill>
                <a:latin typeface="Times New Roman" panose="02020603050405020304" charset="0"/>
                <a:cs typeface="Times New Roman" panose="02020603050405020304" charset="0"/>
                <a:sym typeface="+mn-ea"/>
              </a:rPr>
              <a:t>b</a:t>
            </a:r>
            <a:r>
              <a:rPr sz="2800">
                <a:latin typeface="Times New Roman" panose="02020603050405020304" charset="0"/>
                <a:cs typeface="Times New Roman" panose="02020603050405020304" charset="0"/>
                <a:sym typeface="+mn-ea"/>
              </a:rPr>
              <a:t> down on a piece of paper, locks it in a safe, sends the safe to Bob, but keeps the key</a:t>
            </a:r>
            <a:endParaRPr sz="2800">
              <a:latin typeface="Times New Roman" panose="02020603050405020304" charset="0"/>
              <a:cs typeface="Times New Roman" panose="02020603050405020304" charset="0"/>
              <a:sym typeface="+mn-ea"/>
            </a:endParaRPr>
          </a:p>
          <a:p>
            <a:endParaRPr sz="2800">
              <a:latin typeface="Times New Roman" panose="02020603050405020304" charset="0"/>
              <a:cs typeface="Times New Roman" panose="02020603050405020304" charset="0"/>
            </a:endParaRPr>
          </a:p>
          <a:p>
            <a:r>
              <a:rPr sz="2800" b="1">
                <a:latin typeface="Times New Roman" panose="02020603050405020304" charset="0"/>
                <a:cs typeface="Times New Roman" panose="02020603050405020304" charset="0"/>
                <a:sym typeface="+mn-ea"/>
              </a:rPr>
              <a:t>De-commit:</a:t>
            </a:r>
            <a:r>
              <a:rPr sz="2800">
                <a:latin typeface="Times New Roman" panose="02020603050405020304" charset="0"/>
                <a:cs typeface="Times New Roman" panose="02020603050405020304" charset="0"/>
                <a:sym typeface="+mn-ea"/>
              </a:rPr>
              <a:t> Alice sends the key to Bob, who then opens the safe</a:t>
            </a:r>
            <a:endParaRPr sz="2800">
              <a:latin typeface="Times New Roman" panose="02020603050405020304" charset="0"/>
              <a:cs typeface="Times New Roman" panose="02020603050405020304" charset="0"/>
              <a:sym typeface="+mn-ea"/>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sym typeface="+mn-ea"/>
              </a:rPr>
              <a:t>Desirable properties:</a:t>
            </a:r>
            <a:endParaRPr sz="2800">
              <a:latin typeface="Times New Roman" panose="02020603050405020304" charset="0"/>
              <a:cs typeface="Times New Roman" panose="02020603050405020304" charset="0"/>
            </a:endParaRPr>
          </a:p>
          <a:p>
            <a:pPr lvl="1"/>
            <a:r>
              <a:rPr sz="2800" b="1">
                <a:solidFill>
                  <a:srgbClr val="FF0000"/>
                </a:solidFill>
                <a:latin typeface="Times New Roman" panose="02020603050405020304" charset="0"/>
                <a:cs typeface="Times New Roman" panose="02020603050405020304" charset="0"/>
                <a:sym typeface="+mn-ea"/>
              </a:rPr>
              <a:t>Binding:</a:t>
            </a:r>
            <a:r>
              <a:rPr sz="2800">
                <a:latin typeface="Times New Roman" panose="02020603050405020304" charset="0"/>
                <a:cs typeface="Times New Roman" panose="02020603050405020304" charset="0"/>
                <a:sym typeface="+mn-ea"/>
              </a:rPr>
              <a:t> </a:t>
            </a:r>
            <a:r>
              <a:rPr sz="2800">
                <a:solidFill>
                  <a:srgbClr val="FF0000"/>
                </a:solidFill>
                <a:latin typeface="Times New Roman" panose="02020603050405020304" charset="0"/>
                <a:cs typeface="Times New Roman" panose="02020603050405020304" charset="0"/>
                <a:sym typeface="+mn-ea"/>
              </a:rPr>
              <a:t>Alice cannot change </a:t>
            </a:r>
            <a:r>
              <a:rPr sz="2800" i="1">
                <a:solidFill>
                  <a:srgbClr val="3333FF"/>
                </a:solidFill>
                <a:latin typeface="Times New Roman" panose="02020603050405020304" charset="0"/>
                <a:cs typeface="Times New Roman" panose="02020603050405020304" charset="0"/>
                <a:sym typeface="+mn-ea"/>
              </a:rPr>
              <a:t>b</a:t>
            </a:r>
            <a:r>
              <a:rPr sz="2800">
                <a:solidFill>
                  <a:srgbClr val="FF0000"/>
                </a:solidFill>
                <a:latin typeface="Times New Roman" panose="02020603050405020304" charset="0"/>
                <a:cs typeface="Times New Roman" panose="02020603050405020304" charset="0"/>
                <a:sym typeface="+mn-ea"/>
              </a:rPr>
              <a:t> after </a:t>
            </a:r>
            <a:r>
              <a:rPr sz="2800" b="1">
                <a:solidFill>
                  <a:srgbClr val="FF0000"/>
                </a:solidFill>
                <a:latin typeface="Times New Roman" panose="02020603050405020304" charset="0"/>
                <a:cs typeface="Times New Roman" panose="02020603050405020304" charset="0"/>
                <a:sym typeface="+mn-ea"/>
              </a:rPr>
              <a:t>commit</a:t>
            </a:r>
            <a:endParaRPr sz="2800" b="1">
              <a:solidFill>
                <a:srgbClr val="FF0000"/>
              </a:solidFill>
              <a:latin typeface="Times New Roman" panose="02020603050405020304" charset="0"/>
              <a:cs typeface="Times New Roman" panose="02020603050405020304" charset="0"/>
            </a:endParaRPr>
          </a:p>
          <a:p>
            <a:pPr lvl="1"/>
            <a:r>
              <a:rPr sz="2800" b="1">
                <a:solidFill>
                  <a:srgbClr val="FF0000"/>
                </a:solidFill>
                <a:latin typeface="Times New Roman" panose="02020603050405020304" charset="0"/>
                <a:cs typeface="Times New Roman" panose="02020603050405020304" charset="0"/>
                <a:sym typeface="+mn-ea"/>
              </a:rPr>
              <a:t>Concealing:</a:t>
            </a:r>
            <a:r>
              <a:rPr sz="2800">
                <a:latin typeface="Times New Roman" panose="02020603050405020304" charset="0"/>
                <a:cs typeface="Times New Roman" panose="02020603050405020304" charset="0"/>
                <a:sym typeface="+mn-ea"/>
              </a:rPr>
              <a:t> </a:t>
            </a:r>
            <a:r>
              <a:rPr sz="2800">
                <a:solidFill>
                  <a:srgbClr val="FF0000"/>
                </a:solidFill>
                <a:latin typeface="Times New Roman" panose="02020603050405020304" charset="0"/>
                <a:cs typeface="Times New Roman" panose="02020603050405020304" charset="0"/>
                <a:sym typeface="+mn-ea"/>
              </a:rPr>
              <a:t>Bob learns nothing about </a:t>
            </a:r>
            <a:r>
              <a:rPr sz="2800" i="1">
                <a:solidFill>
                  <a:srgbClr val="3333FF"/>
                </a:solidFill>
                <a:latin typeface="Times New Roman" panose="02020603050405020304" charset="0"/>
                <a:cs typeface="Times New Roman" panose="02020603050405020304" charset="0"/>
                <a:sym typeface="+mn-ea"/>
              </a:rPr>
              <a:t>b</a:t>
            </a:r>
            <a:r>
              <a:rPr sz="2800">
                <a:solidFill>
                  <a:srgbClr val="FF0000"/>
                </a:solidFill>
                <a:latin typeface="Times New Roman" panose="02020603050405020304" charset="0"/>
                <a:cs typeface="Times New Roman" panose="02020603050405020304" charset="0"/>
                <a:sym typeface="+mn-ea"/>
              </a:rPr>
              <a:t> until </a:t>
            </a:r>
            <a:r>
              <a:rPr sz="2800" b="1">
                <a:solidFill>
                  <a:srgbClr val="FF0000"/>
                </a:solidFill>
                <a:latin typeface="Times New Roman" panose="02020603050405020304" charset="0"/>
                <a:cs typeface="Times New Roman" panose="02020603050405020304" charset="0"/>
                <a:sym typeface="+mn-ea"/>
              </a:rPr>
              <a:t>de-commit</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8000" y="2252663"/>
            <a:ext cx="10972800" cy="1143000"/>
          </a:xfrm>
        </p:spPr>
        <p:txBody>
          <a:bodyPr/>
          <a:p>
            <a:r>
              <a:rPr lang="en-US" b="1">
                <a:gradFill>
                  <a:gsLst>
                    <a:gs pos="0">
                      <a:srgbClr val="012D86"/>
                    </a:gs>
                    <a:gs pos="100000">
                      <a:srgbClr val="0E2557"/>
                    </a:gs>
                  </a:gsLst>
                  <a:lin scaled="0"/>
                </a:gradFill>
                <a:latin typeface="Times New Roman" panose="02020603050405020304" charset="0"/>
                <a:cs typeface="Times New Roman" panose="02020603050405020304" charset="0"/>
              </a:rPr>
              <a:t>S</a:t>
            </a:r>
            <a:r>
              <a:rPr lang="en-IN" altLang="en-US" b="1">
                <a:gradFill>
                  <a:gsLst>
                    <a:gs pos="0">
                      <a:srgbClr val="012D86"/>
                    </a:gs>
                    <a:gs pos="100000">
                      <a:srgbClr val="0E2557"/>
                    </a:gs>
                  </a:gsLst>
                  <a:lin scaled="0"/>
                </a:gradFill>
                <a:latin typeface="Times New Roman" panose="02020603050405020304" charset="0"/>
                <a:cs typeface="Times New Roman" panose="02020603050405020304" charset="0"/>
              </a:rPr>
              <a:t>UPERDENSE CODING</a:t>
            </a:r>
            <a:br>
              <a:rPr lang="en-IN" altLang="en-US" b="1">
                <a:gradFill>
                  <a:gsLst>
                    <a:gs pos="0">
                      <a:srgbClr val="012D86"/>
                    </a:gs>
                    <a:gs pos="100000">
                      <a:srgbClr val="0E2557"/>
                    </a:gs>
                  </a:gsLst>
                  <a:lin scaled="0"/>
                </a:gradFill>
                <a:latin typeface="Times New Roman" panose="02020603050405020304" charset="0"/>
                <a:cs typeface="Times New Roman" panose="02020603050405020304" charset="0"/>
              </a:rPr>
            </a:br>
            <a:endParaRPr lang="en-IN" altLang="en-US"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212023"/>
            <a:ext cx="10972800" cy="1143000"/>
          </a:xfrm>
          <a:effectLst>
            <a:glow rad="228600">
              <a:schemeClr val="accent4">
                <a:satMod val="175000"/>
                <a:alpha val="40000"/>
              </a:schemeClr>
            </a:glow>
          </a:effectLst>
        </p:spPr>
        <p:txBody>
          <a:bodyPr/>
          <a:p>
            <a:r>
              <a:rPr lang="en-IN" altLang="en-US" sz="4800" b="1">
                <a:gradFill>
                  <a:gsLst>
                    <a:gs pos="0">
                      <a:srgbClr val="012D86"/>
                    </a:gs>
                    <a:gs pos="100000">
                      <a:srgbClr val="0E2557"/>
                    </a:gs>
                  </a:gsLst>
                  <a:lin scaled="0"/>
                </a:gradFill>
                <a:latin typeface="Times New Roman" panose="02020603050405020304" charset="0"/>
                <a:cs typeface="Times New Roman" panose="02020603050405020304" charset="0"/>
              </a:rPr>
              <a:t>QUANTUM TELEPORTATION</a:t>
            </a:r>
            <a:endParaRPr lang="en-IN" altLang="en-US" sz="4800"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6400" y="484505"/>
            <a:ext cx="10972800" cy="4525963"/>
          </a:xfrm>
        </p:spPr>
        <p:txBody>
          <a:bodyPr/>
          <a:p>
            <a:r>
              <a:rPr lang="en-US" sz="2800">
                <a:latin typeface="Times New Roman" panose="02020603050405020304" charset="0"/>
                <a:cs typeface="Times New Roman" panose="02020603050405020304" charset="0"/>
              </a:rPr>
              <a:t>In quantum information theory, superdense coding (also referred to as dense coding) is a quantum communication protocol to communicate a number of classical bits of information by only transmitting a smaller number of qubits, under the assumption of sender and receiver pre-sharing an entangled resource.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Now, it is important to note that while Superdense Coding and Quantum Teleportation are closely related, there is a key difference between them. Quantum teleportation is a process by which a user can transmit one qubit using two classical bits whereas Superdense Coding is a process by which a user can transmit two classical bits using one qubit. Basically, Superdense Coding can be thought of as the flipped version of Quantum Teleportation.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b="1">
                <a:gradFill>
                  <a:gsLst>
                    <a:gs pos="0">
                      <a:srgbClr val="012D86"/>
                    </a:gs>
                    <a:gs pos="100000">
                      <a:srgbClr val="0E2557"/>
                    </a:gs>
                  </a:gsLst>
                  <a:lin scaled="0"/>
                </a:gradFill>
                <a:latin typeface="Times New Roman" panose="02020603050405020304" charset="0"/>
                <a:cs typeface="Times New Roman" panose="02020603050405020304" charset="0"/>
              </a:rPr>
              <a:t>THE PROTOCOL</a:t>
            </a:r>
            <a:endParaRPr lang="en-IN" altLang="en-US" sz="3600"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120650" y="1441450"/>
            <a:ext cx="5376672" cy="4525963"/>
          </a:xfrm>
        </p:spPr>
        <p:txBody>
          <a:bodyPr/>
          <a:p>
            <a:r>
              <a:rPr lang="en-US" sz="2800">
                <a:latin typeface="Times New Roman" panose="02020603050405020304" charset="0"/>
                <a:cs typeface="Times New Roman" panose="02020603050405020304" charset="0"/>
              </a:rPr>
              <a:t>Superdense coding involves three parties, let’s just call them Charlie, Alice and Bob. It requires two parties who wish to communicate a two-bit message, a pair of entangled qubits, and a quantum channel.</a:t>
            </a:r>
            <a:endParaRPr lang="en-US" sz="2800">
              <a:latin typeface="Times New Roman" panose="02020603050405020304" charset="0"/>
              <a:cs typeface="Times New Roman" panose="02020603050405020304" charset="0"/>
            </a:endParaRPr>
          </a:p>
        </p:txBody>
      </p:sp>
      <p:pic>
        <p:nvPicPr>
          <p:cNvPr id="6" name="Content Placeholder 5" descr="Screenshot (99)"/>
          <p:cNvPicPr>
            <a:picLocks noChangeAspect="1"/>
          </p:cNvPicPr>
          <p:nvPr>
            <p:ph sz="half" idx="2"/>
          </p:nvPr>
        </p:nvPicPr>
        <p:blipFill>
          <a:blip r:embed="rId1"/>
          <a:srcRect l="21585" t="24686" r="37450" b="19091"/>
          <a:stretch>
            <a:fillRect/>
          </a:stretch>
        </p:blipFill>
        <p:spPr>
          <a:xfrm>
            <a:off x="5497195" y="1430655"/>
            <a:ext cx="5564505" cy="39966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61620" y="734060"/>
            <a:ext cx="11729085" cy="1814830"/>
          </a:xfrm>
          <a:prstGeom prst="rect">
            <a:avLst/>
          </a:prstGeom>
          <a:noFill/>
        </p:spPr>
        <p:txBody>
          <a:bodyPr wrap="square" rtlCol="0" anchor="t">
            <a:sp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Charlie prepares a pair of Bell state, or maximally entangled, qubits, which just means that the two qubits exhibit perfect correlations even though they are spatially seperated (even with great distances).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
        <p:nvSpPr>
          <p:cNvPr id="8" name="Text Box 7"/>
          <p:cNvSpPr txBox="1"/>
          <p:nvPr/>
        </p:nvSpPr>
        <p:spPr>
          <a:xfrm>
            <a:off x="261620" y="2995930"/>
            <a:ext cx="10643870" cy="2245360"/>
          </a:xfrm>
          <a:prstGeom prst="rect">
            <a:avLst/>
          </a:prstGeom>
          <a:noFill/>
        </p:spPr>
        <p:txBody>
          <a:bodyPr wrap="square" rtlCol="0" anchor="t">
            <a:sp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Charlie then sends those qubits to Alice and Bob so that they can share them between themselves (1 qubit with Alice and the other with Bob). However, before Alice can attempt to transmit 2 classical bits of infortmation to Bob using her Bell state qubit, she has to apply a single gate operation based off of the intended message: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00)"/>
          <p:cNvPicPr>
            <a:picLocks noChangeAspect="1"/>
          </p:cNvPicPr>
          <p:nvPr/>
        </p:nvPicPr>
        <p:blipFill>
          <a:blip r:embed="rId1"/>
          <a:srcRect l="12130" t="27707" r="44481" b="32066"/>
          <a:stretch>
            <a:fillRect/>
          </a:stretch>
        </p:blipFill>
        <p:spPr>
          <a:xfrm>
            <a:off x="2454275" y="344805"/>
            <a:ext cx="5944235" cy="32372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13993" t="21404" r="42504" b="33086"/>
          <a:stretch>
            <a:fillRect/>
          </a:stretch>
        </p:blipFill>
        <p:spPr>
          <a:xfrm>
            <a:off x="2213610" y="2773045"/>
            <a:ext cx="6364605" cy="3745230"/>
          </a:xfrm>
          <a:prstGeom prst="rect">
            <a:avLst/>
          </a:prstGeom>
        </p:spPr>
      </p:pic>
      <p:sp>
        <p:nvSpPr>
          <p:cNvPr id="3" name="Text Box 2"/>
          <p:cNvSpPr txBox="1"/>
          <p:nvPr/>
        </p:nvSpPr>
        <p:spPr>
          <a:xfrm>
            <a:off x="575310" y="149225"/>
            <a:ext cx="11616690" cy="2306955"/>
          </a:xfrm>
          <a:prstGeom prst="rect">
            <a:avLst/>
          </a:prstGeom>
          <a:noFill/>
        </p:spPr>
        <p:txBody>
          <a:bodyPr wrap="square" rtlCol="0" anchor="t">
            <a:spAutoFit/>
          </a:bodyPr>
          <a:p>
            <a:r>
              <a:rPr lang="en-US" sz="2400">
                <a:latin typeface="Times New Roman" panose="02020603050405020304" charset="0"/>
                <a:cs typeface="Times New Roman" panose="02020603050405020304" charset="0"/>
              </a:rPr>
              <a:t>Now, Bob is a very smart guy. He knows that since Alice’s qubits are entangled the two qubits must be in one of the four Bell states. So, once Bob recieves Alice’s encoded qubit, he will pass it and his untouched Bell state qubit through a reverse Bell circuit (where Alice’s qubit acts as the control and Bob’s is the target) in order to decode Alice’s message. Thus, Bob will obtain two classical bits of information from a single qubit!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gradFill>
                  <a:gsLst>
                    <a:gs pos="0">
                      <a:srgbClr val="012D86"/>
                    </a:gs>
                    <a:gs pos="100000">
                      <a:srgbClr val="0E2557"/>
                    </a:gs>
                  </a:gsLst>
                  <a:lin scaled="0"/>
                </a:gradFill>
                <a:latin typeface="Times New Roman" panose="02020603050405020304" charset="0"/>
                <a:cs typeface="Times New Roman" panose="02020603050405020304" charset="0"/>
              </a:rPr>
              <a:t>S</a:t>
            </a:r>
            <a:r>
              <a:rPr lang="en-IN" altLang="en-US" sz="4000" b="1">
                <a:gradFill>
                  <a:gsLst>
                    <a:gs pos="0">
                      <a:srgbClr val="012D86"/>
                    </a:gs>
                    <a:gs pos="100000">
                      <a:srgbClr val="0E2557"/>
                    </a:gs>
                  </a:gsLst>
                  <a:lin scaled="0"/>
                </a:gradFill>
                <a:latin typeface="Times New Roman" panose="02020603050405020304" charset="0"/>
                <a:cs typeface="Times New Roman" panose="02020603050405020304" charset="0"/>
              </a:rPr>
              <a:t>ECURITY</a:t>
            </a:r>
            <a:endParaRPr lang="en-IN" altLang="en-US" sz="4000"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Superdense Coding, along with Quantum Teleportation, is the underlying principle of secure quantum coding since it eliminates the possibility of eavesdroppers intercepting messages.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Let’s say an eavesdropper named Eve intercepted Alice’s encoded qubit en rout to Bob. Eve would only have 1/2 of an entangled state and without access to Bob’s qubit (which is necessary to decode Alice’s qubit), Eve would have no way of getting the information from Alices qubit. Furthermore, any attempt to measure either Alice’s or Bob’s qubit would collapse the state of said qubit and alert both of them.</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gradFill>
                  <a:gsLst>
                    <a:gs pos="0">
                      <a:srgbClr val="012D86"/>
                    </a:gs>
                    <a:gs pos="100000">
                      <a:srgbClr val="0E2557"/>
                    </a:gs>
                  </a:gsLst>
                  <a:lin scaled="0"/>
                </a:gradFill>
                <a:latin typeface="Times New Roman" panose="02020603050405020304" charset="0"/>
                <a:cs typeface="Times New Roman" panose="02020603050405020304" charset="0"/>
              </a:rPr>
              <a:t>Coding it in Qiskit</a:t>
            </a:r>
            <a:endParaRPr lang="en-US" sz="3200"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buNone/>
            </a:pPr>
            <a:r>
              <a:rPr lang="en-US" sz="2400">
                <a:latin typeface="Times New Roman" panose="02020603050405020304" charset="0"/>
                <a:cs typeface="Times New Roman" panose="02020603050405020304" charset="0"/>
              </a:rPr>
              <a:t>1. Import the neccessary packages</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2. Create the entangled qubit pair by applying an H-gate followed by a CNOT in a 2 qubit circuit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3. Encode message with appropriate gates</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4. Decode message by applying a CNOT followed by a H-gate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5" name="Content Placeholder 4"/>
          <p:cNvSpPr/>
          <p:nvPr>
            <p:ph sz="half" idx="2"/>
          </p:nvPr>
        </p:nvSpPr>
        <p:spPr/>
        <p:txBody>
          <a:bodyPr/>
          <a:p>
            <a:r>
              <a:rPr lang="en-US" sz="2800">
                <a:latin typeface="Times New Roman" panose="02020603050405020304" charset="0"/>
                <a:cs typeface="Times New Roman" panose="02020603050405020304" charset="0"/>
                <a:sym typeface="+mn-ea"/>
              </a:rPr>
              <a:t>Here’s a visual representation of the quantum circuit:</a:t>
            </a:r>
            <a:endParaRPr lang="en-US" sz="2800">
              <a:latin typeface="Times New Roman" panose="02020603050405020304" charset="0"/>
              <a:cs typeface="Times New Roman" panose="02020603050405020304" charset="0"/>
            </a:endParaRPr>
          </a:p>
          <a:p>
            <a:endParaRPr lang="en-US" sz="2800"/>
          </a:p>
        </p:txBody>
      </p:sp>
      <p:pic>
        <p:nvPicPr>
          <p:cNvPr id="6" name="Picture 5" descr="Screenshot (102)"/>
          <p:cNvPicPr>
            <a:picLocks noChangeAspect="1"/>
          </p:cNvPicPr>
          <p:nvPr/>
        </p:nvPicPr>
        <p:blipFill>
          <a:blip r:embed="rId1"/>
          <a:srcRect l="24589" t="33583" r="22135" b="34500"/>
          <a:stretch>
            <a:fillRect/>
          </a:stretch>
        </p:blipFill>
        <p:spPr>
          <a:xfrm>
            <a:off x="6349365" y="3076575"/>
            <a:ext cx="5677535" cy="19132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600" u="sng">
                <a:gradFill>
                  <a:gsLst>
                    <a:gs pos="0">
                      <a:srgbClr val="012D86"/>
                    </a:gs>
                    <a:gs pos="100000">
                      <a:srgbClr val="0E2557"/>
                    </a:gs>
                  </a:gsLst>
                  <a:lin scaled="0"/>
                </a:gradFill>
                <a:latin typeface="Times New Roman" panose="02020603050405020304" charset="0"/>
                <a:cs typeface="Times New Roman" panose="02020603050405020304" charset="0"/>
              </a:rPr>
              <a:t>TELEPORTATION</a:t>
            </a:r>
            <a:endParaRPr lang="en-IN" altLang="en-US" sz="3600" u="sng">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70560" y="848360"/>
            <a:ext cx="5376672" cy="4525963"/>
          </a:xfrm>
        </p:spPr>
        <p:txBody>
          <a:bodyPr>
            <a:noAutofit/>
          </a:bodyPr>
          <a:p>
            <a:pPr marL="0" indent="0">
              <a:buNone/>
            </a:pPr>
            <a:endParaRPr lang="en-US" sz="2500">
              <a:latin typeface="Times New Roman" panose="02020603050405020304" charset="0"/>
              <a:cs typeface="Times New Roman" panose="02020603050405020304" charset="0"/>
            </a:endParaRPr>
          </a:p>
          <a:p>
            <a:pPr marL="0" indent="0">
              <a:buNone/>
            </a:pPr>
            <a:r>
              <a:rPr lang="en-IN" altLang="en-US" sz="2800">
                <a:latin typeface="Times New Roman" panose="02020603050405020304" charset="0"/>
                <a:cs typeface="Times New Roman" panose="02020603050405020304" charset="0"/>
              </a:rPr>
              <a:t>A</a:t>
            </a:r>
            <a:r>
              <a:rPr lang="en-US" sz="2800">
                <a:latin typeface="Times New Roman" panose="02020603050405020304" charset="0"/>
                <a:cs typeface="Times New Roman" panose="02020603050405020304" charset="0"/>
              </a:rPr>
              <a:t> quantum information protocol by which the unknown quantum state of one particle can be transferred to another distant particle, using a pair of entangled particles, a projective measurement, and exchange of two bits of classical information.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process is not instantaneous, because information must be communicated classically between observers as part of the process. </a:t>
            </a:r>
            <a:endParaRPr lang="en-US" sz="2800">
              <a:latin typeface="Times New Roman" panose="02020603050405020304" charset="0"/>
              <a:cs typeface="Times New Roman" panose="02020603050405020304" charset="0"/>
            </a:endParaRPr>
          </a:p>
        </p:txBody>
      </p:sp>
      <p:pic>
        <p:nvPicPr>
          <p:cNvPr id="6" name="Content Placeholder 5" descr="maxresdefault"/>
          <p:cNvPicPr>
            <a:picLocks noChangeAspect="1"/>
          </p:cNvPicPr>
          <p:nvPr>
            <p:ph sz="half" idx="2"/>
          </p:nvPr>
        </p:nvPicPr>
        <p:blipFill>
          <a:blip r:embed="rId1"/>
          <a:stretch>
            <a:fillRect/>
          </a:stretch>
        </p:blipFill>
        <p:spPr>
          <a:xfrm>
            <a:off x="6205855" y="2350770"/>
            <a:ext cx="5376545" cy="30238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6880" y="656590"/>
            <a:ext cx="10972800" cy="4525963"/>
          </a:xfrm>
        </p:spPr>
        <p:txBody>
          <a:bodyPr/>
          <a:p>
            <a:pPr>
              <a:buFont typeface="Wingdings" panose="05000000000000000000" charset="0"/>
              <a:buChar char="§"/>
            </a:pPr>
            <a:r>
              <a:rPr lang="en-US" sz="2400">
                <a:latin typeface="Times New Roman" panose="02020603050405020304" charset="0"/>
                <a:cs typeface="Times New Roman" panose="02020603050405020304" charset="0"/>
                <a:sym typeface="+mn-ea"/>
              </a:rPr>
              <a:t>Alice wants to send quantum information to Bob. Specifically, suppose she wants to send the qubit state |ψ⟩=α|0⟩+β|1⟩|ψ⟩=α|0⟩+β|1⟩. This entails passing on information about αα and ββ to Bob.</a:t>
            </a:r>
            <a:endParaRPr lang="en-US" sz="240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a:latin typeface="Times New Roman" panose="02020603050405020304" charset="0"/>
              <a:cs typeface="Times New Roman" panose="02020603050405020304" charset="0"/>
              <a:sym typeface="+mn-ea"/>
            </a:endParaRPr>
          </a:p>
          <a:p>
            <a:pPr>
              <a:buFont typeface="Wingdings" panose="05000000000000000000" charset="0"/>
              <a:buChar char="§"/>
            </a:pPr>
            <a:r>
              <a:rPr lang="en-US" sz="2400">
                <a:latin typeface="Times New Roman" panose="02020603050405020304" charset="0"/>
                <a:cs typeface="Times New Roman" panose="02020603050405020304" charset="0"/>
                <a:sym typeface="+mn-ea"/>
              </a:rPr>
              <a:t>There exists a theorem in quantum mechanics which states that you cannot simply make an exact copy of an unknown quantum state. This is known as the no-cloning theorem. As a result of this we can see that Alice can't simply generate a copy of |ψ⟩|ψ⟩ and give the copy to Bob. We can only copy classical states (not superpositions).</a:t>
            </a:r>
            <a:endParaRPr lang="en-US" sz="2400">
              <a:latin typeface="Times New Roman" panose="02020603050405020304" charset="0"/>
              <a:cs typeface="Times New Roman" panose="02020603050405020304" charset="0"/>
              <a:sym typeface="+mn-ea"/>
            </a:endParaRPr>
          </a:p>
          <a:p>
            <a:pPr>
              <a:buFont typeface="Wingdings" panose="05000000000000000000" charset="0"/>
              <a:buChar char="§"/>
            </a:pPr>
            <a:endParaRPr lang="en-US" sz="2400">
              <a:latin typeface="Times New Roman" panose="02020603050405020304" charset="0"/>
              <a:cs typeface="Times New Roman" panose="02020603050405020304" charset="0"/>
              <a:sym typeface="+mn-ea"/>
            </a:endParaRPr>
          </a:p>
          <a:p>
            <a:pPr>
              <a:buFont typeface="Wingdings" panose="05000000000000000000" charset="0"/>
              <a:buChar char="§"/>
            </a:pPr>
            <a:r>
              <a:rPr lang="en-US" sz="2400">
                <a:latin typeface="Times New Roman" panose="02020603050405020304" charset="0"/>
                <a:cs typeface="Times New Roman" panose="02020603050405020304" charset="0"/>
                <a:sym typeface="+mn-ea"/>
              </a:rPr>
              <a:t>However, by taking advantage of two classical bits and an entangled qubit pair, Alice can transfer her state |ψ⟩|ψ⟩ to Bob. We call this teleportation because, at the end, Bob will have |ψ⟩|ψ⟩ and Alice won't anymore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gradFill>
                  <a:gsLst>
                    <a:gs pos="0">
                      <a:srgbClr val="012D86"/>
                    </a:gs>
                    <a:gs pos="100000">
                      <a:srgbClr val="0E2557"/>
                    </a:gs>
                  </a:gsLst>
                  <a:lin scaled="0"/>
                </a:gradFill>
                <a:latin typeface="Times New Roman" panose="02020603050405020304" charset="0"/>
                <a:cs typeface="Times New Roman" panose="02020603050405020304" charset="0"/>
              </a:rPr>
              <a:t>The Quantum Teleportation Protocol</a:t>
            </a:r>
            <a:endParaRPr lang="en-US" sz="4000"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163830" y="1478280"/>
            <a:ext cx="5376672" cy="4525963"/>
          </a:xfrm>
        </p:spPr>
        <p:txBody>
          <a:bodyPr/>
          <a:p>
            <a:r>
              <a:rPr lang="en-US" sz="2400"/>
              <a:t>To transfer a quantum bit, Alice and Bob must use a third party (Telamon) to send them an entangled qubit pair. Alice then performs some operations on her qubit, sends the results to Bob over a classical communication channel, and Bob then performs some operations on his end to receive Alice’s qubit.</a:t>
            </a:r>
            <a:endParaRPr lang="en-US" sz="2400"/>
          </a:p>
        </p:txBody>
      </p:sp>
      <p:pic>
        <p:nvPicPr>
          <p:cNvPr id="4" name="Content Placeholder 3" descr="tele1"/>
          <p:cNvPicPr>
            <a:picLocks noChangeAspect="1"/>
          </p:cNvPicPr>
          <p:nvPr>
            <p:ph sz="half" idx="2"/>
          </p:nvPr>
        </p:nvPicPr>
        <p:blipFill>
          <a:blip r:embed="rId1"/>
          <a:stretch>
            <a:fillRect/>
          </a:stretch>
        </p:blipFill>
        <p:spPr>
          <a:xfrm>
            <a:off x="5265420" y="1153160"/>
            <a:ext cx="6561455" cy="5024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4000">
                <a:gradFill>
                  <a:gsLst>
                    <a:gs pos="0">
                      <a:srgbClr val="012D86"/>
                    </a:gs>
                    <a:gs pos="100000">
                      <a:srgbClr val="0E2557"/>
                    </a:gs>
                  </a:gsLst>
                  <a:lin scaled="0"/>
                </a:gradFill>
                <a:latin typeface="Times New Roman" panose="02020603050405020304" charset="0"/>
                <a:cs typeface="Times New Roman" panose="02020603050405020304" charset="0"/>
              </a:rPr>
              <a:t>Process of Quantum Teleportation</a:t>
            </a:r>
            <a:endParaRPr lang="en-US" sz="400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7" name="Content Placeholder 6"/>
          <p:cNvSpPr>
            <a:spLocks noGrp="1"/>
          </p:cNvSpPr>
          <p:nvPr>
            <p:ph sz="half" idx="1"/>
          </p:nvPr>
        </p:nvSpPr>
        <p:spPr>
          <a:xfrm>
            <a:off x="549275" y="1760855"/>
            <a:ext cx="10849610" cy="4526280"/>
          </a:xfrm>
        </p:spPr>
        <p:txBody>
          <a:bodyPr/>
          <a:p>
            <a:pPr marL="0" indent="0">
              <a:buNone/>
            </a:pPr>
            <a:r>
              <a:rPr lang="en-US" sz="2400">
                <a:latin typeface="Times New Roman" panose="02020603050405020304" charset="0"/>
                <a:cs typeface="Times New Roman" panose="02020603050405020304" charset="0"/>
              </a:rPr>
              <a:t>Below is a sketch of an algorithm for teleporting quantum information. Suppose Alice has state C, which she wants to send to Bob. To achieve this, Alice and Bob should follow the sequence of steps: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1) Generate an entangled pair of electrons with spin states A and B, in a particular Bell state: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Separate the entangled electrons, sending A to Alice and B to Bob.</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8" name="Content Placeholder 7" descr="Screenshot (95)"/>
          <p:cNvPicPr>
            <a:picLocks noChangeAspect="1"/>
          </p:cNvPicPr>
          <p:nvPr>
            <p:ph sz="half" idx="2"/>
          </p:nvPr>
        </p:nvPicPr>
        <p:blipFill>
          <a:blip r:embed="rId1"/>
          <a:srcRect l="36210" t="37350" r="33313" b="54577"/>
          <a:stretch>
            <a:fillRect/>
          </a:stretch>
        </p:blipFill>
        <p:spPr>
          <a:xfrm>
            <a:off x="1576070" y="3295650"/>
            <a:ext cx="8355330" cy="1456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a:xfrm>
            <a:off x="428625" y="716280"/>
            <a:ext cx="10972800" cy="4525963"/>
          </a:xfrm>
        </p:spPr>
        <p:txBody>
          <a:bodyPr/>
          <a:p>
            <a:r>
              <a:rPr lang="en-US" sz="2400">
                <a:latin typeface="Times New Roman" panose="02020603050405020304" charset="0"/>
                <a:cs typeface="Times New Roman" panose="02020603050405020304" charset="0"/>
                <a:sym typeface="+mn-ea"/>
              </a:rPr>
              <a:t>2) Alice measures the "Bell state" (described below) of A and C, entangling A and C.</a:t>
            </a:r>
            <a:endParaRPr lang="en-US" sz="2400">
              <a:latin typeface="Times New Roman" panose="02020603050405020304" charset="0"/>
              <a:cs typeface="Times New Roman" panose="02020603050405020304" charset="0"/>
              <a:sym typeface="+mn-ea"/>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3) Alice sends the result of her measurement to Bob via some classical method of communication.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4) Bob measures the spin of state B along an axis determined by Alice's measurement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Since step 3 involves communicating via some classical method, the information in the entangled state must respect causality. Relativity is not violated because the information cannot be communicated faster than the classical communication in step 3 can be performed, which is sub-lightspeed.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2"/>
          </p:nvPr>
        </p:nvSpPr>
        <p:spPr>
          <a:xfrm>
            <a:off x="535305" y="4543425"/>
            <a:ext cx="11521440" cy="4526280"/>
          </a:xfrm>
        </p:spPr>
        <p:txBody>
          <a:bodyPr/>
          <a:p>
            <a:r>
              <a:rPr lang="en-US" sz="2400">
                <a:latin typeface="Times New Roman" panose="02020603050405020304" charset="0"/>
                <a:cs typeface="Times New Roman" panose="02020603050405020304" charset="0"/>
                <a:sym typeface="+mn-ea"/>
              </a:rPr>
              <a:t>The idea of quantum teleportation, is that Alice's measurement disentangles A and B and entangles A and C. Depending on what particular entangled state Alice sees, Bob will know exactly how B was disentangled, and can manipulate B to take the state that C had originally. Thus the state C was "teleported" from Alice to Bob, who now has a state that looks identical to how C originally looked.</a:t>
            </a:r>
            <a:endParaRPr lang="en-US" sz="2400">
              <a:latin typeface="Times New Roman" panose="02020603050405020304" charset="0"/>
              <a:cs typeface="Times New Roman" panose="02020603050405020304" charset="0"/>
            </a:endParaRPr>
          </a:p>
        </p:txBody>
      </p:sp>
      <p:pic>
        <p:nvPicPr>
          <p:cNvPr id="6" name="Content Placeholder 5" descr="ZmGbUHYGb7-teleport"/>
          <p:cNvPicPr>
            <a:picLocks noChangeAspect="1"/>
          </p:cNvPicPr>
          <p:nvPr>
            <p:ph sz="half" idx="1"/>
          </p:nvPr>
        </p:nvPicPr>
        <p:blipFill>
          <a:blip r:embed="rId1"/>
          <a:stretch>
            <a:fillRect/>
          </a:stretch>
        </p:blipFill>
        <p:spPr>
          <a:xfrm>
            <a:off x="1439545" y="808355"/>
            <a:ext cx="8997315" cy="3375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Placeholder 10"/>
          <p:cNvSpPr>
            <a:spLocks noGrp="1"/>
          </p:cNvSpPr>
          <p:nvPr>
            <p:ph type="body" sz="half" idx="2"/>
          </p:nvPr>
        </p:nvSpPr>
        <p:spPr>
          <a:xfrm>
            <a:off x="373380" y="921385"/>
            <a:ext cx="4732655" cy="3811905"/>
          </a:xfrm>
        </p:spPr>
        <p:txBody>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sym typeface="+mn-ea"/>
              </a:rPr>
              <a:t>It is important to note that state C is not preserved in the processes: the no-cloning and no-deletion theorems of quantum mechanics prevent quantum information from being perfectly replicated or destroyed. Bob receives a state that looks like C did originally, but Alice no longer has the original state C in the end, since it is now in an entangled state with A.</a:t>
            </a:r>
            <a:endParaRPr lang="en-US" sz="2400"/>
          </a:p>
        </p:txBody>
      </p:sp>
      <p:pic>
        <p:nvPicPr>
          <p:cNvPr id="8" name="Picture Placeholder 7" descr="quantum_teleportation"/>
          <p:cNvPicPr>
            <a:picLocks noChangeAspect="1"/>
          </p:cNvPicPr>
          <p:nvPr>
            <p:ph type="pic" idx="1"/>
          </p:nvPr>
        </p:nvPicPr>
        <p:blipFill>
          <a:blip r:embed="rId1"/>
          <a:stretch>
            <a:fillRect/>
          </a:stretch>
        </p:blipFill>
        <p:spPr>
          <a:xfrm>
            <a:off x="5737860" y="585470"/>
            <a:ext cx="6096000" cy="423672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8182</Words>
  <Application>WPS Presentation</Application>
  <PresentationFormat>Widescreen</PresentationFormat>
  <Paragraphs>155</Paragraphs>
  <Slides>26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26</vt:i4>
      </vt:variant>
    </vt:vector>
  </HeadingPairs>
  <TitlesOfParts>
    <vt:vector size="45" baseType="lpstr">
      <vt:lpstr>Arial</vt:lpstr>
      <vt:lpstr>SimSun</vt:lpstr>
      <vt:lpstr>Wingdings</vt:lpstr>
      <vt:lpstr>Times New Roman</vt:lpstr>
      <vt:lpstr>Wingdings</vt:lpstr>
      <vt:lpstr>Symbol</vt:lpstr>
      <vt:lpstr>Microsoft YaHei</vt:lpstr>
      <vt:lpstr>Arial Unicode MS</vt:lpstr>
      <vt:lpstr>Calibri</vt:lpstr>
      <vt:lpstr>Bookman Old Style</vt:lpstr>
      <vt:lpstr>Default Design</vt:lpstr>
      <vt:lpstr>Equation.KSEE3</vt:lpstr>
      <vt:lpstr>Equation.3</vt:lpstr>
      <vt:lpstr>Equation.KSEE3</vt:lpstr>
      <vt:lpstr>Equation.KSEE3</vt:lpstr>
      <vt:lpstr>Equation.KSEE3</vt:lpstr>
      <vt:lpstr>Equation.KSEE3</vt:lpstr>
      <vt:lpstr>Equation.KSEE3</vt:lpstr>
      <vt:lpstr>Equation.KSEE3</vt:lpstr>
      <vt:lpstr>QUANTUM COMPUTING ASSIGNMENT-2</vt:lpstr>
      <vt:lpstr>QUANTUM TELEPORTATION</vt:lpstr>
      <vt:lpstr>TELEPORTATION</vt:lpstr>
      <vt:lpstr>PowerPoint 演示文稿</vt:lpstr>
      <vt:lpstr>The Quantum Teleportation Protocol</vt:lpstr>
      <vt:lpstr>Process of Quantum Teleportation</vt:lpstr>
      <vt:lpstr>PowerPoint 演示文稿</vt:lpstr>
      <vt:lpstr>PowerPoint 演示文稿</vt:lpstr>
      <vt:lpstr>PowerPoint 演示文稿</vt:lpstr>
      <vt:lpstr>SCHMIDT DECOMPOSITION</vt:lpstr>
      <vt:lpstr>PowerPoint 演示文稿</vt:lpstr>
      <vt:lpstr>SCHMIDT DECOMPOSITION </vt:lpstr>
      <vt:lpstr>Schmidt decomposition: proof (I) </vt:lpstr>
      <vt:lpstr>PowerPoint 演示文稿</vt:lpstr>
      <vt:lpstr>PowerPoint 演示文稿</vt:lpstr>
      <vt:lpstr>PowerPoint 演示文稿</vt:lpstr>
      <vt:lpstr>Bit-commitment </vt:lpstr>
      <vt:lpstr>Simple physical implementation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ASSIGNMENT-2</dc:title>
  <dc:creator/>
  <cp:lastModifiedBy>027_AVISHNA T</cp:lastModifiedBy>
  <cp:revision>4</cp:revision>
  <dcterms:created xsi:type="dcterms:W3CDTF">2023-01-10T18:05:00Z</dcterms:created>
  <dcterms:modified xsi:type="dcterms:W3CDTF">2023-01-11T17:16:01Z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33A62EE9225A436B8775E06E05945FC8</vt:lpwstr>
  </property>
  <property fmtid="{D5CDD505-2E9C-101B-9397-08002B2CF9AE}" pid="3" name="KSOProductBuildVer">
    <vt:lpwstr>1033-11.2.0.11388</vt:lpwstr>
  </property>
</Properties>
</file>