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3" r:id="rId3"/>
    <p:sldId id="274" r:id="rId4"/>
    <p:sldId id="275" r:id="rId5"/>
    <p:sldId id="276" r:id="rId6"/>
    <p:sldId id="266" r:id="rId7"/>
    <p:sldId id="267" r:id="rId8"/>
    <p:sldId id="261" r:id="rId9"/>
    <p:sldId id="262" r:id="rId10"/>
    <p:sldId id="270" r:id="rId11"/>
    <p:sldId id="263" r:id="rId12"/>
    <p:sldId id="264" r:id="rId13"/>
    <p:sldId id="265" r:id="rId14"/>
    <p:sldId id="269" r:id="rId15"/>
    <p:sldId id="272" r:id="rId16"/>
    <p:sldId id="268"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3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6DDFC7D-E6AF-45E2-9754-0CA022E0747A}" type="datetimeFigureOut">
              <a:rPr lang="en-US" smtClean="0"/>
              <a:pPr/>
              <a:t>24-Sep-14</a:t>
            </a:fld>
            <a:endParaRPr lang="en-US"/>
          </a:p>
        </p:txBody>
      </p:sp>
      <p:sp>
        <p:nvSpPr>
          <p:cNvPr id="16" name="Slide Number Placeholder 15"/>
          <p:cNvSpPr>
            <a:spLocks noGrp="1"/>
          </p:cNvSpPr>
          <p:nvPr>
            <p:ph type="sldNum" sz="quarter" idx="11"/>
          </p:nvPr>
        </p:nvSpPr>
        <p:spPr/>
        <p:txBody>
          <a:bodyPr/>
          <a:lstStyle/>
          <a:p>
            <a:fld id="{2B42C2C4-6E80-47F8-901D-AA3E3EDCE7C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DDFC7D-E6AF-45E2-9754-0CA022E0747A}" type="datetimeFigureOut">
              <a:rPr lang="en-US" smtClean="0"/>
              <a:pPr/>
              <a:t>24-Sep-14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C2C4-6E80-47F8-901D-AA3E3EDCE7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DDFC7D-E6AF-45E2-9754-0CA022E0747A}" type="datetimeFigureOut">
              <a:rPr lang="en-US" smtClean="0"/>
              <a:pPr/>
              <a:t>24-Sep-14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C2C4-6E80-47F8-901D-AA3E3EDCE7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6DDFC7D-E6AF-45E2-9754-0CA022E0747A}" type="datetimeFigureOut">
              <a:rPr lang="en-US" smtClean="0"/>
              <a:pPr/>
              <a:t>24-Sep-14</a:t>
            </a:fld>
            <a:endParaRPr lang="en-US"/>
          </a:p>
        </p:txBody>
      </p:sp>
      <p:sp>
        <p:nvSpPr>
          <p:cNvPr id="15" name="Slide Number Placeholder 14"/>
          <p:cNvSpPr>
            <a:spLocks noGrp="1"/>
          </p:cNvSpPr>
          <p:nvPr>
            <p:ph type="sldNum" sz="quarter" idx="15"/>
          </p:nvPr>
        </p:nvSpPr>
        <p:spPr/>
        <p:txBody>
          <a:bodyPr/>
          <a:lstStyle>
            <a:lvl1pPr algn="ctr">
              <a:defRPr/>
            </a:lvl1pPr>
          </a:lstStyle>
          <a:p>
            <a:fld id="{2B42C2C4-6E80-47F8-901D-AA3E3EDCE7C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DDFC7D-E6AF-45E2-9754-0CA022E0747A}" type="datetimeFigureOut">
              <a:rPr lang="en-US" smtClean="0"/>
              <a:pPr/>
              <a:t>24-Sep-14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2C2C4-6E80-47F8-901D-AA3E3EDCE7C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DDFC7D-E6AF-45E2-9754-0CA022E0747A}" type="datetimeFigureOut">
              <a:rPr lang="en-US" smtClean="0"/>
              <a:pPr/>
              <a:t>24-Sep-14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2C2C4-6E80-47F8-901D-AA3E3EDCE7C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B42C2C4-6E80-47F8-901D-AA3E3EDCE7C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6DDFC7D-E6AF-45E2-9754-0CA022E0747A}" type="datetimeFigureOut">
              <a:rPr lang="en-US" smtClean="0"/>
              <a:pPr/>
              <a:t>24-Sep-14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DDFC7D-E6AF-45E2-9754-0CA022E0747A}" type="datetimeFigureOut">
              <a:rPr lang="en-US" smtClean="0"/>
              <a:pPr/>
              <a:t>24-Sep-14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2C2C4-6E80-47F8-901D-AA3E3EDCE7C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DFC7D-E6AF-45E2-9754-0CA022E0747A}" type="datetimeFigureOut">
              <a:rPr lang="en-US" smtClean="0"/>
              <a:pPr/>
              <a:t>24-Sep-14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2C2C4-6E80-47F8-901D-AA3E3EDCE7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6DDFC7D-E6AF-45E2-9754-0CA022E0747A}" type="datetimeFigureOut">
              <a:rPr lang="en-US" smtClean="0"/>
              <a:pPr/>
              <a:t>24-Sep-14</a:t>
            </a:fld>
            <a:endParaRPr lang="en-US"/>
          </a:p>
        </p:txBody>
      </p:sp>
      <p:sp>
        <p:nvSpPr>
          <p:cNvPr id="9" name="Slide Number Placeholder 8"/>
          <p:cNvSpPr>
            <a:spLocks noGrp="1"/>
          </p:cNvSpPr>
          <p:nvPr>
            <p:ph type="sldNum" sz="quarter" idx="15"/>
          </p:nvPr>
        </p:nvSpPr>
        <p:spPr/>
        <p:txBody>
          <a:bodyPr/>
          <a:lstStyle/>
          <a:p>
            <a:fld id="{2B42C2C4-6E80-47F8-901D-AA3E3EDCE7C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6DDFC7D-E6AF-45E2-9754-0CA022E0747A}" type="datetimeFigureOut">
              <a:rPr lang="en-US" smtClean="0"/>
              <a:pPr/>
              <a:t>24-Sep-14</a:t>
            </a:fld>
            <a:endParaRPr lang="en-US"/>
          </a:p>
        </p:txBody>
      </p:sp>
      <p:sp>
        <p:nvSpPr>
          <p:cNvPr id="9" name="Slide Number Placeholder 8"/>
          <p:cNvSpPr>
            <a:spLocks noGrp="1"/>
          </p:cNvSpPr>
          <p:nvPr>
            <p:ph type="sldNum" sz="quarter" idx="11"/>
          </p:nvPr>
        </p:nvSpPr>
        <p:spPr/>
        <p:txBody>
          <a:bodyPr/>
          <a:lstStyle/>
          <a:p>
            <a:fld id="{2B42C2C4-6E80-47F8-901D-AA3E3EDCE7C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6DDFC7D-E6AF-45E2-9754-0CA022E0747A}" type="datetimeFigureOut">
              <a:rPr lang="en-US" smtClean="0"/>
              <a:pPr/>
              <a:t>24-Sep-14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B42C2C4-6E80-47F8-901D-AA3E3EDCE7C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To Solve </a:t>
            </a:r>
            <a:r>
              <a:rPr lang="en-US" dirty="0" smtClean="0"/>
              <a:t>Travelling </a:t>
            </a:r>
            <a:r>
              <a:rPr lang="en-US" dirty="0" smtClean="0"/>
              <a:t>Salesman Problem</a:t>
            </a:r>
            <a:endParaRPr lang="en-US" dirty="0"/>
          </a:p>
        </p:txBody>
      </p:sp>
      <p:sp>
        <p:nvSpPr>
          <p:cNvPr id="2" name="Title 1"/>
          <p:cNvSpPr>
            <a:spLocks noGrp="1"/>
          </p:cNvSpPr>
          <p:nvPr>
            <p:ph type="ctrTitle"/>
          </p:nvPr>
        </p:nvSpPr>
        <p:spPr/>
        <p:txBody>
          <a:bodyPr/>
          <a:lstStyle/>
          <a:p>
            <a:r>
              <a:rPr sz="4000" dirty="0" smtClean="0"/>
              <a:t>ANT COLONY OPTIMIZATION</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endParaRPr lang="en-US" u="sng" dirty="0" smtClean="0"/>
          </a:p>
          <a:p>
            <a:endParaRPr lang="en-US" u="sng" dirty="0"/>
          </a:p>
        </p:txBody>
      </p:sp>
      <p:sp>
        <p:nvSpPr>
          <p:cNvPr id="3" name="Title 2"/>
          <p:cNvSpPr>
            <a:spLocks noGrp="1"/>
          </p:cNvSpPr>
          <p:nvPr>
            <p:ph type="title"/>
          </p:nvPr>
        </p:nvSpPr>
        <p:spPr/>
        <p:txBody>
          <a:bodyPr>
            <a:normAutofit/>
          </a:bodyPr>
          <a:lstStyle/>
          <a:p>
            <a:r>
              <a:rPr sz="4000" smtClean="0"/>
              <a:t>Transformation</a:t>
            </a:r>
            <a:endParaRPr lang="en-US" sz="4000" dirty="0"/>
          </a:p>
        </p:txBody>
      </p:sp>
      <p:graphicFrame>
        <p:nvGraphicFramePr>
          <p:cNvPr id="4" name="Table 3"/>
          <p:cNvGraphicFramePr>
            <a:graphicFrameLocks noGrp="1"/>
          </p:cNvGraphicFramePr>
          <p:nvPr/>
        </p:nvGraphicFramePr>
        <p:xfrm>
          <a:off x="838200" y="1905000"/>
          <a:ext cx="7467600" cy="3886199"/>
        </p:xfrm>
        <a:graphic>
          <a:graphicData uri="http://schemas.openxmlformats.org/drawingml/2006/table">
            <a:tbl>
              <a:tblPr firstRow="1" bandRow="1">
                <a:tableStyleId>{5C22544A-7EE6-4342-B048-85BDC9FD1C3A}</a:tableStyleId>
              </a:tblPr>
              <a:tblGrid>
                <a:gridCol w="2133600"/>
                <a:gridCol w="5334000"/>
              </a:tblGrid>
              <a:tr h="503001">
                <a:tc>
                  <a:txBody>
                    <a:bodyPr/>
                    <a:lstStyle/>
                    <a:p>
                      <a:r>
                        <a:rPr lang="en-US" dirty="0" smtClean="0"/>
                        <a:t>Nature</a:t>
                      </a:r>
                      <a:endParaRPr lang="en-US" dirty="0"/>
                    </a:p>
                  </a:txBody>
                  <a:tcPr/>
                </a:tc>
                <a:tc>
                  <a:txBody>
                    <a:bodyPr/>
                    <a:lstStyle/>
                    <a:p>
                      <a:r>
                        <a:rPr lang="en-US" dirty="0" smtClean="0"/>
                        <a:t>Program</a:t>
                      </a:r>
                      <a:endParaRPr lang="en-US" dirty="0"/>
                    </a:p>
                  </a:txBody>
                  <a:tcPr/>
                </a:tc>
              </a:tr>
              <a:tr h="503001">
                <a:tc>
                  <a:txBody>
                    <a:bodyPr/>
                    <a:lstStyle/>
                    <a:p>
                      <a:r>
                        <a:rPr lang="en-US" dirty="0" smtClean="0"/>
                        <a:t>Natural Habitat</a:t>
                      </a:r>
                      <a:endParaRPr lang="en-US" dirty="0"/>
                    </a:p>
                  </a:txBody>
                  <a:tcPr/>
                </a:tc>
                <a:tc>
                  <a:txBody>
                    <a:bodyPr/>
                    <a:lstStyle/>
                    <a:p>
                      <a:r>
                        <a:rPr kumimoji="0" lang="en-US" sz="1800" kern="1200" dirty="0" smtClean="0">
                          <a:solidFill>
                            <a:schemeClr val="dk1"/>
                          </a:solidFill>
                          <a:latin typeface="+mn-lt"/>
                          <a:ea typeface="+mn-ea"/>
                          <a:cs typeface="+mn-cs"/>
                        </a:rPr>
                        <a:t>Graph (nodes and edges)</a:t>
                      </a:r>
                      <a:endParaRPr lang="en-US" dirty="0"/>
                    </a:p>
                  </a:txBody>
                  <a:tcPr/>
                </a:tc>
              </a:tr>
              <a:tr h="503001">
                <a:tc>
                  <a:txBody>
                    <a:bodyPr/>
                    <a:lstStyle/>
                    <a:p>
                      <a:r>
                        <a:rPr kumimoji="0" lang="en-US" sz="1800" kern="1200" dirty="0" smtClean="0">
                          <a:solidFill>
                            <a:schemeClr val="dk1"/>
                          </a:solidFill>
                          <a:latin typeface="+mn-lt"/>
                          <a:ea typeface="+mn-ea"/>
                          <a:cs typeface="+mn-cs"/>
                        </a:rPr>
                        <a:t>Nest and food</a:t>
                      </a:r>
                      <a:endParaRPr lang="en-US" dirty="0"/>
                    </a:p>
                  </a:txBody>
                  <a:tcPr/>
                </a:tc>
                <a:tc>
                  <a:txBody>
                    <a:bodyPr/>
                    <a:lstStyle/>
                    <a:p>
                      <a:r>
                        <a:rPr kumimoji="0" lang="en-US" sz="1800" kern="1200" dirty="0" smtClean="0">
                          <a:solidFill>
                            <a:schemeClr val="dk1"/>
                          </a:solidFill>
                          <a:latin typeface="+mn-lt"/>
                          <a:ea typeface="+mn-ea"/>
                          <a:cs typeface="+mn-cs"/>
                        </a:rPr>
                        <a:t>Nodes in the graph: start and destination</a:t>
                      </a:r>
                      <a:endParaRPr lang="en-US" dirty="0"/>
                    </a:p>
                  </a:txBody>
                  <a:tcPr/>
                </a:tc>
              </a:tr>
              <a:tr h="503001">
                <a:tc>
                  <a:txBody>
                    <a:bodyPr/>
                    <a:lstStyle/>
                    <a:p>
                      <a:r>
                        <a:rPr kumimoji="0" lang="en-US" sz="1800" kern="1200" dirty="0" smtClean="0">
                          <a:solidFill>
                            <a:schemeClr val="dk1"/>
                          </a:solidFill>
                          <a:latin typeface="+mn-lt"/>
                          <a:ea typeface="+mn-ea"/>
                          <a:cs typeface="+mn-cs"/>
                        </a:rPr>
                        <a:t>Ants</a:t>
                      </a:r>
                      <a:endParaRPr lang="en-US" dirty="0"/>
                    </a:p>
                  </a:txBody>
                  <a:tcPr/>
                </a:tc>
                <a:tc>
                  <a:txBody>
                    <a:bodyPr/>
                    <a:lstStyle/>
                    <a:p>
                      <a:r>
                        <a:rPr kumimoji="0" lang="en-US" sz="1800" kern="1200" dirty="0" smtClean="0">
                          <a:solidFill>
                            <a:schemeClr val="dk1"/>
                          </a:solidFill>
                          <a:latin typeface="+mn-lt"/>
                          <a:ea typeface="+mn-ea"/>
                          <a:cs typeface="+mn-cs"/>
                        </a:rPr>
                        <a:t>Agents, our artificial ants</a:t>
                      </a:r>
                      <a:endParaRPr lang="en-US" dirty="0"/>
                    </a:p>
                  </a:txBody>
                  <a:tcPr/>
                </a:tc>
              </a:tr>
              <a:tr h="503001">
                <a:tc>
                  <a:txBody>
                    <a:bodyPr/>
                    <a:lstStyle/>
                    <a:p>
                      <a:r>
                        <a:rPr kumimoji="0" lang="en-US" sz="1800" kern="1200" dirty="0" smtClean="0">
                          <a:solidFill>
                            <a:schemeClr val="dk1"/>
                          </a:solidFill>
                          <a:latin typeface="+mn-lt"/>
                          <a:ea typeface="+mn-ea"/>
                          <a:cs typeface="+mn-cs"/>
                        </a:rPr>
                        <a:t>Visibility</a:t>
                      </a:r>
                      <a:endParaRPr lang="en-US" dirty="0"/>
                    </a:p>
                  </a:txBody>
                  <a:tcPr/>
                </a:tc>
                <a:tc>
                  <a:txBody>
                    <a:bodyPr/>
                    <a:lstStyle/>
                    <a:p>
                      <a:pPr marL="0" marR="0">
                        <a:lnSpc>
                          <a:spcPct val="107000"/>
                        </a:lnSpc>
                        <a:spcBef>
                          <a:spcPts val="0"/>
                        </a:spcBef>
                        <a:spcAft>
                          <a:spcPts val="0"/>
                        </a:spcAft>
                      </a:pPr>
                      <a:r>
                        <a:rPr lang="en-US" sz="1800" dirty="0" smtClean="0">
                          <a:latin typeface="+mn-lt"/>
                          <a:ea typeface="Calibri"/>
                          <a:cs typeface="Calibri"/>
                        </a:rPr>
                        <a:t>The </a:t>
                      </a:r>
                      <a:r>
                        <a:rPr lang="en-US" sz="1800" dirty="0">
                          <a:latin typeface="+mn-lt"/>
                          <a:ea typeface="Calibri"/>
                          <a:cs typeface="Calibri"/>
                        </a:rPr>
                        <a:t>reciprocal of distance, </a:t>
                      </a:r>
                      <a:r>
                        <a:rPr lang="en-US" sz="1800" dirty="0">
                          <a:latin typeface="+mn-lt"/>
                          <a:ea typeface="Calibri"/>
                          <a:cs typeface="Arial"/>
                        </a:rPr>
                        <a:t>η</a:t>
                      </a:r>
                      <a:endParaRPr lang="en-US" sz="1800" dirty="0">
                        <a:latin typeface="+mn-lt"/>
                        <a:ea typeface="Calibri"/>
                        <a:cs typeface="Times New Roman"/>
                      </a:endParaRPr>
                    </a:p>
                  </a:txBody>
                  <a:tcPr marL="68580" marR="68580" marT="0" marB="0"/>
                </a:tc>
              </a:tr>
              <a:tr h="503001">
                <a:tc>
                  <a:txBody>
                    <a:bodyPr/>
                    <a:lstStyle/>
                    <a:p>
                      <a:r>
                        <a:rPr kumimoji="0" lang="en-US" sz="1800" kern="1200" dirty="0" smtClean="0">
                          <a:solidFill>
                            <a:schemeClr val="dk1"/>
                          </a:solidFill>
                          <a:latin typeface="+mn-lt"/>
                          <a:ea typeface="+mn-ea"/>
                          <a:cs typeface="+mn-cs"/>
                        </a:rPr>
                        <a:t>Pheromones</a:t>
                      </a:r>
                      <a:endParaRPr lang="en-US" dirty="0"/>
                    </a:p>
                  </a:txBody>
                  <a:tcPr/>
                </a:tc>
                <a:tc>
                  <a:txBody>
                    <a:bodyPr/>
                    <a:lstStyle/>
                    <a:p>
                      <a:r>
                        <a:rPr kumimoji="0" lang="en-US" sz="1800" kern="1200" dirty="0" smtClean="0">
                          <a:solidFill>
                            <a:schemeClr val="dk1"/>
                          </a:solidFill>
                          <a:latin typeface="+mn-lt"/>
                          <a:ea typeface="+mn-ea"/>
                          <a:cs typeface="+mn-cs"/>
                        </a:rPr>
                        <a:t>Artificial pheromones, τ</a:t>
                      </a:r>
                      <a:endParaRPr lang="en-US" dirty="0"/>
                    </a:p>
                  </a:txBody>
                  <a:tcPr/>
                </a:tc>
              </a:tr>
              <a:tr h="868193">
                <a:tc>
                  <a:txBody>
                    <a:bodyPr/>
                    <a:lstStyle/>
                    <a:p>
                      <a:r>
                        <a:rPr kumimoji="0" lang="en-US" sz="1800" kern="1200" dirty="0" smtClean="0">
                          <a:solidFill>
                            <a:schemeClr val="dk1"/>
                          </a:solidFill>
                          <a:latin typeface="+mn-lt"/>
                          <a:ea typeface="+mn-ea"/>
                          <a:cs typeface="+mn-cs"/>
                        </a:rPr>
                        <a:t>Foraging behavior</a:t>
                      </a:r>
                      <a:endParaRPr lang="en-US" dirty="0"/>
                    </a:p>
                  </a:txBody>
                  <a:tcPr/>
                </a:tc>
                <a:tc>
                  <a:txBody>
                    <a:bodyPr/>
                    <a:lstStyle/>
                    <a:p>
                      <a:r>
                        <a:rPr kumimoji="0" lang="en-US" sz="1800" kern="1200" dirty="0" smtClean="0">
                          <a:solidFill>
                            <a:schemeClr val="dk1"/>
                          </a:solidFill>
                          <a:latin typeface="+mn-lt"/>
                          <a:ea typeface="+mn-ea"/>
                          <a:cs typeface="+mn-cs"/>
                        </a:rPr>
                        <a:t>Random walk through graph (guided by pheromones)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ant will move from node </a:t>
            </a:r>
            <a:r>
              <a:rPr lang="en-US" dirty="0" err="1" smtClean="0"/>
              <a:t>i</a:t>
            </a:r>
            <a:r>
              <a:rPr lang="en-US" dirty="0" smtClean="0"/>
              <a:t> to node j with probability –</a:t>
            </a:r>
          </a:p>
          <a:p>
            <a:pPr>
              <a:buNone/>
            </a:pPr>
            <a:r>
              <a:rPr lang="en-US" dirty="0" smtClean="0"/>
              <a:t>          </a:t>
            </a:r>
            <a:r>
              <a:rPr lang="en-US" dirty="0" err="1" smtClean="0"/>
              <a:t>P</a:t>
            </a:r>
            <a:r>
              <a:rPr lang="en-US" baseline="-25000" dirty="0" err="1" smtClean="0"/>
              <a:t>i,j</a:t>
            </a:r>
            <a:r>
              <a:rPr lang="en-US" baseline="-25000" dirty="0" smtClean="0"/>
              <a:t> </a:t>
            </a:r>
            <a:r>
              <a:rPr lang="en-US" dirty="0" smtClean="0"/>
              <a:t>= (</a:t>
            </a:r>
            <a:r>
              <a:rPr lang="az-Cyrl-AZ" dirty="0" smtClean="0"/>
              <a:t>Г</a:t>
            </a:r>
            <a:r>
              <a:rPr lang="en-US" baseline="-25000" dirty="0" err="1" smtClean="0"/>
              <a:t>i,j</a:t>
            </a:r>
            <a:r>
              <a:rPr lang="el-GR" baseline="30000" dirty="0" smtClean="0"/>
              <a:t> α</a:t>
            </a:r>
            <a:r>
              <a:rPr lang="en-US" dirty="0" smtClean="0"/>
              <a:t>) (</a:t>
            </a:r>
            <a:r>
              <a:rPr lang="el-GR" dirty="0" smtClean="0"/>
              <a:t>η</a:t>
            </a:r>
            <a:r>
              <a:rPr lang="en-US" baseline="-25000" dirty="0" err="1" smtClean="0"/>
              <a:t>i,j</a:t>
            </a:r>
            <a:r>
              <a:rPr lang="el-GR" baseline="30000" dirty="0" smtClean="0"/>
              <a:t>β</a:t>
            </a:r>
            <a:r>
              <a:rPr lang="en-US" dirty="0" smtClean="0"/>
              <a:t>)  /  ∑ (</a:t>
            </a:r>
            <a:r>
              <a:rPr lang="az-Cyrl-AZ" dirty="0" smtClean="0"/>
              <a:t>Г</a:t>
            </a:r>
            <a:r>
              <a:rPr lang="en-US" baseline="-25000" dirty="0" err="1" smtClean="0"/>
              <a:t>i,j</a:t>
            </a:r>
            <a:r>
              <a:rPr lang="el-GR" baseline="30000" dirty="0" smtClean="0"/>
              <a:t> α</a:t>
            </a:r>
            <a:r>
              <a:rPr lang="en-US" dirty="0" smtClean="0"/>
              <a:t>) (</a:t>
            </a:r>
            <a:r>
              <a:rPr lang="el-GR" dirty="0" smtClean="0"/>
              <a:t>η</a:t>
            </a:r>
            <a:r>
              <a:rPr lang="en-US" baseline="-25000" dirty="0" err="1" smtClean="0"/>
              <a:t>i,j</a:t>
            </a:r>
            <a:r>
              <a:rPr lang="el-GR" baseline="30000" dirty="0" smtClean="0"/>
              <a:t>β</a:t>
            </a:r>
            <a:r>
              <a:rPr lang="en-US" dirty="0" smtClean="0"/>
              <a:t>) ,</a:t>
            </a:r>
          </a:p>
          <a:p>
            <a:pPr>
              <a:buNone/>
            </a:pPr>
            <a:r>
              <a:rPr lang="en-US" dirty="0" smtClean="0"/>
              <a:t>		</a:t>
            </a:r>
          </a:p>
          <a:p>
            <a:pPr>
              <a:buNone/>
            </a:pPr>
            <a:r>
              <a:rPr lang="en-US" dirty="0" smtClean="0"/>
              <a:t>	      </a:t>
            </a:r>
            <a:r>
              <a:rPr lang="en-US" sz="2000" dirty="0" smtClean="0"/>
              <a:t>where,</a:t>
            </a:r>
          </a:p>
          <a:p>
            <a:pPr>
              <a:buNone/>
            </a:pPr>
            <a:r>
              <a:rPr lang="en-US" sz="2000" dirty="0" smtClean="0"/>
              <a:t>		</a:t>
            </a:r>
            <a:r>
              <a:rPr lang="az-Cyrl-AZ" sz="2000" dirty="0" smtClean="0"/>
              <a:t> Г</a:t>
            </a:r>
            <a:r>
              <a:rPr lang="en-US" sz="2000" baseline="-25000" dirty="0" err="1" smtClean="0"/>
              <a:t>i,j</a:t>
            </a:r>
            <a:r>
              <a:rPr lang="en-US" sz="2000" baseline="-25000" dirty="0" smtClean="0"/>
              <a:t>  </a:t>
            </a:r>
            <a:r>
              <a:rPr lang="en-US" sz="2000" dirty="0" smtClean="0"/>
              <a:t>is the amount of pheromone on edge i, j.</a:t>
            </a:r>
          </a:p>
          <a:p>
            <a:pPr>
              <a:buNone/>
            </a:pPr>
            <a:r>
              <a:rPr lang="en-US" sz="2000" dirty="0" smtClean="0"/>
              <a:t>		 </a:t>
            </a:r>
            <a:r>
              <a:rPr lang="el-GR" sz="2000" dirty="0" smtClean="0"/>
              <a:t>α</a:t>
            </a:r>
            <a:r>
              <a:rPr lang="en-US" sz="2000" dirty="0" smtClean="0"/>
              <a:t> is a parameter to control the influence of </a:t>
            </a:r>
            <a:r>
              <a:rPr lang="az-Cyrl-AZ" sz="2000" dirty="0" smtClean="0"/>
              <a:t>Г</a:t>
            </a:r>
            <a:r>
              <a:rPr lang="en-US" sz="2000" baseline="-25000" dirty="0" err="1" smtClean="0"/>
              <a:t>i,j</a:t>
            </a:r>
            <a:r>
              <a:rPr lang="en-US" sz="2000" baseline="-25000" dirty="0" smtClean="0"/>
              <a:t> </a:t>
            </a:r>
            <a:r>
              <a:rPr lang="en-US" sz="2000" dirty="0" smtClean="0"/>
              <a:t>.</a:t>
            </a:r>
          </a:p>
          <a:p>
            <a:pPr>
              <a:buNone/>
            </a:pPr>
            <a:r>
              <a:rPr lang="en-US" sz="2000" dirty="0" smtClean="0"/>
              <a:t>		 </a:t>
            </a:r>
            <a:r>
              <a:rPr lang="el-GR" sz="2000" dirty="0" smtClean="0"/>
              <a:t>η</a:t>
            </a:r>
            <a:r>
              <a:rPr lang="en-US" sz="2000" baseline="-25000" dirty="0" err="1" smtClean="0"/>
              <a:t>i,j</a:t>
            </a:r>
            <a:r>
              <a:rPr lang="en-US" sz="2000" baseline="-25000" dirty="0" smtClean="0"/>
              <a:t> </a:t>
            </a:r>
            <a:r>
              <a:rPr lang="en-US" sz="2000" dirty="0" smtClean="0"/>
              <a:t>is the desirability of edge </a:t>
            </a:r>
            <a:r>
              <a:rPr lang="en-US" sz="2000" dirty="0" err="1" smtClean="0"/>
              <a:t>i</a:t>
            </a:r>
            <a:r>
              <a:rPr lang="en-US" sz="2000" dirty="0" smtClean="0"/>
              <a:t>, j (typically 1 / </a:t>
            </a:r>
            <a:r>
              <a:rPr lang="en-US" sz="2000" dirty="0" err="1" smtClean="0"/>
              <a:t>d</a:t>
            </a:r>
            <a:r>
              <a:rPr lang="en-US" sz="2000" baseline="-25000" dirty="0" err="1" smtClean="0"/>
              <a:t>i,j</a:t>
            </a:r>
            <a:r>
              <a:rPr lang="en-US" sz="2000" dirty="0" smtClean="0"/>
              <a:t>).</a:t>
            </a:r>
          </a:p>
          <a:p>
            <a:pPr>
              <a:buNone/>
            </a:pPr>
            <a:r>
              <a:rPr lang="en-US" sz="2000" baseline="-25000" dirty="0" smtClean="0"/>
              <a:t>		</a:t>
            </a:r>
            <a:r>
              <a:rPr lang="en-US" sz="2000" dirty="0" smtClean="0"/>
              <a:t> </a:t>
            </a:r>
            <a:r>
              <a:rPr lang="el-GR" sz="2000" dirty="0" smtClean="0"/>
              <a:t>β</a:t>
            </a:r>
            <a:r>
              <a:rPr lang="en-US" sz="2000" dirty="0" smtClean="0"/>
              <a:t> is a parameter to control the influence of </a:t>
            </a:r>
            <a:r>
              <a:rPr lang="el-GR" sz="2000" dirty="0" smtClean="0"/>
              <a:t>η</a:t>
            </a:r>
            <a:r>
              <a:rPr lang="en-US" sz="2000" baseline="-25000" dirty="0" err="1" smtClean="0"/>
              <a:t>i,j</a:t>
            </a:r>
            <a:r>
              <a:rPr lang="en-US" sz="2000" baseline="-25000" dirty="0" smtClean="0"/>
              <a:t>.</a:t>
            </a:r>
          </a:p>
        </p:txBody>
      </p:sp>
      <p:sp>
        <p:nvSpPr>
          <p:cNvPr id="3" name="Title 2"/>
          <p:cNvSpPr>
            <a:spLocks noGrp="1"/>
          </p:cNvSpPr>
          <p:nvPr>
            <p:ph type="title"/>
          </p:nvPr>
        </p:nvSpPr>
        <p:spPr/>
        <p:txBody>
          <a:bodyPr>
            <a:normAutofit/>
          </a:bodyPr>
          <a:lstStyle/>
          <a:p>
            <a:r>
              <a:rPr sz="4000" smtClean="0"/>
              <a:t>Construct Ant Solutions -</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Amount of pheromone is updated according to the equation –</a:t>
            </a:r>
          </a:p>
          <a:p>
            <a:pPr>
              <a:buNone/>
            </a:pPr>
            <a:r>
              <a:rPr lang="en-US" dirty="0" smtClean="0"/>
              <a:t>	      </a:t>
            </a:r>
            <a:r>
              <a:rPr lang="az-Cyrl-AZ" dirty="0" smtClean="0"/>
              <a:t>Г</a:t>
            </a:r>
            <a:r>
              <a:rPr lang="en-US" baseline="-25000" dirty="0" err="1" smtClean="0"/>
              <a:t>i,j</a:t>
            </a:r>
            <a:r>
              <a:rPr lang="en-US" dirty="0" smtClean="0"/>
              <a:t> = (1 – </a:t>
            </a:r>
            <a:r>
              <a:rPr lang="el-GR" dirty="0" smtClean="0"/>
              <a:t>ρ</a:t>
            </a:r>
            <a:r>
              <a:rPr lang="en-US" dirty="0" smtClean="0"/>
              <a:t>) </a:t>
            </a:r>
            <a:r>
              <a:rPr lang="az-Cyrl-AZ" dirty="0" smtClean="0"/>
              <a:t>Г</a:t>
            </a:r>
            <a:r>
              <a:rPr lang="en-US" baseline="-25000" dirty="0" err="1" smtClean="0"/>
              <a:t>i,j</a:t>
            </a:r>
            <a:r>
              <a:rPr lang="en-US" baseline="-25000" dirty="0" smtClean="0"/>
              <a:t> </a:t>
            </a:r>
            <a:r>
              <a:rPr lang="en-US" dirty="0" smtClean="0"/>
              <a:t>+ </a:t>
            </a:r>
            <a:r>
              <a:rPr lang="el-GR" dirty="0" smtClean="0"/>
              <a:t>Δ</a:t>
            </a:r>
            <a:r>
              <a:rPr lang="az-Cyrl-AZ" dirty="0" smtClean="0"/>
              <a:t> Г</a:t>
            </a:r>
            <a:r>
              <a:rPr lang="en-US" baseline="-25000" dirty="0" err="1" smtClean="0"/>
              <a:t>i,j</a:t>
            </a:r>
            <a:r>
              <a:rPr lang="en-US" baseline="-25000" dirty="0" smtClean="0"/>
              <a:t> </a:t>
            </a:r>
            <a:r>
              <a:rPr lang="en-US" dirty="0" smtClean="0"/>
              <a:t>,</a:t>
            </a:r>
          </a:p>
          <a:p>
            <a:pPr>
              <a:buNone/>
            </a:pPr>
            <a:r>
              <a:rPr lang="en-US" dirty="0" smtClean="0"/>
              <a:t>         </a:t>
            </a:r>
          </a:p>
          <a:p>
            <a:pPr>
              <a:buNone/>
            </a:pPr>
            <a:r>
              <a:rPr lang="en-US" sz="2000" dirty="0" smtClean="0"/>
              <a:t>	      where,</a:t>
            </a:r>
          </a:p>
          <a:p>
            <a:pPr>
              <a:buNone/>
            </a:pPr>
            <a:r>
              <a:rPr lang="en-US" sz="2000" dirty="0" smtClean="0"/>
              <a:t>	        </a:t>
            </a:r>
            <a:r>
              <a:rPr lang="az-Cyrl-AZ" sz="2000" dirty="0" smtClean="0"/>
              <a:t>Г</a:t>
            </a:r>
            <a:r>
              <a:rPr lang="en-US" sz="2000" baseline="-25000" dirty="0" err="1" smtClean="0"/>
              <a:t>i,j</a:t>
            </a:r>
            <a:r>
              <a:rPr lang="en-US" sz="2000" baseline="-25000" dirty="0" smtClean="0"/>
              <a:t> </a:t>
            </a:r>
            <a:r>
              <a:rPr lang="en-US" sz="2000" dirty="0" smtClean="0"/>
              <a:t>is the amount of pheromone on a given edge </a:t>
            </a:r>
            <a:r>
              <a:rPr lang="en-US" sz="2000" dirty="0" err="1" smtClean="0"/>
              <a:t>i</a:t>
            </a:r>
            <a:r>
              <a:rPr lang="en-US" sz="2000" dirty="0" smtClean="0"/>
              <a:t>, j.</a:t>
            </a:r>
          </a:p>
          <a:p>
            <a:pPr>
              <a:buNone/>
            </a:pPr>
            <a:r>
              <a:rPr lang="en-US" sz="2000" dirty="0" smtClean="0"/>
              <a:t>	        </a:t>
            </a:r>
            <a:r>
              <a:rPr lang="el-GR" sz="2000" dirty="0" smtClean="0"/>
              <a:t>ρ </a:t>
            </a:r>
            <a:r>
              <a:rPr lang="en-US" sz="2000" dirty="0" smtClean="0"/>
              <a:t>is the rate of pheromone evaporation.</a:t>
            </a:r>
          </a:p>
          <a:p>
            <a:pPr>
              <a:buNone/>
            </a:pPr>
            <a:r>
              <a:rPr lang="en-US" sz="2000" dirty="0" smtClean="0"/>
              <a:t>	        </a:t>
            </a:r>
            <a:r>
              <a:rPr lang="el-GR" sz="2000" dirty="0" smtClean="0"/>
              <a:t>Δ</a:t>
            </a:r>
            <a:r>
              <a:rPr lang="az-Cyrl-AZ" sz="2000" dirty="0" smtClean="0"/>
              <a:t> Г</a:t>
            </a:r>
            <a:r>
              <a:rPr lang="en-US" sz="2000" baseline="-25000" dirty="0" err="1" smtClean="0"/>
              <a:t>i,j</a:t>
            </a:r>
            <a:r>
              <a:rPr lang="en-US" sz="2000" baseline="-25000" dirty="0" smtClean="0"/>
              <a:t> </a:t>
            </a:r>
            <a:r>
              <a:rPr lang="en-US" sz="2000" dirty="0" smtClean="0"/>
              <a:t>is the amount of pheromone deposited, typically given by –</a:t>
            </a:r>
          </a:p>
          <a:p>
            <a:pPr>
              <a:buNone/>
            </a:pPr>
            <a:r>
              <a:rPr lang="en-US" sz="2000" dirty="0" smtClean="0"/>
              <a:t>		      </a:t>
            </a:r>
            <a:r>
              <a:rPr lang="el-GR" sz="2000" dirty="0" smtClean="0"/>
              <a:t>Δ</a:t>
            </a:r>
            <a:r>
              <a:rPr lang="az-Cyrl-AZ" sz="2000" dirty="0" smtClean="0"/>
              <a:t> Г</a:t>
            </a:r>
            <a:r>
              <a:rPr lang="en-US" sz="2000" baseline="-25000" dirty="0" err="1" smtClean="0"/>
              <a:t>i,j</a:t>
            </a:r>
            <a:r>
              <a:rPr lang="en-US" sz="2000" baseline="30000" dirty="0" err="1" smtClean="0"/>
              <a:t>k</a:t>
            </a:r>
            <a:r>
              <a:rPr lang="en-US" sz="2000" baseline="30000" dirty="0" smtClean="0"/>
              <a:t>  </a:t>
            </a:r>
            <a:r>
              <a:rPr lang="en-US" sz="2000" dirty="0" smtClean="0"/>
              <a:t>= 1 / </a:t>
            </a:r>
            <a:r>
              <a:rPr lang="en-US" sz="2000" dirty="0" err="1" smtClean="0"/>
              <a:t>L</a:t>
            </a:r>
            <a:r>
              <a:rPr lang="en-US" sz="2000" baseline="-25000" dirty="0" err="1" smtClean="0"/>
              <a:t>k</a:t>
            </a:r>
            <a:r>
              <a:rPr lang="en-US" sz="2000" dirty="0" smtClean="0"/>
              <a:t> , if ant k travels on edge </a:t>
            </a:r>
            <a:r>
              <a:rPr lang="en-US" sz="2000" dirty="0" err="1" smtClean="0"/>
              <a:t>i</a:t>
            </a:r>
            <a:r>
              <a:rPr lang="en-US" sz="2000" dirty="0" smtClean="0"/>
              <a:t>, j.</a:t>
            </a:r>
          </a:p>
          <a:p>
            <a:pPr>
              <a:buNone/>
            </a:pPr>
            <a:r>
              <a:rPr lang="en-US" sz="2000" dirty="0" smtClean="0"/>
              <a:t>                                    0     ,  otherwise.</a:t>
            </a:r>
          </a:p>
          <a:p>
            <a:pPr>
              <a:buNone/>
            </a:pPr>
            <a:r>
              <a:rPr lang="en-US" sz="2000" dirty="0" smtClean="0"/>
              <a:t>	       where </a:t>
            </a:r>
            <a:r>
              <a:rPr lang="en-US" sz="2000" dirty="0" err="1" smtClean="0"/>
              <a:t>L</a:t>
            </a:r>
            <a:r>
              <a:rPr lang="en-US" sz="2000" baseline="-25000" dirty="0" err="1" smtClean="0"/>
              <a:t>k</a:t>
            </a:r>
            <a:r>
              <a:rPr lang="en-US" sz="2000" dirty="0" smtClean="0"/>
              <a:t> is the cost of the </a:t>
            </a:r>
            <a:r>
              <a:rPr lang="en-US" sz="2000" dirty="0" err="1" smtClean="0"/>
              <a:t>k</a:t>
            </a:r>
            <a:r>
              <a:rPr lang="en-US" sz="2000" baseline="30000" dirty="0" err="1" smtClean="0"/>
              <a:t>th</a:t>
            </a:r>
            <a:r>
              <a:rPr lang="en-US" sz="2000" dirty="0" smtClean="0"/>
              <a:t> ant’s tour (typically length).</a:t>
            </a:r>
          </a:p>
        </p:txBody>
      </p:sp>
      <p:sp>
        <p:nvSpPr>
          <p:cNvPr id="3" name="Title 2"/>
          <p:cNvSpPr>
            <a:spLocks noGrp="1"/>
          </p:cNvSpPr>
          <p:nvPr>
            <p:ph type="title"/>
          </p:nvPr>
        </p:nvSpPr>
        <p:spPr/>
        <p:txBody>
          <a:bodyPr>
            <a:normAutofit/>
          </a:bodyPr>
          <a:lstStyle/>
          <a:p>
            <a:r>
              <a:rPr sz="4000" smtClean="0"/>
              <a:t>Update Pheromones -</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u="sng" dirty="0" smtClean="0"/>
              <a:t>Pseudo code</a:t>
            </a:r>
            <a:r>
              <a:rPr lang="en-US" dirty="0" smtClean="0"/>
              <a:t> :</a:t>
            </a:r>
            <a:endParaRPr lang="en-US" u="sng" dirty="0" smtClean="0"/>
          </a:p>
          <a:p>
            <a:pPr>
              <a:buNone/>
            </a:pPr>
            <a:r>
              <a:rPr lang="en-US" dirty="0" smtClean="0"/>
              <a:t>initialize all edges to (small) initial pheromone level τ0;</a:t>
            </a:r>
          </a:p>
          <a:p>
            <a:pPr>
              <a:buNone/>
            </a:pPr>
            <a:r>
              <a:rPr lang="en-US" dirty="0" smtClean="0"/>
              <a:t>place each ant on a randomly chosen city;</a:t>
            </a:r>
          </a:p>
          <a:p>
            <a:pPr>
              <a:buNone/>
            </a:pPr>
            <a:r>
              <a:rPr lang="en-US" dirty="0" smtClean="0"/>
              <a:t>for each iteration do:</a:t>
            </a:r>
          </a:p>
          <a:p>
            <a:pPr>
              <a:buNone/>
            </a:pPr>
            <a:r>
              <a:rPr lang="en-US" dirty="0" smtClean="0"/>
              <a:t>	do while each ant has not completed its tour:</a:t>
            </a:r>
          </a:p>
          <a:p>
            <a:pPr>
              <a:buNone/>
            </a:pPr>
            <a:r>
              <a:rPr lang="en-US" dirty="0" smtClean="0"/>
              <a:t>		for each ant do:</a:t>
            </a:r>
          </a:p>
          <a:p>
            <a:pPr>
              <a:buNone/>
            </a:pPr>
            <a:r>
              <a:rPr lang="en-US" dirty="0" smtClean="0"/>
              <a:t>			move ant to next city by the probability function</a:t>
            </a:r>
          </a:p>
          <a:p>
            <a:pPr>
              <a:buNone/>
            </a:pPr>
            <a:r>
              <a:rPr lang="en-US" dirty="0" smtClean="0"/>
              <a:t>		end;</a:t>
            </a:r>
          </a:p>
          <a:p>
            <a:pPr>
              <a:buNone/>
            </a:pPr>
            <a:r>
              <a:rPr lang="en-US" dirty="0" smtClean="0"/>
              <a:t>	end;</a:t>
            </a:r>
          </a:p>
          <a:p>
            <a:pPr>
              <a:buNone/>
            </a:pPr>
            <a:r>
              <a:rPr lang="en-US" dirty="0" smtClean="0"/>
              <a:t>for each ant with a complete tour do:</a:t>
            </a:r>
          </a:p>
          <a:p>
            <a:pPr>
              <a:buNone/>
            </a:pPr>
            <a:r>
              <a:rPr lang="en-US" dirty="0" smtClean="0"/>
              <a:t>	evaporate pheromones;</a:t>
            </a:r>
          </a:p>
          <a:p>
            <a:pPr>
              <a:buNone/>
            </a:pPr>
            <a:r>
              <a:rPr lang="en-US" dirty="0" smtClean="0"/>
              <a:t>	apply pheromone update;</a:t>
            </a:r>
          </a:p>
          <a:p>
            <a:pPr>
              <a:buNone/>
            </a:pPr>
            <a:r>
              <a:rPr lang="en-US" dirty="0" smtClean="0"/>
              <a:t>	if (ant </a:t>
            </a:r>
            <a:r>
              <a:rPr lang="en-US" dirty="0" err="1" smtClean="0"/>
              <a:t>k’s</a:t>
            </a:r>
            <a:r>
              <a:rPr lang="en-US" dirty="0" smtClean="0"/>
              <a:t> tour is shorter than the global solution)</a:t>
            </a:r>
          </a:p>
          <a:p>
            <a:pPr>
              <a:buNone/>
            </a:pPr>
            <a:r>
              <a:rPr lang="en-US" dirty="0" smtClean="0"/>
              <a:t>		update global solution to ant </a:t>
            </a:r>
            <a:r>
              <a:rPr lang="en-US" dirty="0" err="1" smtClean="0"/>
              <a:t>k’s</a:t>
            </a:r>
            <a:r>
              <a:rPr lang="en-US" dirty="0" smtClean="0"/>
              <a:t> tour</a:t>
            </a:r>
          </a:p>
          <a:p>
            <a:pPr>
              <a:buNone/>
            </a:pPr>
            <a:r>
              <a:rPr lang="en-US" dirty="0" smtClean="0"/>
              <a:t>	end;</a:t>
            </a:r>
          </a:p>
          <a:p>
            <a:pPr>
              <a:buNone/>
            </a:pPr>
            <a:r>
              <a:rPr lang="en-US" dirty="0" smtClean="0"/>
              <a:t>end;</a:t>
            </a:r>
            <a:endParaRPr lang="en-US" dirty="0"/>
          </a:p>
        </p:txBody>
      </p:sp>
      <p:sp>
        <p:nvSpPr>
          <p:cNvPr id="3" name="Title 2"/>
          <p:cNvSpPr>
            <a:spLocks noGrp="1"/>
          </p:cNvSpPr>
          <p:nvPr>
            <p:ph type="title"/>
          </p:nvPr>
        </p:nvSpPr>
        <p:spPr/>
        <p:txBody>
          <a:bodyPr>
            <a:normAutofit/>
          </a:bodyPr>
          <a:lstStyle/>
          <a:p>
            <a:r>
              <a:rPr sz="4000" smtClean="0"/>
              <a:t>ACO Algorithm for TSP</a:t>
            </a:r>
            <a:endParaRPr lang="en-US" sz="4000" dirty="0"/>
          </a:p>
        </p:txBody>
      </p:sp>
      <p:pic>
        <p:nvPicPr>
          <p:cNvPr id="4" name="Picture 3" descr="img.PNG"/>
          <p:cNvPicPr>
            <a:picLocks noChangeAspect="1"/>
          </p:cNvPicPr>
          <p:nvPr/>
        </p:nvPicPr>
        <p:blipFill>
          <a:blip r:embed="rId2"/>
          <a:stretch>
            <a:fillRect/>
          </a:stretch>
        </p:blipFill>
        <p:spPr>
          <a:xfrm>
            <a:off x="5334000" y="3886200"/>
            <a:ext cx="2981741" cy="215295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dirty="0" smtClean="0"/>
          </a:p>
          <a:p>
            <a:pPr lvl="0"/>
            <a:r>
              <a:rPr lang="en-US" dirty="0" smtClean="0"/>
              <a:t>Understood the concept of the Travelling Salesman Problem.</a:t>
            </a:r>
          </a:p>
          <a:p>
            <a:pPr lvl="0"/>
            <a:r>
              <a:rPr lang="en-US" dirty="0" smtClean="0"/>
              <a:t>Implemented the Travelling Salesman Problem using Branch and Bound approach.</a:t>
            </a:r>
          </a:p>
          <a:p>
            <a:pPr lvl="0"/>
            <a:r>
              <a:rPr lang="en-US" dirty="0" smtClean="0"/>
              <a:t>Familiarized with the basic elements of Ant Colony Optimization (ACO) technique of solving combinatorial problems.</a:t>
            </a:r>
          </a:p>
          <a:p>
            <a:pPr lvl="0"/>
            <a:r>
              <a:rPr lang="en-US" dirty="0" smtClean="0"/>
              <a:t>Implemented the Travelling Salesman Problem using Ant Colony Optimization (ACO) meta-heuristics.</a:t>
            </a:r>
            <a:endParaRPr lang="en-US" dirty="0"/>
          </a:p>
        </p:txBody>
      </p:sp>
      <p:sp>
        <p:nvSpPr>
          <p:cNvPr id="3" name="Title 2"/>
          <p:cNvSpPr>
            <a:spLocks noGrp="1"/>
          </p:cNvSpPr>
          <p:nvPr>
            <p:ph type="title"/>
          </p:nvPr>
        </p:nvSpPr>
        <p:spPr/>
        <p:txBody>
          <a:bodyPr>
            <a:normAutofit/>
          </a:bodyPr>
          <a:lstStyle/>
          <a:p>
            <a:r>
              <a:rPr sz="4000" smtClean="0"/>
              <a:t>Work Done Till Mid-Sem</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Comparative Study of the performances of the Ant Colony Optimization (ACO) implementation and the Branch and Bound approach of solving the Travelling Salesman Problem on the basis of time complexity analysis</a:t>
            </a:r>
            <a:r>
              <a:rPr lang="en-US" dirty="0" smtClean="0"/>
              <a:t>.</a:t>
            </a:r>
            <a:endParaRPr lang="en-US" dirty="0"/>
          </a:p>
          <a:p>
            <a:r>
              <a:rPr lang="en-US" dirty="0"/>
              <a:t>To improve the performance of the Ant Colony Optimization (ACO) implementation of the Travelling Salesman </a:t>
            </a:r>
            <a:r>
              <a:rPr lang="en-US" dirty="0" smtClean="0"/>
              <a:t>Problem.</a:t>
            </a:r>
            <a:endParaRPr lang="en-US" dirty="0"/>
          </a:p>
        </p:txBody>
      </p:sp>
      <p:sp>
        <p:nvSpPr>
          <p:cNvPr id="3" name="Title 2"/>
          <p:cNvSpPr>
            <a:spLocks noGrp="1"/>
          </p:cNvSpPr>
          <p:nvPr>
            <p:ph type="title"/>
          </p:nvPr>
        </p:nvSpPr>
        <p:spPr/>
        <p:txBody>
          <a:bodyPr/>
          <a:lstStyle/>
          <a:p>
            <a:r>
              <a:rPr lang="en-IN" dirty="0" smtClean="0"/>
              <a:t>Work To Be Done By End-</a:t>
            </a:r>
            <a:r>
              <a:rPr lang="en-IN" dirty="0" err="1" smtClean="0"/>
              <a:t>Sem</a:t>
            </a:r>
            <a:endParaRPr lang="en-US" dirty="0"/>
          </a:p>
        </p:txBody>
      </p:sp>
    </p:spTree>
    <p:extLst>
      <p:ext uri="{BB962C8B-B14F-4D97-AF65-F5344CB8AC3E}">
        <p14:creationId xmlns:p14="http://schemas.microsoft.com/office/powerpoint/2010/main" val="829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1800" dirty="0" smtClean="0"/>
          </a:p>
          <a:p>
            <a:r>
              <a:rPr lang="en-US" sz="1800" dirty="0" smtClean="0"/>
              <a:t>[1] Marco </a:t>
            </a:r>
            <a:r>
              <a:rPr lang="en-US" sz="1800" dirty="0" err="1" smtClean="0"/>
              <a:t>Dorigo</a:t>
            </a:r>
            <a:r>
              <a:rPr lang="en-US" sz="1800" dirty="0" smtClean="0"/>
              <a:t> and Thomas </a:t>
            </a:r>
            <a:r>
              <a:rPr lang="en-US" sz="1800" dirty="0" err="1" smtClean="0"/>
              <a:t>Stutzle</a:t>
            </a:r>
            <a:r>
              <a:rPr lang="en-US" sz="1800" dirty="0" smtClean="0"/>
              <a:t>, Ant Colony Optimization. Cambridge, MIT Press, 2004.</a:t>
            </a:r>
          </a:p>
          <a:p>
            <a:r>
              <a:rPr lang="en-US" sz="1800" dirty="0" smtClean="0"/>
              <a:t>[2] Marco </a:t>
            </a:r>
            <a:r>
              <a:rPr lang="en-US" sz="1800" dirty="0" err="1" smtClean="0"/>
              <a:t>Dorigo</a:t>
            </a:r>
            <a:r>
              <a:rPr lang="en-US" sz="1800" dirty="0" smtClean="0"/>
              <a:t> and Gianni Di Caro, Ant Colony Optimization: A New Meta-Heuristic, IEEE Press.</a:t>
            </a:r>
          </a:p>
          <a:p>
            <a:r>
              <a:rPr lang="en-US" sz="1800" dirty="0" smtClean="0"/>
              <a:t>[3] </a:t>
            </a:r>
            <a:r>
              <a:rPr lang="en-US" sz="1800" dirty="0" err="1" smtClean="0"/>
              <a:t>Dorigo</a:t>
            </a:r>
            <a:r>
              <a:rPr lang="en-US" sz="1800" dirty="0" smtClean="0"/>
              <a:t> M. &amp; L.M. Gambardella (1997). Ant Colony System: A Cooperative Learning Approach to the     Traveling Salesman Problem.</a:t>
            </a:r>
            <a:r>
              <a:rPr lang="en-US" sz="1800" b="1" dirty="0" smtClean="0"/>
              <a:t> </a:t>
            </a:r>
            <a:r>
              <a:rPr lang="en-US" sz="1800" i="1" dirty="0" smtClean="0"/>
              <a:t>IEEE Transactions on Evolutionary Computation</a:t>
            </a:r>
            <a:r>
              <a:rPr lang="en-US" sz="1800" dirty="0" smtClean="0"/>
              <a:t>, 1, 1, in press.</a:t>
            </a:r>
          </a:p>
          <a:p>
            <a:r>
              <a:rPr lang="en-US" sz="1800" dirty="0" smtClean="0"/>
              <a:t>[4] Wikipedia</a:t>
            </a:r>
          </a:p>
          <a:p>
            <a:r>
              <a:rPr lang="en-US" sz="1800" dirty="0" smtClean="0"/>
              <a:t>Other internet sources.</a:t>
            </a:r>
            <a:endParaRPr lang="en-US" sz="1800" dirty="0"/>
          </a:p>
        </p:txBody>
      </p:sp>
      <p:sp>
        <p:nvSpPr>
          <p:cNvPr id="3" name="Title 2"/>
          <p:cNvSpPr>
            <a:spLocks noGrp="1"/>
          </p:cNvSpPr>
          <p:nvPr>
            <p:ph type="title"/>
          </p:nvPr>
        </p:nvSpPr>
        <p:spPr/>
        <p:txBody>
          <a:bodyPr>
            <a:normAutofit/>
          </a:bodyPr>
          <a:lstStyle/>
          <a:p>
            <a:r>
              <a:rPr sz="4000" smtClean="0"/>
              <a:t>References -</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3962400"/>
          </a:xfrm>
        </p:spPr>
        <p:txBody>
          <a:bodyPr/>
          <a:lstStyle/>
          <a:p>
            <a:endParaRPr lang="en-US" dirty="0" smtClean="0"/>
          </a:p>
          <a:p>
            <a:pPr>
              <a:buNone/>
            </a:pPr>
            <a:r>
              <a:rPr lang="en-US" dirty="0" smtClean="0"/>
              <a:t>Compiled By –</a:t>
            </a:r>
          </a:p>
          <a:p>
            <a:pPr>
              <a:buNone/>
            </a:pPr>
            <a:r>
              <a:rPr lang="en-US" dirty="0" smtClean="0"/>
              <a:t>		</a:t>
            </a:r>
            <a:r>
              <a:rPr lang="en-US" dirty="0" err="1" smtClean="0"/>
              <a:t>Rajdeep</a:t>
            </a:r>
            <a:r>
              <a:rPr lang="en-US" dirty="0" smtClean="0"/>
              <a:t> Singh (IIT2011137)</a:t>
            </a:r>
          </a:p>
          <a:p>
            <a:pPr>
              <a:buNone/>
            </a:pPr>
            <a:r>
              <a:rPr lang="en-US" dirty="0" smtClean="0"/>
              <a:t>		Ishan Adhaulia (IIT2011133)</a:t>
            </a:r>
          </a:p>
          <a:p>
            <a:pPr>
              <a:buNone/>
            </a:pPr>
            <a:r>
              <a:rPr lang="en-US" dirty="0" smtClean="0"/>
              <a:t>		Vinay </a:t>
            </a:r>
            <a:r>
              <a:rPr lang="en-US" dirty="0" err="1" smtClean="0"/>
              <a:t>Pratap</a:t>
            </a:r>
            <a:r>
              <a:rPr lang="en-US" dirty="0" smtClean="0"/>
              <a:t> (IIT2011111)</a:t>
            </a:r>
          </a:p>
          <a:p>
            <a:pPr>
              <a:buNone/>
            </a:pPr>
            <a:r>
              <a:rPr lang="en-IN" dirty="0"/>
              <a:t>	</a:t>
            </a:r>
            <a:r>
              <a:rPr lang="en-IN" dirty="0" smtClean="0"/>
              <a:t>	Ashish Kumar (IIT2011169)</a:t>
            </a:r>
          </a:p>
          <a:p>
            <a:pPr>
              <a:buNone/>
            </a:pPr>
            <a:r>
              <a:rPr lang="en-IN" dirty="0"/>
              <a:t>	</a:t>
            </a:r>
            <a:r>
              <a:rPr lang="en-IN" dirty="0" smtClean="0"/>
              <a:t>	</a:t>
            </a:r>
            <a:r>
              <a:rPr lang="en-IN" smtClean="0"/>
              <a:t>Abhishek Kumar (IIT2011038)</a:t>
            </a:r>
            <a:endParaRPr lang="en-US" dirty="0" smtClean="0"/>
          </a:p>
          <a:p>
            <a:pPr>
              <a:buNone/>
            </a:pPr>
            <a:endParaRPr lang="en-US" dirty="0" smtClean="0"/>
          </a:p>
        </p:txBody>
      </p:sp>
      <p:sp>
        <p:nvSpPr>
          <p:cNvPr id="3" name="Title 2"/>
          <p:cNvSpPr>
            <a:spLocks noGrp="1"/>
          </p:cNvSpPr>
          <p:nvPr>
            <p:ph type="title"/>
          </p:nvPr>
        </p:nvSpPr>
        <p:spPr>
          <a:xfrm>
            <a:off x="457200" y="990600"/>
            <a:ext cx="8229600" cy="762000"/>
          </a:xfrm>
        </p:spPr>
        <p:txBody>
          <a:bodyPr/>
          <a:lstStyle/>
          <a:p>
            <a:pPr algn="ctr"/>
            <a:r>
              <a:rPr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sz="2400" dirty="0" smtClean="0"/>
              <a:t>A probabilistic technique for solving computational problems which can be reduced to finding good paths through graphs.</a:t>
            </a:r>
          </a:p>
          <a:p>
            <a:endParaRPr lang="en-US" sz="2400" dirty="0" smtClean="0"/>
          </a:p>
          <a:p>
            <a:r>
              <a:rPr lang="en-US" sz="2400" dirty="0" smtClean="0"/>
              <a:t>Each ant tries to find a route</a:t>
            </a:r>
          </a:p>
          <a:p>
            <a:pPr>
              <a:buNone/>
            </a:pPr>
            <a:r>
              <a:rPr lang="en-US" sz="2400" dirty="0" smtClean="0"/>
              <a:t>    between its nest and a </a:t>
            </a:r>
          </a:p>
          <a:p>
            <a:pPr>
              <a:buNone/>
            </a:pPr>
            <a:r>
              <a:rPr lang="en-US" sz="2400" dirty="0" smtClean="0"/>
              <a:t>    food source.</a:t>
            </a:r>
          </a:p>
          <a:p>
            <a:pPr>
              <a:buNone/>
            </a:pPr>
            <a:endParaRPr lang="en-US" dirty="0" smtClean="0"/>
          </a:p>
          <a:p>
            <a:endParaRPr lang="en-US" dirty="0" smtClean="0"/>
          </a:p>
        </p:txBody>
      </p:sp>
      <p:sp>
        <p:nvSpPr>
          <p:cNvPr id="3" name="Title 2"/>
          <p:cNvSpPr>
            <a:spLocks noGrp="1"/>
          </p:cNvSpPr>
          <p:nvPr>
            <p:ph type="title"/>
          </p:nvPr>
        </p:nvSpPr>
        <p:spPr/>
        <p:txBody>
          <a:bodyPr>
            <a:normAutofit/>
          </a:bodyPr>
          <a:lstStyle/>
          <a:p>
            <a:r>
              <a:rPr sz="4000" smtClean="0"/>
              <a:t>What is Ant Colony Optimization ?</a:t>
            </a:r>
            <a:endParaRPr lang="en-US" sz="4000" dirty="0"/>
          </a:p>
        </p:txBody>
      </p:sp>
      <p:pic>
        <p:nvPicPr>
          <p:cNvPr id="6" name="Picture 5" descr="ant.jpg"/>
          <p:cNvPicPr>
            <a:picLocks noChangeAspect="1"/>
          </p:cNvPicPr>
          <p:nvPr/>
        </p:nvPicPr>
        <p:blipFill>
          <a:blip r:embed="rId2"/>
          <a:stretch>
            <a:fillRect/>
          </a:stretch>
        </p:blipFill>
        <p:spPr>
          <a:xfrm>
            <a:off x="5334000" y="3200400"/>
            <a:ext cx="2857500" cy="3028950"/>
          </a:xfrm>
          <a:prstGeom prst="rect">
            <a:avLst/>
          </a:prstGeom>
        </p:spPr>
      </p:pic>
    </p:spTree>
    <p:extLst>
      <p:ext uri="{BB962C8B-B14F-4D97-AF65-F5344CB8AC3E}">
        <p14:creationId xmlns:p14="http://schemas.microsoft.com/office/powerpoint/2010/main" val="3106538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u="sng" dirty="0" smtClean="0"/>
              <a:t>The </a:t>
            </a:r>
            <a:r>
              <a:rPr lang="en-US" sz="2400" u="sng" dirty="0" err="1" smtClean="0"/>
              <a:t>behaviour</a:t>
            </a:r>
            <a:r>
              <a:rPr lang="en-US" sz="2400" u="sng" dirty="0" smtClean="0"/>
              <a:t> of each ant in nature</a:t>
            </a:r>
            <a:r>
              <a:rPr lang="en-US" sz="2400" dirty="0" smtClean="0"/>
              <a:t> –</a:t>
            </a:r>
          </a:p>
          <a:p>
            <a:pPr>
              <a:buNone/>
            </a:pPr>
            <a:endParaRPr lang="en-US" sz="2400" dirty="0" smtClean="0"/>
          </a:p>
          <a:p>
            <a:r>
              <a:rPr lang="en-US" sz="2400" dirty="0" smtClean="0"/>
              <a:t>Moves randomly at first, laying down a pheromone trail.</a:t>
            </a:r>
          </a:p>
          <a:p>
            <a:r>
              <a:rPr lang="en-US" sz="2400" dirty="0" smtClean="0"/>
              <a:t>If food is found, return to the</a:t>
            </a:r>
          </a:p>
          <a:p>
            <a:pPr>
              <a:buNone/>
            </a:pPr>
            <a:r>
              <a:rPr lang="en-US" sz="2400" dirty="0" smtClean="0"/>
              <a:t>    nest laying down a pheromone</a:t>
            </a:r>
          </a:p>
          <a:p>
            <a:pPr>
              <a:buNone/>
            </a:pPr>
            <a:r>
              <a:rPr lang="en-US" sz="2400" dirty="0" smtClean="0"/>
              <a:t>    trail.</a:t>
            </a:r>
          </a:p>
          <a:p>
            <a:r>
              <a:rPr lang="en-US" sz="2400" dirty="0" smtClean="0"/>
              <a:t>If pheromone is found, with</a:t>
            </a:r>
          </a:p>
          <a:p>
            <a:pPr>
              <a:buNone/>
            </a:pPr>
            <a:r>
              <a:rPr lang="en-US" sz="2400" dirty="0" smtClean="0"/>
              <a:t>   some increased probability follow the pheromone trail.</a:t>
            </a:r>
          </a:p>
          <a:p>
            <a:r>
              <a:rPr lang="en-US" sz="2400" dirty="0" smtClean="0"/>
              <a:t>Once back at the nest, go out again in search of food.</a:t>
            </a:r>
          </a:p>
        </p:txBody>
      </p:sp>
      <p:sp>
        <p:nvSpPr>
          <p:cNvPr id="3" name="Title 2"/>
          <p:cNvSpPr>
            <a:spLocks noGrp="1"/>
          </p:cNvSpPr>
          <p:nvPr>
            <p:ph type="title"/>
          </p:nvPr>
        </p:nvSpPr>
        <p:spPr/>
        <p:txBody>
          <a:bodyPr>
            <a:normAutofit/>
          </a:bodyPr>
          <a:lstStyle/>
          <a:p>
            <a:r>
              <a:rPr sz="4000" smtClean="0"/>
              <a:t>Overview of the concept -</a:t>
            </a:r>
            <a:endParaRPr lang="en-US" sz="4000" dirty="0"/>
          </a:p>
        </p:txBody>
      </p:sp>
      <p:pic>
        <p:nvPicPr>
          <p:cNvPr id="4" name="Picture 3" descr="pic.PNG"/>
          <p:cNvPicPr>
            <a:picLocks noChangeAspect="1"/>
          </p:cNvPicPr>
          <p:nvPr/>
        </p:nvPicPr>
        <p:blipFill>
          <a:blip r:embed="rId2"/>
          <a:stretch>
            <a:fillRect/>
          </a:stretch>
        </p:blipFill>
        <p:spPr>
          <a:xfrm>
            <a:off x="5029200" y="2895600"/>
            <a:ext cx="3429000" cy="1676400"/>
          </a:xfrm>
          <a:prstGeom prst="rect">
            <a:avLst/>
          </a:prstGeom>
        </p:spPr>
      </p:pic>
    </p:spTree>
    <p:extLst>
      <p:ext uri="{BB962C8B-B14F-4D97-AF65-F5344CB8AC3E}">
        <p14:creationId xmlns:p14="http://schemas.microsoft.com/office/powerpoint/2010/main" val="1330791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00600"/>
          </a:xfrm>
        </p:spPr>
        <p:txBody>
          <a:bodyPr>
            <a:normAutofit lnSpcReduction="10000"/>
          </a:bodyPr>
          <a:lstStyle/>
          <a:p>
            <a:pPr>
              <a:buNone/>
            </a:pPr>
            <a:r>
              <a:rPr lang="en-US" sz="2800" u="sng" dirty="0" smtClean="0"/>
              <a:t>Pheromones</a:t>
            </a:r>
            <a:r>
              <a:rPr lang="en-US" sz="2800" dirty="0" smtClean="0"/>
              <a:t> ?</a:t>
            </a:r>
          </a:p>
          <a:p>
            <a:pPr>
              <a:buNone/>
            </a:pPr>
            <a:endParaRPr lang="en-US" sz="2800" dirty="0" smtClean="0"/>
          </a:p>
          <a:p>
            <a:r>
              <a:rPr lang="en-US" sz="2400" dirty="0" smtClean="0"/>
              <a:t>A pheromone is a chemical an ant produces which changes the behavior of other ants.</a:t>
            </a:r>
          </a:p>
          <a:p>
            <a:pPr>
              <a:buNone/>
            </a:pPr>
            <a:endParaRPr lang="en-US" sz="2400" dirty="0" smtClean="0"/>
          </a:p>
          <a:p>
            <a:r>
              <a:rPr lang="en-US" sz="2400" dirty="0" smtClean="0"/>
              <a:t>Pheromones evaporate over time, such that unless they are reinforced by more ants, the pheromones will disappear.</a:t>
            </a:r>
          </a:p>
          <a:p>
            <a:endParaRPr lang="en-US" sz="2400" dirty="0" smtClean="0"/>
          </a:p>
          <a:p>
            <a:r>
              <a:rPr lang="en-US" sz="2400" dirty="0" smtClean="0"/>
              <a:t>More pheromone on path</a:t>
            </a:r>
          </a:p>
          <a:p>
            <a:pPr>
              <a:buNone/>
            </a:pPr>
            <a:r>
              <a:rPr lang="en-US" sz="2400" dirty="0" smtClean="0"/>
              <a:t>   increases probability of path</a:t>
            </a:r>
          </a:p>
          <a:p>
            <a:pPr>
              <a:buNone/>
            </a:pPr>
            <a:r>
              <a:rPr lang="en-US" sz="2400" dirty="0" smtClean="0"/>
              <a:t>   being followed.</a:t>
            </a:r>
            <a:endParaRPr lang="en-US" sz="2400" dirty="0"/>
          </a:p>
        </p:txBody>
      </p:sp>
      <p:sp>
        <p:nvSpPr>
          <p:cNvPr id="3" name="Title 2"/>
          <p:cNvSpPr>
            <a:spLocks noGrp="1"/>
          </p:cNvSpPr>
          <p:nvPr>
            <p:ph type="title"/>
          </p:nvPr>
        </p:nvSpPr>
        <p:spPr>
          <a:xfrm>
            <a:off x="457200" y="152400"/>
            <a:ext cx="8229600" cy="152400"/>
          </a:xfrm>
        </p:spPr>
        <p:txBody>
          <a:bodyPr>
            <a:normAutofit fontScale="90000"/>
          </a:bodyPr>
          <a:lstStyle/>
          <a:p>
            <a:r>
              <a:rPr smtClean="0"/>
              <a:t> </a:t>
            </a:r>
            <a:endParaRPr lang="en-US" dirty="0"/>
          </a:p>
        </p:txBody>
      </p:sp>
      <p:pic>
        <p:nvPicPr>
          <p:cNvPr id="5" name="Picture 4" descr="pher.PNG"/>
          <p:cNvPicPr>
            <a:picLocks noChangeAspect="1"/>
          </p:cNvPicPr>
          <p:nvPr/>
        </p:nvPicPr>
        <p:blipFill>
          <a:blip r:embed="rId2"/>
          <a:stretch>
            <a:fillRect/>
          </a:stretch>
        </p:blipFill>
        <p:spPr>
          <a:xfrm>
            <a:off x="5029200" y="4267200"/>
            <a:ext cx="3048000" cy="1962456"/>
          </a:xfrm>
          <a:prstGeom prst="rect">
            <a:avLst/>
          </a:prstGeom>
        </p:spPr>
      </p:pic>
    </p:spTree>
    <p:extLst>
      <p:ext uri="{BB962C8B-B14F-4D97-AF65-F5344CB8AC3E}">
        <p14:creationId xmlns:p14="http://schemas.microsoft.com/office/powerpoint/2010/main" val="252685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Initially proposed by Marco </a:t>
            </a:r>
            <a:r>
              <a:rPr lang="en-US" sz="2400" dirty="0" err="1" smtClean="0"/>
              <a:t>Dorigo</a:t>
            </a:r>
            <a:r>
              <a:rPr lang="en-US" sz="2400" dirty="0" smtClean="0"/>
              <a:t> in 1992 in his PhD thesis.</a:t>
            </a:r>
          </a:p>
          <a:p>
            <a:endParaRPr lang="en-US" sz="2400" dirty="0" smtClean="0"/>
          </a:p>
          <a:p>
            <a:r>
              <a:rPr lang="en-US" sz="2400" dirty="0" smtClean="0"/>
              <a:t>The algorithm was aiming to search for an</a:t>
            </a:r>
          </a:p>
          <a:p>
            <a:pPr>
              <a:buNone/>
            </a:pPr>
            <a:r>
              <a:rPr lang="en-US" sz="2400" dirty="0" smtClean="0"/>
              <a:t>    optimal path in a graph, based on the</a:t>
            </a:r>
          </a:p>
          <a:p>
            <a:pPr>
              <a:buNone/>
            </a:pPr>
            <a:r>
              <a:rPr lang="en-US" sz="2400" dirty="0" smtClean="0"/>
              <a:t>    behavior of ants seeking a path between</a:t>
            </a:r>
          </a:p>
          <a:p>
            <a:pPr>
              <a:buNone/>
            </a:pPr>
            <a:r>
              <a:rPr lang="en-US" sz="2400" dirty="0" smtClean="0"/>
              <a:t>    their colony and a source of food.</a:t>
            </a:r>
          </a:p>
          <a:p>
            <a:pPr>
              <a:buNone/>
            </a:pPr>
            <a:endParaRPr lang="en-US" sz="2400" dirty="0" smtClean="0"/>
          </a:p>
          <a:p>
            <a:r>
              <a:rPr lang="en-US" sz="2400" dirty="0" smtClean="0"/>
              <a:t>The original idea has since diversified to solve a wider class of numerical problems.</a:t>
            </a:r>
            <a:endParaRPr lang="en-US" sz="2400" dirty="0"/>
          </a:p>
        </p:txBody>
      </p:sp>
      <p:sp>
        <p:nvSpPr>
          <p:cNvPr id="3" name="Title 2"/>
          <p:cNvSpPr>
            <a:spLocks noGrp="1"/>
          </p:cNvSpPr>
          <p:nvPr>
            <p:ph type="title"/>
          </p:nvPr>
        </p:nvSpPr>
        <p:spPr/>
        <p:txBody>
          <a:bodyPr>
            <a:normAutofit/>
          </a:bodyPr>
          <a:lstStyle/>
          <a:p>
            <a:r>
              <a:rPr sz="4000" smtClean="0"/>
              <a:t>History -</a:t>
            </a:r>
            <a:endParaRPr lang="en-US" sz="4000" dirty="0"/>
          </a:p>
        </p:txBody>
      </p:sp>
      <p:pic>
        <p:nvPicPr>
          <p:cNvPr id="4" name="Picture 3" descr="dorigo.PNG"/>
          <p:cNvPicPr>
            <a:picLocks noChangeAspect="1"/>
          </p:cNvPicPr>
          <p:nvPr/>
        </p:nvPicPr>
        <p:blipFill>
          <a:blip r:embed="rId2"/>
          <a:stretch>
            <a:fillRect/>
          </a:stretch>
        </p:blipFill>
        <p:spPr>
          <a:xfrm>
            <a:off x="6553200" y="2209800"/>
            <a:ext cx="1619476" cy="2191056"/>
          </a:xfrm>
          <a:prstGeom prst="rect">
            <a:avLst/>
          </a:prstGeom>
        </p:spPr>
      </p:pic>
    </p:spTree>
    <p:extLst>
      <p:ext uri="{BB962C8B-B14F-4D97-AF65-F5344CB8AC3E}">
        <p14:creationId xmlns:p14="http://schemas.microsoft.com/office/powerpoint/2010/main" val="253002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In the Traveling Salesman Problem (TSP) a salesman visits ‘n’ cities</a:t>
            </a:r>
            <a:r>
              <a:rPr lang="en-US" i="1" dirty="0" smtClean="0"/>
              <a:t> </a:t>
            </a:r>
            <a:r>
              <a:rPr lang="en-US" dirty="0" smtClean="0"/>
              <a:t>once.</a:t>
            </a:r>
          </a:p>
          <a:p>
            <a:r>
              <a:rPr lang="en-US" dirty="0" smtClean="0"/>
              <a:t>Problem : What is the shortest possible route ?</a:t>
            </a:r>
          </a:p>
          <a:p>
            <a:pPr>
              <a:buNone/>
            </a:pPr>
            <a:endParaRPr lang="en-US" dirty="0" smtClean="0"/>
          </a:p>
        </p:txBody>
      </p:sp>
      <p:sp>
        <p:nvSpPr>
          <p:cNvPr id="3" name="Title 2"/>
          <p:cNvSpPr>
            <a:spLocks noGrp="1"/>
          </p:cNvSpPr>
          <p:nvPr>
            <p:ph type="title"/>
          </p:nvPr>
        </p:nvSpPr>
        <p:spPr/>
        <p:txBody>
          <a:bodyPr>
            <a:normAutofit/>
          </a:bodyPr>
          <a:lstStyle/>
          <a:p>
            <a:r>
              <a:rPr sz="4000" smtClean="0"/>
              <a:t>Traveling Salesman Problem</a:t>
            </a:r>
            <a:endParaRPr lang="en-US" sz="4000" dirty="0"/>
          </a:p>
        </p:txBody>
      </p:sp>
      <p:pic>
        <p:nvPicPr>
          <p:cNvPr id="4" name="Picture 3" descr="img.PNG"/>
          <p:cNvPicPr>
            <a:picLocks noChangeAspect="1"/>
          </p:cNvPicPr>
          <p:nvPr/>
        </p:nvPicPr>
        <p:blipFill>
          <a:blip r:embed="rId2"/>
          <a:stretch>
            <a:fillRect/>
          </a:stretch>
        </p:blipFill>
        <p:spPr>
          <a:xfrm>
            <a:off x="990600" y="3886200"/>
            <a:ext cx="7211432" cy="19814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u="sng" dirty="0" smtClean="0"/>
              <a:t>Brute Force Method</a:t>
            </a:r>
            <a:r>
              <a:rPr lang="en-US" dirty="0" smtClean="0"/>
              <a:t> :</a:t>
            </a:r>
          </a:p>
          <a:p>
            <a:r>
              <a:rPr lang="en-US" dirty="0" smtClean="0"/>
              <a:t>Create permutations for all N cities </a:t>
            </a:r>
          </a:p>
          <a:p>
            <a:pPr>
              <a:buNone/>
            </a:pPr>
            <a:r>
              <a:rPr lang="en-US" dirty="0" smtClean="0"/>
              <a:t>    within the TSP.</a:t>
            </a:r>
          </a:p>
          <a:p>
            <a:r>
              <a:rPr lang="en-US" dirty="0" smtClean="0"/>
              <a:t>Iteratively check all distances.</a:t>
            </a:r>
          </a:p>
          <a:p>
            <a:pPr>
              <a:buNone/>
            </a:pPr>
            <a:r>
              <a:rPr lang="en-US" u="sng" dirty="0" smtClean="0"/>
              <a:t>Branch And Bound Method</a:t>
            </a:r>
            <a:r>
              <a:rPr lang="en-US" dirty="0" smtClean="0"/>
              <a:t> :</a:t>
            </a:r>
          </a:p>
          <a:p>
            <a:r>
              <a:rPr lang="en-US" dirty="0" smtClean="0"/>
              <a:t>Searches for locally optimal solutions.</a:t>
            </a:r>
          </a:p>
          <a:p>
            <a:pPr>
              <a:buNone/>
            </a:pPr>
            <a:endParaRPr lang="en-US" b="1" dirty="0" smtClean="0">
              <a:solidFill>
                <a:srgbClr val="FFFF00"/>
              </a:solidFill>
            </a:endParaRPr>
          </a:p>
          <a:p>
            <a:pPr algn="ctr">
              <a:buNone/>
            </a:pPr>
            <a:r>
              <a:rPr lang="en-US" b="1" dirty="0" smtClean="0">
                <a:solidFill>
                  <a:srgbClr val="FFFF00"/>
                </a:solidFill>
              </a:rPr>
              <a:t>CAN IT BE OPTIMIZED MORE ?</a:t>
            </a:r>
          </a:p>
          <a:p>
            <a:pPr>
              <a:buNone/>
            </a:pPr>
            <a:endParaRPr lang="en-US" b="1" dirty="0" smtClean="0"/>
          </a:p>
        </p:txBody>
      </p:sp>
      <p:sp>
        <p:nvSpPr>
          <p:cNvPr id="3" name="Title 2"/>
          <p:cNvSpPr>
            <a:spLocks noGrp="1"/>
          </p:cNvSpPr>
          <p:nvPr>
            <p:ph type="title"/>
          </p:nvPr>
        </p:nvSpPr>
        <p:spPr/>
        <p:txBody>
          <a:bodyPr>
            <a:normAutofit/>
          </a:bodyPr>
          <a:lstStyle/>
          <a:p>
            <a:r>
              <a:rPr sz="4000" smtClean="0"/>
              <a:t>Solutions ?</a:t>
            </a:r>
            <a:endParaRPr lang="en-US" sz="4000" dirty="0"/>
          </a:p>
        </p:txBody>
      </p:sp>
      <p:pic>
        <p:nvPicPr>
          <p:cNvPr id="4" name="Picture 3" descr="img.PNG"/>
          <p:cNvPicPr>
            <a:picLocks noChangeAspect="1"/>
          </p:cNvPicPr>
          <p:nvPr/>
        </p:nvPicPr>
        <p:blipFill>
          <a:blip r:embed="rId2"/>
          <a:stretch>
            <a:fillRect/>
          </a:stretch>
        </p:blipFill>
        <p:spPr>
          <a:xfrm>
            <a:off x="6172200" y="1219200"/>
            <a:ext cx="1971950" cy="24196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For a collection of cities and the cost of travel between each pair of them, the </a:t>
            </a:r>
            <a:r>
              <a:rPr lang="en-US" sz="2400" b="1" dirty="0" smtClean="0"/>
              <a:t>Traveling Salesman Problem</a:t>
            </a:r>
            <a:r>
              <a:rPr lang="en-US" sz="2400" dirty="0" smtClean="0"/>
              <a:t> is used to find the cheapest way of visiting all of the cities and returning to the starting point.</a:t>
            </a:r>
          </a:p>
          <a:p>
            <a:endParaRPr lang="en-US" sz="2400" dirty="0" smtClean="0"/>
          </a:p>
          <a:p>
            <a:r>
              <a:rPr lang="en-US" sz="2400" dirty="0" smtClean="0"/>
              <a:t>Implement the above problem using Ant Colony Optimization technique.</a:t>
            </a:r>
          </a:p>
          <a:p>
            <a:endParaRPr lang="en-US" sz="2400" dirty="0" smtClean="0"/>
          </a:p>
          <a:p>
            <a:r>
              <a:rPr lang="en-US" sz="2400" dirty="0" smtClean="0"/>
              <a:t>Given ‘n’ nodes and ‘m’ ants improve the performance of TSP using Ant Colony Optimization.</a:t>
            </a:r>
          </a:p>
        </p:txBody>
      </p:sp>
      <p:sp>
        <p:nvSpPr>
          <p:cNvPr id="3" name="Title 2"/>
          <p:cNvSpPr>
            <a:spLocks noGrp="1"/>
          </p:cNvSpPr>
          <p:nvPr>
            <p:ph type="title"/>
          </p:nvPr>
        </p:nvSpPr>
        <p:spPr/>
        <p:txBody>
          <a:bodyPr>
            <a:normAutofit/>
          </a:bodyPr>
          <a:lstStyle/>
          <a:p>
            <a:r>
              <a:rPr sz="4000" smtClean="0"/>
              <a:t>Problem Specification -</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u="sng" dirty="0" smtClean="0"/>
              <a:t>ACO </a:t>
            </a:r>
          </a:p>
          <a:p>
            <a:pPr>
              <a:buNone/>
            </a:pPr>
            <a:r>
              <a:rPr lang="en-US" dirty="0" smtClean="0"/>
              <a:t>Set Parameters, Initialize pheromone trails.</a:t>
            </a:r>
          </a:p>
          <a:p>
            <a:pPr>
              <a:buNone/>
            </a:pPr>
            <a:endParaRPr lang="en-US" dirty="0" smtClean="0"/>
          </a:p>
          <a:p>
            <a:pPr>
              <a:buNone/>
            </a:pPr>
            <a:r>
              <a:rPr lang="en-US" u="sng" dirty="0" smtClean="0"/>
              <a:t>Activities -</a:t>
            </a:r>
          </a:p>
          <a:p>
            <a:r>
              <a:rPr lang="en-US" dirty="0" smtClean="0"/>
              <a:t>Construct Ant Solutions.</a:t>
            </a:r>
          </a:p>
          <a:p>
            <a:r>
              <a:rPr lang="en-US" dirty="0" smtClean="0"/>
              <a:t>Update Pheromones.</a:t>
            </a:r>
          </a:p>
          <a:p>
            <a:pPr>
              <a:buNone/>
            </a:pPr>
            <a:endParaRPr lang="en-US" dirty="0" smtClean="0"/>
          </a:p>
          <a:p>
            <a:pPr>
              <a:buNone/>
            </a:pPr>
            <a:r>
              <a:rPr lang="en-US" dirty="0" smtClean="0"/>
              <a:t>Virtual trail accumulated on path segments.</a:t>
            </a:r>
            <a:endParaRPr lang="en-US" dirty="0"/>
          </a:p>
        </p:txBody>
      </p:sp>
      <p:sp>
        <p:nvSpPr>
          <p:cNvPr id="3" name="Title 2"/>
          <p:cNvSpPr>
            <a:spLocks noGrp="1"/>
          </p:cNvSpPr>
          <p:nvPr>
            <p:ph type="title"/>
          </p:nvPr>
        </p:nvSpPr>
        <p:spPr/>
        <p:txBody>
          <a:bodyPr/>
          <a:lstStyle/>
          <a:p>
            <a:r>
              <a:rPr smtClean="0"/>
              <a:t>The ACO Meta-heuristic</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755</TotalTime>
  <Words>754</Words>
  <Application>Microsoft Office PowerPoint</Application>
  <PresentationFormat>On-screen Show (4:3)</PresentationFormat>
  <Paragraphs>143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Medium</vt:lpstr>
      <vt:lpstr>Times New Roman</vt:lpstr>
      <vt:lpstr>Wingdings 2</vt:lpstr>
      <vt:lpstr>Paper</vt:lpstr>
      <vt:lpstr>ANT COLONY OPTIMIZATION</vt:lpstr>
      <vt:lpstr>What is Ant Colony Optimization ?</vt:lpstr>
      <vt:lpstr>Overview of the concept -</vt:lpstr>
      <vt:lpstr> </vt:lpstr>
      <vt:lpstr>History -</vt:lpstr>
      <vt:lpstr>Traveling Salesman Problem</vt:lpstr>
      <vt:lpstr>Solutions ?</vt:lpstr>
      <vt:lpstr>Problem Specification -</vt:lpstr>
      <vt:lpstr>The ACO Meta-heuristic</vt:lpstr>
      <vt:lpstr>Transformation</vt:lpstr>
      <vt:lpstr>Construct Ant Solutions -</vt:lpstr>
      <vt:lpstr>Update Pheromones -</vt:lpstr>
      <vt:lpstr>ACO Algorithm for TSP</vt:lpstr>
      <vt:lpstr>Work Done Till Mid-Sem</vt:lpstr>
      <vt:lpstr>Work To Be Done By End-Sem</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COLONY OPTIMIZATION</dc:title>
  <dc:creator>AaquibKhwaja</dc:creator>
  <cp:lastModifiedBy>Ishan Adhaulia</cp:lastModifiedBy>
  <cp:revision>72</cp:revision>
  <dcterms:created xsi:type="dcterms:W3CDTF">2013-09-15T10:09:45Z</dcterms:created>
  <dcterms:modified xsi:type="dcterms:W3CDTF">2014-09-24T14:31:54Z</dcterms:modified>
</cp:coreProperties>
</file>