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9"/>
  </p:notesMasterIdLst>
  <p:sldIdLst>
    <p:sldId id="257" r:id="rId2"/>
    <p:sldId id="256" r:id="rId3"/>
    <p:sldId id="258" r:id="rId4"/>
    <p:sldId id="259" r:id="rId5"/>
    <p:sldId id="263" r:id="rId6"/>
    <p:sldId id="260" r:id="rId7"/>
    <p:sldId id="261" r:id="rId8"/>
    <p:sldId id="262"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ta Gupta" initials="EG" lastIdx="2" clrIdx="0">
    <p:extLst>
      <p:ext uri="{19B8F6BF-5375-455C-9EA6-DF929625EA0E}">
        <p15:presenceInfo xmlns:p15="http://schemas.microsoft.com/office/powerpoint/2012/main" userId="682f64d66fbb2e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B9178B-2AC0-4535-8D0B-AA7AC330195B}"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0E8BD5-9F7B-4DC2-A03E-6183F22240E4}" type="slidenum">
              <a:rPr lang="en-IN" smtClean="0"/>
              <a:t>‹#›</a:t>
            </a:fld>
            <a:endParaRPr lang="en-IN"/>
          </a:p>
        </p:txBody>
      </p:sp>
    </p:spTree>
    <p:extLst>
      <p:ext uri="{BB962C8B-B14F-4D97-AF65-F5344CB8AC3E}">
        <p14:creationId xmlns:p14="http://schemas.microsoft.com/office/powerpoint/2010/main" val="1476146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AE0C32-EDB3-46E0-A1FE-2420C8617C65}"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40DD0CD-3E59-49EC-BA35-27068974FF3E}" type="slidenum">
              <a:rPr lang="en-IN" smtClean="0"/>
              <a:t>‹#›</a:t>
            </a:fld>
            <a:endParaRPr lang="en-IN"/>
          </a:p>
        </p:txBody>
      </p:sp>
    </p:spTree>
    <p:extLst>
      <p:ext uri="{BB962C8B-B14F-4D97-AF65-F5344CB8AC3E}">
        <p14:creationId xmlns:p14="http://schemas.microsoft.com/office/powerpoint/2010/main" val="3859377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AE0C32-EDB3-46E0-A1FE-2420C8617C65}"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0DD0CD-3E59-49EC-BA35-27068974FF3E}" type="slidenum">
              <a:rPr lang="en-IN" smtClean="0"/>
              <a:t>‹#›</a:t>
            </a:fld>
            <a:endParaRPr lang="en-IN"/>
          </a:p>
        </p:txBody>
      </p:sp>
    </p:spTree>
    <p:extLst>
      <p:ext uri="{BB962C8B-B14F-4D97-AF65-F5344CB8AC3E}">
        <p14:creationId xmlns:p14="http://schemas.microsoft.com/office/powerpoint/2010/main" val="3512717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AE0C32-EDB3-46E0-A1FE-2420C8617C65}"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0DD0CD-3E59-49EC-BA35-27068974FF3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76423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AE0C32-EDB3-46E0-A1FE-2420C8617C65}"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0DD0CD-3E59-49EC-BA35-27068974FF3E}" type="slidenum">
              <a:rPr lang="en-IN" smtClean="0"/>
              <a:t>‹#›</a:t>
            </a:fld>
            <a:endParaRPr lang="en-IN"/>
          </a:p>
        </p:txBody>
      </p:sp>
    </p:spTree>
    <p:extLst>
      <p:ext uri="{BB962C8B-B14F-4D97-AF65-F5344CB8AC3E}">
        <p14:creationId xmlns:p14="http://schemas.microsoft.com/office/powerpoint/2010/main" val="1397575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AE0C32-EDB3-46E0-A1FE-2420C8617C65}"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0DD0CD-3E59-49EC-BA35-27068974FF3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35794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AE0C32-EDB3-46E0-A1FE-2420C8617C65}"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0DD0CD-3E59-49EC-BA35-27068974FF3E}" type="slidenum">
              <a:rPr lang="en-IN" smtClean="0"/>
              <a:t>‹#›</a:t>
            </a:fld>
            <a:endParaRPr lang="en-IN"/>
          </a:p>
        </p:txBody>
      </p:sp>
    </p:spTree>
    <p:extLst>
      <p:ext uri="{BB962C8B-B14F-4D97-AF65-F5344CB8AC3E}">
        <p14:creationId xmlns:p14="http://schemas.microsoft.com/office/powerpoint/2010/main" val="2315581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AE0C32-EDB3-46E0-A1FE-2420C8617C65}"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0DD0CD-3E59-49EC-BA35-27068974FF3E}" type="slidenum">
              <a:rPr lang="en-IN" smtClean="0"/>
              <a:t>‹#›</a:t>
            </a:fld>
            <a:endParaRPr lang="en-IN"/>
          </a:p>
        </p:txBody>
      </p:sp>
    </p:spTree>
    <p:extLst>
      <p:ext uri="{BB962C8B-B14F-4D97-AF65-F5344CB8AC3E}">
        <p14:creationId xmlns:p14="http://schemas.microsoft.com/office/powerpoint/2010/main" val="2002895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AE0C32-EDB3-46E0-A1FE-2420C8617C65}"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0DD0CD-3E59-49EC-BA35-27068974FF3E}" type="slidenum">
              <a:rPr lang="en-IN" smtClean="0"/>
              <a:t>‹#›</a:t>
            </a:fld>
            <a:endParaRPr lang="en-IN"/>
          </a:p>
        </p:txBody>
      </p:sp>
    </p:spTree>
    <p:extLst>
      <p:ext uri="{BB962C8B-B14F-4D97-AF65-F5344CB8AC3E}">
        <p14:creationId xmlns:p14="http://schemas.microsoft.com/office/powerpoint/2010/main" val="3479360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AE0C32-EDB3-46E0-A1FE-2420C8617C65}"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0DD0CD-3E59-49EC-BA35-27068974FF3E}" type="slidenum">
              <a:rPr lang="en-IN" smtClean="0"/>
              <a:t>‹#›</a:t>
            </a:fld>
            <a:endParaRPr lang="en-IN"/>
          </a:p>
        </p:txBody>
      </p:sp>
    </p:spTree>
    <p:extLst>
      <p:ext uri="{BB962C8B-B14F-4D97-AF65-F5344CB8AC3E}">
        <p14:creationId xmlns:p14="http://schemas.microsoft.com/office/powerpoint/2010/main" val="1940940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AE0C32-EDB3-46E0-A1FE-2420C8617C65}"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0DD0CD-3E59-49EC-BA35-27068974FF3E}" type="slidenum">
              <a:rPr lang="en-IN" smtClean="0"/>
              <a:t>‹#›</a:t>
            </a:fld>
            <a:endParaRPr lang="en-IN"/>
          </a:p>
        </p:txBody>
      </p:sp>
    </p:spTree>
    <p:extLst>
      <p:ext uri="{BB962C8B-B14F-4D97-AF65-F5344CB8AC3E}">
        <p14:creationId xmlns:p14="http://schemas.microsoft.com/office/powerpoint/2010/main" val="232066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AE0C32-EDB3-46E0-A1FE-2420C8617C65}"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40DD0CD-3E59-49EC-BA35-27068974FF3E}" type="slidenum">
              <a:rPr lang="en-IN" smtClean="0"/>
              <a:t>‹#›</a:t>
            </a:fld>
            <a:endParaRPr lang="en-IN"/>
          </a:p>
        </p:txBody>
      </p:sp>
    </p:spTree>
    <p:extLst>
      <p:ext uri="{BB962C8B-B14F-4D97-AF65-F5344CB8AC3E}">
        <p14:creationId xmlns:p14="http://schemas.microsoft.com/office/powerpoint/2010/main" val="2523348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AE0C32-EDB3-46E0-A1FE-2420C8617C65}" type="datetimeFigureOut">
              <a:rPr lang="en-IN" smtClean="0"/>
              <a:t>29-04-2024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40DD0CD-3E59-49EC-BA35-27068974FF3E}" type="slidenum">
              <a:rPr lang="en-IN" smtClean="0"/>
              <a:t>‹#›</a:t>
            </a:fld>
            <a:endParaRPr lang="en-IN"/>
          </a:p>
        </p:txBody>
      </p:sp>
    </p:spTree>
    <p:extLst>
      <p:ext uri="{BB962C8B-B14F-4D97-AF65-F5344CB8AC3E}">
        <p14:creationId xmlns:p14="http://schemas.microsoft.com/office/powerpoint/2010/main" val="181963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AE0C32-EDB3-46E0-A1FE-2420C8617C65}" type="datetimeFigureOut">
              <a:rPr lang="en-IN" smtClean="0"/>
              <a:t>29-04-2024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40DD0CD-3E59-49EC-BA35-27068974FF3E}" type="slidenum">
              <a:rPr lang="en-IN" smtClean="0"/>
              <a:t>‹#›</a:t>
            </a:fld>
            <a:endParaRPr lang="en-IN"/>
          </a:p>
        </p:txBody>
      </p:sp>
    </p:spTree>
    <p:extLst>
      <p:ext uri="{BB962C8B-B14F-4D97-AF65-F5344CB8AC3E}">
        <p14:creationId xmlns:p14="http://schemas.microsoft.com/office/powerpoint/2010/main" val="4203494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E0C32-EDB3-46E0-A1FE-2420C8617C65}" type="datetimeFigureOut">
              <a:rPr lang="en-IN" smtClean="0"/>
              <a:t>29-04-2024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40DD0CD-3E59-49EC-BA35-27068974FF3E}" type="slidenum">
              <a:rPr lang="en-IN" smtClean="0"/>
              <a:t>‹#›</a:t>
            </a:fld>
            <a:endParaRPr lang="en-IN"/>
          </a:p>
        </p:txBody>
      </p:sp>
    </p:spTree>
    <p:extLst>
      <p:ext uri="{BB962C8B-B14F-4D97-AF65-F5344CB8AC3E}">
        <p14:creationId xmlns:p14="http://schemas.microsoft.com/office/powerpoint/2010/main" val="1688490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AE0C32-EDB3-46E0-A1FE-2420C8617C65}"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40DD0CD-3E59-49EC-BA35-27068974FF3E}" type="slidenum">
              <a:rPr lang="en-IN" smtClean="0"/>
              <a:t>‹#›</a:t>
            </a:fld>
            <a:endParaRPr lang="en-IN"/>
          </a:p>
        </p:txBody>
      </p:sp>
    </p:spTree>
    <p:extLst>
      <p:ext uri="{BB962C8B-B14F-4D97-AF65-F5344CB8AC3E}">
        <p14:creationId xmlns:p14="http://schemas.microsoft.com/office/powerpoint/2010/main" val="4003933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AE0C32-EDB3-46E0-A1FE-2420C8617C65}"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0DD0CD-3E59-49EC-BA35-27068974FF3E}" type="slidenum">
              <a:rPr lang="en-IN" smtClean="0"/>
              <a:t>‹#›</a:t>
            </a:fld>
            <a:endParaRPr lang="en-IN"/>
          </a:p>
        </p:txBody>
      </p:sp>
    </p:spTree>
    <p:extLst>
      <p:ext uri="{BB962C8B-B14F-4D97-AF65-F5344CB8AC3E}">
        <p14:creationId xmlns:p14="http://schemas.microsoft.com/office/powerpoint/2010/main" val="2982108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8AE0C32-EDB3-46E0-A1FE-2420C8617C65}" type="datetimeFigureOut">
              <a:rPr lang="en-IN" smtClean="0"/>
              <a:t>29-04-2024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40DD0CD-3E59-49EC-BA35-27068974FF3E}" type="slidenum">
              <a:rPr lang="en-IN" smtClean="0"/>
              <a:t>‹#›</a:t>
            </a:fld>
            <a:endParaRPr lang="en-IN"/>
          </a:p>
        </p:txBody>
      </p:sp>
    </p:spTree>
    <p:extLst>
      <p:ext uri="{BB962C8B-B14F-4D97-AF65-F5344CB8AC3E}">
        <p14:creationId xmlns:p14="http://schemas.microsoft.com/office/powerpoint/2010/main" val="168077267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48ED0-B01A-8FDD-1E4B-BACC7EFAE348}"/>
              </a:ext>
            </a:extLst>
          </p:cNvPr>
          <p:cNvSpPr>
            <a:spLocks noGrp="1"/>
          </p:cNvSpPr>
          <p:nvPr>
            <p:ph type="title"/>
          </p:nvPr>
        </p:nvSpPr>
        <p:spPr/>
        <p:txBody>
          <a:bodyPr>
            <a:normAutofit/>
          </a:bodyPr>
          <a:lstStyle/>
          <a:p>
            <a:r>
              <a:rPr lang="en-IN" sz="4400" u="sng" dirty="0">
                <a:latin typeface="Calibri" panose="020F0502020204030204" pitchFamily="34" charset="0"/>
                <a:cs typeface="Calibri" panose="020F0502020204030204" pitchFamily="34" charset="0"/>
              </a:rPr>
              <a:t>Problem Statement</a:t>
            </a:r>
          </a:p>
        </p:txBody>
      </p:sp>
      <p:sp>
        <p:nvSpPr>
          <p:cNvPr id="3" name="Content Placeholder 2">
            <a:extLst>
              <a:ext uri="{FF2B5EF4-FFF2-40B4-BE49-F238E27FC236}">
                <a16:creationId xmlns:a16="http://schemas.microsoft.com/office/drawing/2014/main" id="{2576FB4A-0E60-5774-6BA1-3B97D0CB1EBF}"/>
              </a:ext>
            </a:extLst>
          </p:cNvPr>
          <p:cNvSpPr>
            <a:spLocks noGrp="1"/>
          </p:cNvSpPr>
          <p:nvPr>
            <p:ph idx="1"/>
          </p:nvPr>
        </p:nvSpPr>
        <p:spPr>
          <a:xfrm>
            <a:off x="2409103" y="1264554"/>
            <a:ext cx="8911687" cy="4969335"/>
          </a:xfrm>
        </p:spPr>
        <p:txBody>
          <a:bodyPr>
            <a:normAutofit/>
          </a:bodyPr>
          <a:lstStyle/>
          <a:p>
            <a:pPr algn="l"/>
            <a:r>
              <a:rPr lang="en-US" b="0" i="0" dirty="0">
                <a:solidFill>
                  <a:srgbClr val="091E42"/>
                </a:solidFill>
                <a:effectLst/>
                <a:latin typeface="Calibri" panose="020F0502020204030204" pitchFamily="34" charset="0"/>
                <a:cs typeface="Calibri" panose="020F0502020204030204" pitchFamily="34" charset="0"/>
              </a:rPr>
              <a:t>An education company named X Education sells online courses to industry professionals. On any given day, many professionals who are interested in the courses land on their website and browse for courses. </a:t>
            </a:r>
          </a:p>
          <a:p>
            <a:pPr algn="l"/>
            <a:r>
              <a:rPr lang="en-US" b="0" i="0" dirty="0">
                <a:solidFill>
                  <a:srgbClr val="091E42"/>
                </a:solidFill>
                <a:effectLst/>
                <a:latin typeface="Calibri" panose="020F0502020204030204" pitchFamily="34" charset="0"/>
                <a:cs typeface="Calibri" panose="020F0502020204030204" pitchFamily="34" charset="0"/>
              </a:rPr>
              <a:t> 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a:t>
            </a:r>
          </a:p>
          <a:p>
            <a:pPr algn="l"/>
            <a:r>
              <a:rPr lang="en-US" b="0" i="0" dirty="0">
                <a:solidFill>
                  <a:srgbClr val="091E42"/>
                </a:solidFill>
                <a:effectLst/>
                <a:latin typeface="Calibri" panose="020F0502020204030204" pitchFamily="34" charset="0"/>
                <a:cs typeface="Calibri" panose="020F0502020204030204" pitchFamily="34" charset="0"/>
              </a:rPr>
              <a:t> Now, although X Education gets a lot of leads, its lead conversion rate is very poor.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3511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6DDE60-5CDE-DEDC-DC7C-6DB531ADCF75}"/>
              </a:ext>
            </a:extLst>
          </p:cNvPr>
          <p:cNvPicPr>
            <a:picLocks noChangeAspect="1"/>
          </p:cNvPicPr>
          <p:nvPr/>
        </p:nvPicPr>
        <p:blipFill>
          <a:blip r:embed="rId2"/>
          <a:stretch>
            <a:fillRect/>
          </a:stretch>
        </p:blipFill>
        <p:spPr>
          <a:xfrm>
            <a:off x="1567689" y="1194928"/>
            <a:ext cx="9210656" cy="5505362"/>
          </a:xfrm>
          <a:prstGeom prst="rect">
            <a:avLst/>
          </a:prstGeom>
        </p:spPr>
      </p:pic>
      <p:sp>
        <p:nvSpPr>
          <p:cNvPr id="6" name="Title 1">
            <a:extLst>
              <a:ext uri="{FF2B5EF4-FFF2-40B4-BE49-F238E27FC236}">
                <a16:creationId xmlns:a16="http://schemas.microsoft.com/office/drawing/2014/main" id="{46FEA06A-79A0-B077-A56B-548837706AD7}"/>
              </a:ext>
            </a:extLst>
          </p:cNvPr>
          <p:cNvSpPr>
            <a:spLocks noGrp="1"/>
          </p:cNvSpPr>
          <p:nvPr>
            <p:ph type="title"/>
          </p:nvPr>
        </p:nvSpPr>
        <p:spPr>
          <a:xfrm>
            <a:off x="1567689" y="419729"/>
            <a:ext cx="8911687" cy="775199"/>
          </a:xfrm>
        </p:spPr>
        <p:txBody>
          <a:bodyPr/>
          <a:lstStyle/>
          <a:p>
            <a:r>
              <a:rPr lang="en-IN" u="sng" dirty="0">
                <a:latin typeface="Calibri" panose="020F0502020204030204" pitchFamily="34" charset="0"/>
                <a:cs typeface="Calibri" panose="020F0502020204030204" pitchFamily="34" charset="0"/>
              </a:rPr>
              <a:t>Visualization</a:t>
            </a:r>
          </a:p>
        </p:txBody>
      </p:sp>
    </p:spTree>
    <p:extLst>
      <p:ext uri="{BB962C8B-B14F-4D97-AF65-F5344CB8AC3E}">
        <p14:creationId xmlns:p14="http://schemas.microsoft.com/office/powerpoint/2010/main" val="1777764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409997-5583-0913-8490-6A87D9A0393E}"/>
              </a:ext>
            </a:extLst>
          </p:cNvPr>
          <p:cNvPicPr>
            <a:picLocks noChangeAspect="1"/>
          </p:cNvPicPr>
          <p:nvPr/>
        </p:nvPicPr>
        <p:blipFill>
          <a:blip r:embed="rId2"/>
          <a:stretch>
            <a:fillRect/>
          </a:stretch>
        </p:blipFill>
        <p:spPr>
          <a:xfrm>
            <a:off x="756257" y="1093819"/>
            <a:ext cx="5265417" cy="5265417"/>
          </a:xfrm>
          <a:prstGeom prst="rect">
            <a:avLst/>
          </a:prstGeom>
        </p:spPr>
      </p:pic>
      <p:pic>
        <p:nvPicPr>
          <p:cNvPr id="7" name="Picture 6">
            <a:extLst>
              <a:ext uri="{FF2B5EF4-FFF2-40B4-BE49-F238E27FC236}">
                <a16:creationId xmlns:a16="http://schemas.microsoft.com/office/drawing/2014/main" id="{D6226A8C-3D96-6F96-F1CA-3C75C785775A}"/>
              </a:ext>
            </a:extLst>
          </p:cNvPr>
          <p:cNvPicPr>
            <a:picLocks noChangeAspect="1"/>
          </p:cNvPicPr>
          <p:nvPr/>
        </p:nvPicPr>
        <p:blipFill>
          <a:blip r:embed="rId3"/>
          <a:stretch>
            <a:fillRect/>
          </a:stretch>
        </p:blipFill>
        <p:spPr>
          <a:xfrm>
            <a:off x="6021674" y="1093819"/>
            <a:ext cx="6105085" cy="5265417"/>
          </a:xfrm>
          <a:prstGeom prst="rect">
            <a:avLst/>
          </a:prstGeom>
        </p:spPr>
      </p:pic>
      <p:sp>
        <p:nvSpPr>
          <p:cNvPr id="8" name="Title 1">
            <a:extLst>
              <a:ext uri="{FF2B5EF4-FFF2-40B4-BE49-F238E27FC236}">
                <a16:creationId xmlns:a16="http://schemas.microsoft.com/office/drawing/2014/main" id="{0251C3BF-F4B3-4428-9B0A-881E9DB554B3}"/>
              </a:ext>
            </a:extLst>
          </p:cNvPr>
          <p:cNvSpPr>
            <a:spLocks noGrp="1"/>
          </p:cNvSpPr>
          <p:nvPr>
            <p:ph type="title"/>
          </p:nvPr>
        </p:nvSpPr>
        <p:spPr>
          <a:xfrm>
            <a:off x="1640156" y="318620"/>
            <a:ext cx="8911687" cy="775199"/>
          </a:xfrm>
        </p:spPr>
        <p:txBody>
          <a:bodyPr/>
          <a:lstStyle/>
          <a:p>
            <a:r>
              <a:rPr lang="en-IN" u="sng" dirty="0">
                <a:latin typeface="Calibri" panose="020F0502020204030204" pitchFamily="34" charset="0"/>
                <a:cs typeface="Calibri" panose="020F0502020204030204" pitchFamily="34" charset="0"/>
              </a:rPr>
              <a:t>Visualization</a:t>
            </a:r>
          </a:p>
        </p:txBody>
      </p:sp>
    </p:spTree>
    <p:extLst>
      <p:ext uri="{BB962C8B-B14F-4D97-AF65-F5344CB8AC3E}">
        <p14:creationId xmlns:p14="http://schemas.microsoft.com/office/powerpoint/2010/main" val="3058315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277F5-2503-94C2-04E3-5A9563D215DC}"/>
              </a:ext>
            </a:extLst>
          </p:cNvPr>
          <p:cNvSpPr>
            <a:spLocks noGrp="1"/>
          </p:cNvSpPr>
          <p:nvPr>
            <p:ph type="title"/>
          </p:nvPr>
        </p:nvSpPr>
        <p:spPr/>
        <p:txBody>
          <a:bodyPr>
            <a:normAutofit/>
          </a:bodyPr>
          <a:lstStyle/>
          <a:p>
            <a:r>
              <a:rPr lang="en-IN" sz="4400" u="sng" dirty="0">
                <a:latin typeface="Calibri" panose="020F0502020204030204" pitchFamily="34" charset="0"/>
                <a:cs typeface="Calibri" panose="020F0502020204030204" pitchFamily="34" charset="0"/>
              </a:rPr>
              <a:t>Data Preparation</a:t>
            </a:r>
          </a:p>
        </p:txBody>
      </p:sp>
      <p:sp>
        <p:nvSpPr>
          <p:cNvPr id="3" name="Content Placeholder 2">
            <a:extLst>
              <a:ext uri="{FF2B5EF4-FFF2-40B4-BE49-F238E27FC236}">
                <a16:creationId xmlns:a16="http://schemas.microsoft.com/office/drawing/2014/main" id="{511F0D54-7500-C53B-2007-23901758D76A}"/>
              </a:ext>
            </a:extLst>
          </p:cNvPr>
          <p:cNvSpPr>
            <a:spLocks noGrp="1"/>
          </p:cNvSpPr>
          <p:nvPr>
            <p:ph idx="1"/>
          </p:nvPr>
        </p:nvSpPr>
        <p:spPr>
          <a:xfrm>
            <a:off x="2464521" y="1540189"/>
            <a:ext cx="8915400" cy="3777622"/>
          </a:xfrm>
        </p:spPr>
        <p:txBody>
          <a:bodyPr>
            <a:normAutofit/>
          </a:bodyPr>
          <a:lstStyle/>
          <a:p>
            <a:r>
              <a:rPr lang="en-IN" dirty="0">
                <a:latin typeface="Calibri" panose="020F0502020204030204" pitchFamily="34" charset="0"/>
                <a:cs typeface="Calibri" panose="020F0502020204030204" pitchFamily="34" charset="0"/>
              </a:rPr>
              <a:t>- Converted column into binary values (0/1)</a:t>
            </a:r>
          </a:p>
          <a:p>
            <a:r>
              <a:rPr lang="en-IN" dirty="0">
                <a:latin typeface="Calibri" panose="020F0502020204030204" pitchFamily="34" charset="0"/>
                <a:cs typeface="Calibri" panose="020F0502020204030204" pitchFamily="34" charset="0"/>
              </a:rPr>
              <a:t>Columns are -  </a:t>
            </a:r>
            <a:r>
              <a:rPr lang="en-US" b="0" dirty="0">
                <a:effectLst/>
                <a:latin typeface="Calibri" panose="020F0502020204030204" pitchFamily="34" charset="0"/>
                <a:cs typeface="Calibri" panose="020F0502020204030204" pitchFamily="34" charset="0"/>
              </a:rPr>
              <a:t>"Do Not </a:t>
            </a:r>
            <a:r>
              <a:rPr lang="en-US" b="0" dirty="0" err="1">
                <a:effectLst/>
                <a:latin typeface="Calibri" panose="020F0502020204030204" pitchFamily="34" charset="0"/>
                <a:cs typeface="Calibri" panose="020F0502020204030204" pitchFamily="34" charset="0"/>
              </a:rPr>
              <a:t>Email","Do</a:t>
            </a:r>
            <a:r>
              <a:rPr lang="en-US" b="0" dirty="0">
                <a:effectLst/>
                <a:latin typeface="Calibri" panose="020F0502020204030204" pitchFamily="34" charset="0"/>
                <a:cs typeface="Calibri" panose="020F0502020204030204" pitchFamily="34" charset="0"/>
              </a:rPr>
              <a:t> Not </a:t>
            </a:r>
            <a:r>
              <a:rPr lang="en-US" b="0" dirty="0" err="1">
                <a:effectLst/>
                <a:latin typeface="Calibri" panose="020F0502020204030204" pitchFamily="34" charset="0"/>
                <a:cs typeface="Calibri" panose="020F0502020204030204" pitchFamily="34" charset="0"/>
              </a:rPr>
              <a:t>Call","Get</a:t>
            </a:r>
            <a:r>
              <a:rPr lang="en-US" b="0" dirty="0">
                <a:effectLst/>
                <a:latin typeface="Calibri" panose="020F0502020204030204" pitchFamily="34" charset="0"/>
                <a:cs typeface="Calibri" panose="020F0502020204030204" pitchFamily="34" charset="0"/>
              </a:rPr>
              <a:t> updates on DM </a:t>
            </a:r>
            <a:r>
              <a:rPr lang="en-US" b="0" dirty="0" err="1">
                <a:effectLst/>
                <a:latin typeface="Calibri" panose="020F0502020204030204" pitchFamily="34" charset="0"/>
                <a:cs typeface="Calibri" panose="020F0502020204030204" pitchFamily="34" charset="0"/>
              </a:rPr>
              <a:t>Content","I</a:t>
            </a:r>
            <a:r>
              <a:rPr lang="en-US" b="0" dirty="0">
                <a:effectLst/>
                <a:latin typeface="Calibri" panose="020F0502020204030204" pitchFamily="34" charset="0"/>
                <a:cs typeface="Calibri" panose="020F0502020204030204" pitchFamily="34" charset="0"/>
              </a:rPr>
              <a:t> agree to pay the amount through </a:t>
            </a:r>
            <a:r>
              <a:rPr lang="en-US" b="0" dirty="0" err="1">
                <a:effectLst/>
                <a:latin typeface="Calibri" panose="020F0502020204030204" pitchFamily="34" charset="0"/>
                <a:cs typeface="Calibri" panose="020F0502020204030204" pitchFamily="34" charset="0"/>
              </a:rPr>
              <a:t>cheque","A</a:t>
            </a:r>
            <a:r>
              <a:rPr lang="en-US" b="0" dirty="0">
                <a:effectLst/>
                <a:latin typeface="Calibri" panose="020F0502020204030204" pitchFamily="34" charset="0"/>
                <a:cs typeface="Calibri" panose="020F0502020204030204" pitchFamily="34" charset="0"/>
              </a:rPr>
              <a:t> free copy of Mastering The </a:t>
            </a:r>
            <a:r>
              <a:rPr lang="en-US" b="0" dirty="0" err="1">
                <a:effectLst/>
                <a:latin typeface="Calibri" panose="020F0502020204030204" pitchFamily="34" charset="0"/>
                <a:cs typeface="Calibri" panose="020F0502020204030204" pitchFamily="34" charset="0"/>
              </a:rPr>
              <a:t>Interview","Search","Magazine","Newspaper</a:t>
            </a:r>
            <a:r>
              <a:rPr lang="en-US" b="0" dirty="0">
                <a:effectLst/>
                <a:latin typeface="Calibri" panose="020F0502020204030204" pitchFamily="34" charset="0"/>
                <a:cs typeface="Calibri" panose="020F0502020204030204" pitchFamily="34" charset="0"/>
              </a:rPr>
              <a:t> </a:t>
            </a:r>
            <a:r>
              <a:rPr lang="en-US" b="0" dirty="0" err="1">
                <a:effectLst/>
                <a:latin typeface="Calibri" panose="020F0502020204030204" pitchFamily="34" charset="0"/>
                <a:cs typeface="Calibri" panose="020F0502020204030204" pitchFamily="34" charset="0"/>
              </a:rPr>
              <a:t>Article","X</a:t>
            </a:r>
            <a:r>
              <a:rPr lang="en-US" b="0" dirty="0">
                <a:effectLst/>
                <a:latin typeface="Calibri" panose="020F0502020204030204" pitchFamily="34" charset="0"/>
                <a:cs typeface="Calibri" panose="020F0502020204030204" pitchFamily="34" charset="0"/>
              </a:rPr>
              <a:t> Education Forums", "</a:t>
            </a:r>
            <a:r>
              <a:rPr lang="en-US" b="0" dirty="0" err="1">
                <a:effectLst/>
                <a:latin typeface="Calibri" panose="020F0502020204030204" pitchFamily="34" charset="0"/>
                <a:cs typeface="Calibri" panose="020F0502020204030204" pitchFamily="34" charset="0"/>
              </a:rPr>
              <a:t>Newspaper","Update</a:t>
            </a:r>
            <a:r>
              <a:rPr lang="en-US" b="0" dirty="0">
                <a:effectLst/>
                <a:latin typeface="Calibri" panose="020F0502020204030204" pitchFamily="34" charset="0"/>
                <a:cs typeface="Calibri" panose="020F0502020204030204" pitchFamily="34" charset="0"/>
              </a:rPr>
              <a:t> me on Supply Chain </a:t>
            </a:r>
            <a:r>
              <a:rPr lang="en-US" b="0" dirty="0" err="1">
                <a:effectLst/>
                <a:latin typeface="Calibri" panose="020F0502020204030204" pitchFamily="34" charset="0"/>
                <a:cs typeface="Calibri" panose="020F0502020204030204" pitchFamily="34" charset="0"/>
              </a:rPr>
              <a:t>Content","Digital</a:t>
            </a:r>
            <a:r>
              <a:rPr lang="en-US" b="0" dirty="0">
                <a:effectLst/>
                <a:latin typeface="Calibri" panose="020F0502020204030204" pitchFamily="34" charset="0"/>
                <a:cs typeface="Calibri" panose="020F0502020204030204" pitchFamily="34" charset="0"/>
              </a:rPr>
              <a:t> </a:t>
            </a:r>
            <a:r>
              <a:rPr lang="en-US" b="0" dirty="0" err="1">
                <a:effectLst/>
                <a:latin typeface="Calibri" panose="020F0502020204030204" pitchFamily="34" charset="0"/>
                <a:cs typeface="Calibri" panose="020F0502020204030204" pitchFamily="34" charset="0"/>
              </a:rPr>
              <a:t>Advertisement","Through</a:t>
            </a:r>
            <a:r>
              <a:rPr lang="en-US" b="0" dirty="0">
                <a:effectLst/>
                <a:latin typeface="Calibri" panose="020F0502020204030204" pitchFamily="34" charset="0"/>
                <a:cs typeface="Calibri" panose="020F0502020204030204" pitchFamily="34" charset="0"/>
              </a:rPr>
              <a:t> Recommendations", "Receive More Updates About Our </a:t>
            </a:r>
            <a:r>
              <a:rPr lang="en-US" b="0" dirty="0" err="1">
                <a:effectLst/>
                <a:latin typeface="Calibri" panose="020F0502020204030204" pitchFamily="34" charset="0"/>
                <a:cs typeface="Calibri" panose="020F0502020204030204" pitchFamily="34" charset="0"/>
              </a:rPr>
              <a:t>Courses","Get</a:t>
            </a:r>
            <a:r>
              <a:rPr lang="en-US" b="0" dirty="0">
                <a:effectLst/>
                <a:latin typeface="Calibri" panose="020F0502020204030204" pitchFamily="34" charset="0"/>
                <a:cs typeface="Calibri" panose="020F0502020204030204" pitchFamily="34" charset="0"/>
              </a:rPr>
              <a:t> updates on DM Content“</a:t>
            </a:r>
          </a:p>
          <a:p>
            <a:r>
              <a:rPr lang="en-US" dirty="0">
                <a:latin typeface="Calibri" panose="020F0502020204030204" pitchFamily="34" charset="0"/>
                <a:cs typeface="Calibri" panose="020F0502020204030204" pitchFamily="34" charset="0"/>
              </a:rPr>
              <a:t>Creation of dummy variables in categorical columns</a:t>
            </a:r>
          </a:p>
          <a:p>
            <a:r>
              <a:rPr lang="en-US" dirty="0">
                <a:latin typeface="Calibri" panose="020F0502020204030204" pitchFamily="34" charset="0"/>
                <a:cs typeface="Calibri" panose="020F0502020204030204" pitchFamily="34" charset="0"/>
              </a:rPr>
              <a:t>Feature Scaling</a:t>
            </a:r>
          </a:p>
          <a:p>
            <a:endParaRPr lang="en-US" b="0" dirty="0">
              <a:effectLst/>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9380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D8097-C5C6-49E4-DDB4-6F5244771E13}"/>
              </a:ext>
            </a:extLst>
          </p:cNvPr>
          <p:cNvSpPr>
            <a:spLocks noGrp="1"/>
          </p:cNvSpPr>
          <p:nvPr>
            <p:ph type="title"/>
          </p:nvPr>
        </p:nvSpPr>
        <p:spPr/>
        <p:txBody>
          <a:bodyPr/>
          <a:lstStyle/>
          <a:p>
            <a:r>
              <a:rPr lang="en-IN" u="sng" dirty="0">
                <a:latin typeface="Calibri" panose="020F0502020204030204" pitchFamily="34" charset="0"/>
                <a:cs typeface="Calibri" panose="020F0502020204030204" pitchFamily="34" charset="0"/>
              </a:rPr>
              <a:t>Model Building</a:t>
            </a:r>
          </a:p>
        </p:txBody>
      </p:sp>
      <p:sp>
        <p:nvSpPr>
          <p:cNvPr id="3" name="Content Placeholder 2">
            <a:extLst>
              <a:ext uri="{FF2B5EF4-FFF2-40B4-BE49-F238E27FC236}">
                <a16:creationId xmlns:a16="http://schemas.microsoft.com/office/drawing/2014/main" id="{24409253-CF99-E273-CE63-28AA707ACF86}"/>
              </a:ext>
            </a:extLst>
          </p:cNvPr>
          <p:cNvSpPr>
            <a:spLocks noGrp="1"/>
          </p:cNvSpPr>
          <p:nvPr>
            <p:ph idx="1"/>
          </p:nvPr>
        </p:nvSpPr>
        <p:spPr>
          <a:xfrm>
            <a:off x="2589212" y="1540189"/>
            <a:ext cx="8915400" cy="3777622"/>
          </a:xfrm>
        </p:spPr>
        <p:txBody>
          <a:bodyPr>
            <a:normAutofit lnSpcReduction="10000"/>
          </a:bodyPr>
          <a:lstStyle/>
          <a:p>
            <a:r>
              <a:rPr lang="en-IN" sz="2000" dirty="0">
                <a:latin typeface="Calibri" panose="020F0502020204030204" pitchFamily="34" charset="0"/>
                <a:cs typeface="Calibri" panose="020F0502020204030204" pitchFamily="34" charset="0"/>
              </a:rPr>
              <a:t>Feature Selection using RFE</a:t>
            </a:r>
          </a:p>
          <a:p>
            <a:r>
              <a:rPr lang="en-IN" sz="2000" dirty="0">
                <a:latin typeface="Calibri" panose="020F0502020204030204" pitchFamily="34" charset="0"/>
                <a:cs typeface="Calibri" panose="020F0502020204030204" pitchFamily="34" charset="0"/>
              </a:rPr>
              <a:t>Run the logistics regression model iterative and check VIF</a:t>
            </a:r>
          </a:p>
          <a:p>
            <a:r>
              <a:rPr lang="en-IN" sz="2000" dirty="0">
                <a:latin typeface="Calibri" panose="020F0502020204030204" pitchFamily="34" charset="0"/>
                <a:cs typeface="Calibri" panose="020F0502020204030204" pitchFamily="34" charset="0"/>
              </a:rPr>
              <a:t>Stop where all variable are below 0.05 and high VIF</a:t>
            </a:r>
          </a:p>
          <a:p>
            <a:r>
              <a:rPr lang="en-IN" sz="2000" dirty="0">
                <a:latin typeface="Calibri" panose="020F0502020204030204" pitchFamily="34" charset="0"/>
                <a:cs typeface="Calibri" panose="020F0502020204030204" pitchFamily="34" charset="0"/>
              </a:rPr>
              <a:t>Variable those are participating for converting leads are- </a:t>
            </a:r>
          </a:p>
          <a:p>
            <a:r>
              <a:rPr lang="en-IN" sz="2000" b="0" i="0" dirty="0">
                <a:effectLst/>
                <a:latin typeface="Calibri" panose="020F0502020204030204" pitchFamily="34" charset="0"/>
                <a:cs typeface="Calibri" panose="020F0502020204030204" pitchFamily="34" charset="0"/>
              </a:rPr>
              <a:t>'</a:t>
            </a:r>
            <a:r>
              <a:rPr lang="en-IN" sz="2000" b="0" i="0" dirty="0" err="1">
                <a:effectLst/>
                <a:latin typeface="Calibri" panose="020F0502020204030204" pitchFamily="34" charset="0"/>
                <a:cs typeface="Calibri" panose="020F0502020204030204" pitchFamily="34" charset="0"/>
              </a:rPr>
              <a:t>Origin__Lead</a:t>
            </a:r>
            <a:r>
              <a:rPr lang="en-IN" sz="2000" b="0" i="0" dirty="0">
                <a:effectLst/>
                <a:latin typeface="Calibri" panose="020F0502020204030204" pitchFamily="34" charset="0"/>
                <a:cs typeface="Calibri" panose="020F0502020204030204" pitchFamily="34" charset="0"/>
              </a:rPr>
              <a:t> Add Form', 'Source__</a:t>
            </a:r>
            <a:r>
              <a:rPr lang="en-IN" sz="2000" b="0" i="0" dirty="0" err="1">
                <a:effectLst/>
                <a:latin typeface="Calibri" panose="020F0502020204030204" pitchFamily="34" charset="0"/>
                <a:cs typeface="Calibri" panose="020F0502020204030204" pitchFamily="34" charset="0"/>
              </a:rPr>
              <a:t>Welingak</a:t>
            </a:r>
            <a:r>
              <a:rPr lang="en-IN" sz="2000" b="0" i="0" dirty="0">
                <a:effectLst/>
                <a:latin typeface="Calibri" panose="020F0502020204030204" pitchFamily="34" charset="0"/>
                <a:cs typeface="Calibri" panose="020F0502020204030204" pitchFamily="34" charset="0"/>
              </a:rPr>
              <a:t> Website', '</a:t>
            </a:r>
            <a:r>
              <a:rPr lang="en-IN" sz="2000" b="0" i="0" dirty="0" err="1">
                <a:effectLst/>
                <a:latin typeface="Calibri" panose="020F0502020204030204" pitchFamily="34" charset="0"/>
                <a:cs typeface="Calibri" panose="020F0502020204030204" pitchFamily="34" charset="0"/>
              </a:rPr>
              <a:t>Activity__Email</a:t>
            </a:r>
            <a:r>
              <a:rPr lang="en-IN" sz="2000" b="0" i="0" dirty="0">
                <a:effectLst/>
                <a:latin typeface="Calibri" panose="020F0502020204030204" pitchFamily="34" charset="0"/>
                <a:cs typeface="Calibri" panose="020F0502020204030204" pitchFamily="34" charset="0"/>
              </a:rPr>
              <a:t> Bounced', '</a:t>
            </a:r>
            <a:r>
              <a:rPr lang="en-IN" sz="2000" b="0" i="0" dirty="0" err="1">
                <a:effectLst/>
                <a:latin typeface="Calibri" panose="020F0502020204030204" pitchFamily="34" charset="0"/>
                <a:cs typeface="Calibri" panose="020F0502020204030204" pitchFamily="34" charset="0"/>
              </a:rPr>
              <a:t>Activity__Had</a:t>
            </a:r>
            <a:r>
              <a:rPr lang="en-IN" sz="2000" b="0" i="0" dirty="0">
                <a:effectLst/>
                <a:latin typeface="Calibri" panose="020F0502020204030204" pitchFamily="34" charset="0"/>
                <a:cs typeface="Calibri" panose="020F0502020204030204" pitchFamily="34" charset="0"/>
              </a:rPr>
              <a:t> a Phone Conversation', '</a:t>
            </a:r>
            <a:r>
              <a:rPr lang="en-IN" sz="2000" b="0" i="0" dirty="0" err="1">
                <a:effectLst/>
                <a:latin typeface="Calibri" panose="020F0502020204030204" pitchFamily="34" charset="0"/>
                <a:cs typeface="Calibri" panose="020F0502020204030204" pitchFamily="34" charset="0"/>
              </a:rPr>
              <a:t>Activity__Olark</a:t>
            </a:r>
            <a:r>
              <a:rPr lang="en-IN" sz="2000" b="0" i="0" dirty="0">
                <a:effectLst/>
                <a:latin typeface="Calibri" panose="020F0502020204030204" pitchFamily="34" charset="0"/>
                <a:cs typeface="Calibri" panose="020F0502020204030204" pitchFamily="34" charset="0"/>
              </a:rPr>
              <a:t> Chat Conversation', '</a:t>
            </a:r>
            <a:r>
              <a:rPr lang="en-IN" sz="2000" b="0" i="0" dirty="0" err="1">
                <a:effectLst/>
                <a:latin typeface="Calibri" panose="020F0502020204030204" pitchFamily="34" charset="0"/>
                <a:cs typeface="Calibri" panose="020F0502020204030204" pitchFamily="34" charset="0"/>
              </a:rPr>
              <a:t>Education__Online</a:t>
            </a:r>
            <a:r>
              <a:rPr lang="en-IN" sz="2000" b="0" i="0" dirty="0">
                <a:effectLst/>
                <a:latin typeface="Calibri" panose="020F0502020204030204" pitchFamily="34" charset="0"/>
                <a:cs typeface="Calibri" panose="020F0502020204030204" pitchFamily="34" charset="0"/>
              </a:rPr>
              <a:t> Search', '</a:t>
            </a:r>
            <a:r>
              <a:rPr lang="en-IN" sz="2000" b="0" i="0" dirty="0" err="1">
                <a:effectLst/>
                <a:latin typeface="Calibri" panose="020F0502020204030204" pitchFamily="34" charset="0"/>
                <a:cs typeface="Calibri" panose="020F0502020204030204" pitchFamily="34" charset="0"/>
              </a:rPr>
              <a:t>Education__SMS</a:t>
            </a:r>
            <a:r>
              <a:rPr lang="en-IN" sz="2000" b="0" i="0" dirty="0">
                <a:effectLst/>
                <a:latin typeface="Calibri" panose="020F0502020204030204" pitchFamily="34" charset="0"/>
                <a:cs typeface="Calibri" panose="020F0502020204030204" pitchFamily="34" charset="0"/>
              </a:rPr>
              <a:t>', '</a:t>
            </a:r>
            <a:r>
              <a:rPr lang="en-IN" sz="2000" b="0" i="0" dirty="0" err="1">
                <a:effectLst/>
                <a:latin typeface="Calibri" panose="020F0502020204030204" pitchFamily="34" charset="0"/>
                <a:cs typeface="Calibri" panose="020F0502020204030204" pitchFamily="34" charset="0"/>
              </a:rPr>
              <a:t>occupation__Working</a:t>
            </a:r>
            <a:r>
              <a:rPr lang="en-IN" sz="2000" b="0" i="0" dirty="0">
                <a:effectLst/>
                <a:latin typeface="Calibri" panose="020F0502020204030204" pitchFamily="34" charset="0"/>
                <a:cs typeface="Calibri" panose="020F0502020204030204" pitchFamily="34" charset="0"/>
              </a:rPr>
              <a:t> Professional', '</a:t>
            </a:r>
            <a:r>
              <a:rPr lang="en-IN" sz="2000" b="0" i="0" dirty="0" err="1">
                <a:effectLst/>
                <a:latin typeface="Calibri" panose="020F0502020204030204" pitchFamily="34" charset="0"/>
                <a:cs typeface="Calibri" panose="020F0502020204030204" pitchFamily="34" charset="0"/>
              </a:rPr>
              <a:t>Tags__Closed</a:t>
            </a:r>
            <a:r>
              <a:rPr lang="en-IN" sz="2000" b="0" i="0" dirty="0">
                <a:effectLst/>
                <a:latin typeface="Calibri" panose="020F0502020204030204" pitchFamily="34" charset="0"/>
                <a:cs typeface="Calibri" panose="020F0502020204030204" pitchFamily="34" charset="0"/>
              </a:rPr>
              <a:t> by </a:t>
            </a:r>
            <a:r>
              <a:rPr lang="en-IN" sz="2000" b="0" i="0" dirty="0" err="1">
                <a:effectLst/>
                <a:latin typeface="Calibri" panose="020F0502020204030204" pitchFamily="34" charset="0"/>
                <a:cs typeface="Calibri" panose="020F0502020204030204" pitchFamily="34" charset="0"/>
              </a:rPr>
              <a:t>Horizzon</a:t>
            </a:r>
            <a:r>
              <a:rPr lang="en-IN" sz="2000" b="0" i="0" dirty="0">
                <a:effectLst/>
                <a:latin typeface="Calibri" panose="020F0502020204030204" pitchFamily="34" charset="0"/>
                <a:cs typeface="Calibri" panose="020F0502020204030204" pitchFamily="34" charset="0"/>
              </a:rPr>
              <a:t>', '</a:t>
            </a:r>
            <a:r>
              <a:rPr lang="en-IN" sz="2000" b="0" i="0" dirty="0" err="1">
                <a:effectLst/>
                <a:latin typeface="Calibri" panose="020F0502020204030204" pitchFamily="34" charset="0"/>
                <a:cs typeface="Calibri" panose="020F0502020204030204" pitchFamily="34" charset="0"/>
              </a:rPr>
              <a:t>Tags__Interested</a:t>
            </a:r>
            <a:r>
              <a:rPr lang="en-IN" sz="2000" b="0" i="0" dirty="0">
                <a:effectLst/>
                <a:latin typeface="Calibri" panose="020F0502020204030204" pitchFamily="34" charset="0"/>
                <a:cs typeface="Calibri" panose="020F0502020204030204" pitchFamily="34" charset="0"/>
              </a:rPr>
              <a:t> in other courses', '</a:t>
            </a:r>
            <a:r>
              <a:rPr lang="en-IN" sz="2000" b="0" i="0" dirty="0" err="1">
                <a:effectLst/>
                <a:latin typeface="Calibri" panose="020F0502020204030204" pitchFamily="34" charset="0"/>
                <a:cs typeface="Calibri" panose="020F0502020204030204" pitchFamily="34" charset="0"/>
              </a:rPr>
              <a:t>Tags__Others</a:t>
            </a:r>
            <a:r>
              <a:rPr lang="en-IN" sz="2000" b="0" i="0" dirty="0">
                <a:effectLst/>
                <a:latin typeface="Calibri" panose="020F0502020204030204" pitchFamily="34" charset="0"/>
                <a:cs typeface="Calibri" panose="020F0502020204030204" pitchFamily="34" charset="0"/>
              </a:rPr>
              <a:t>', '</a:t>
            </a:r>
            <a:r>
              <a:rPr lang="en-IN" sz="2000" b="0" i="0" dirty="0" err="1">
                <a:effectLst/>
                <a:latin typeface="Calibri" panose="020F0502020204030204" pitchFamily="34" charset="0"/>
                <a:cs typeface="Calibri" panose="020F0502020204030204" pitchFamily="34" charset="0"/>
              </a:rPr>
              <a:t>Tags__Ringing</a:t>
            </a:r>
            <a:r>
              <a:rPr lang="en-IN" sz="2000" b="0" i="0" dirty="0">
                <a:effectLst/>
                <a:latin typeface="Calibri" panose="020F0502020204030204" pitchFamily="34" charset="0"/>
                <a:cs typeface="Calibri" panose="020F0502020204030204" pitchFamily="34" charset="0"/>
              </a:rPr>
              <a:t>', '</a:t>
            </a:r>
            <a:r>
              <a:rPr lang="en-IN" sz="2000" b="0" i="0" dirty="0" err="1">
                <a:effectLst/>
                <a:latin typeface="Calibri" panose="020F0502020204030204" pitchFamily="34" charset="0"/>
                <a:cs typeface="Calibri" panose="020F0502020204030204" pitchFamily="34" charset="0"/>
              </a:rPr>
              <a:t>Tags__Will</a:t>
            </a:r>
            <a:r>
              <a:rPr lang="en-IN" sz="2000" b="0" i="0" dirty="0">
                <a:effectLst/>
                <a:latin typeface="Calibri" panose="020F0502020204030204" pitchFamily="34" charset="0"/>
                <a:cs typeface="Calibri" panose="020F0502020204030204" pitchFamily="34" charset="0"/>
              </a:rPr>
              <a:t> revert after reading the email', '</a:t>
            </a:r>
            <a:r>
              <a:rPr lang="en-IN" sz="2000" b="0" i="0" dirty="0" err="1">
                <a:effectLst/>
                <a:latin typeface="Calibri" panose="020F0502020204030204" pitchFamily="34" charset="0"/>
                <a:cs typeface="Calibri" panose="020F0502020204030204" pitchFamily="34" charset="0"/>
              </a:rPr>
              <a:t>Profile__Student</a:t>
            </a:r>
            <a:r>
              <a:rPr lang="en-IN" sz="2000" b="0" i="0" dirty="0">
                <a:effectLst/>
                <a:latin typeface="Calibri" panose="020F0502020204030204" pitchFamily="34" charset="0"/>
                <a:cs typeface="Calibri" panose="020F0502020204030204" pitchFamily="34" charset="0"/>
              </a:rPr>
              <a:t> of </a:t>
            </a:r>
            <a:r>
              <a:rPr lang="en-IN" sz="2000" b="0" i="0" dirty="0" err="1">
                <a:effectLst/>
                <a:latin typeface="Calibri" panose="020F0502020204030204" pitchFamily="34" charset="0"/>
                <a:cs typeface="Calibri" panose="020F0502020204030204" pitchFamily="34" charset="0"/>
              </a:rPr>
              <a:t>SomeSchool</a:t>
            </a:r>
            <a:r>
              <a:rPr lang="en-IN" sz="2000" b="0" i="0" dirty="0">
                <a:effectLst/>
                <a:latin typeface="Calibri" panose="020F0502020204030204" pitchFamily="34" charset="0"/>
                <a:cs typeface="Calibri" panose="020F0502020204030204" pitchFamily="34" charset="0"/>
              </a:rPr>
              <a:t>', '</a:t>
            </a:r>
            <a:r>
              <a:rPr lang="en-IN" sz="2000" b="0" i="0" dirty="0" err="1">
                <a:effectLst/>
                <a:latin typeface="Calibri" panose="020F0502020204030204" pitchFamily="34" charset="0"/>
                <a:cs typeface="Calibri" panose="020F0502020204030204" pitchFamily="34" charset="0"/>
              </a:rPr>
              <a:t>notableActivity</a:t>
            </a:r>
            <a:r>
              <a:rPr lang="en-IN" sz="2000" b="0" i="0" dirty="0">
                <a:effectLst/>
                <a:latin typeface="Calibri" panose="020F0502020204030204" pitchFamily="34" charset="0"/>
                <a:cs typeface="Calibri" panose="020F0502020204030204" pitchFamily="34" charset="0"/>
              </a:rPr>
              <a:t>__SMS Sent'</a:t>
            </a:r>
            <a:endParaRPr lang="en-IN" sz="20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5901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DCCDB-4E17-AD47-5031-32BFDE044CFD}"/>
              </a:ext>
            </a:extLst>
          </p:cNvPr>
          <p:cNvSpPr>
            <a:spLocks noGrp="1"/>
          </p:cNvSpPr>
          <p:nvPr>
            <p:ph type="title"/>
          </p:nvPr>
        </p:nvSpPr>
        <p:spPr/>
        <p:txBody>
          <a:bodyPr>
            <a:normAutofit/>
          </a:bodyPr>
          <a:lstStyle/>
          <a:p>
            <a:r>
              <a:rPr lang="en-IN" sz="4400" u="sng" dirty="0">
                <a:latin typeface="Calibri" panose="020F0502020204030204" pitchFamily="34" charset="0"/>
                <a:cs typeface="Calibri" panose="020F0502020204030204" pitchFamily="34" charset="0"/>
              </a:rPr>
              <a:t>Run Model</a:t>
            </a:r>
          </a:p>
        </p:txBody>
      </p:sp>
      <p:sp>
        <p:nvSpPr>
          <p:cNvPr id="3" name="Content Placeholder 2">
            <a:extLst>
              <a:ext uri="{FF2B5EF4-FFF2-40B4-BE49-F238E27FC236}">
                <a16:creationId xmlns:a16="http://schemas.microsoft.com/office/drawing/2014/main" id="{4E305833-D966-7F60-8942-196BBE1AA834}"/>
              </a:ext>
            </a:extLst>
          </p:cNvPr>
          <p:cNvSpPr>
            <a:spLocks noGrp="1"/>
          </p:cNvSpPr>
          <p:nvPr>
            <p:ph idx="1"/>
          </p:nvPr>
        </p:nvSpPr>
        <p:spPr/>
        <p:txBody>
          <a:bodyPr>
            <a:normAutofit/>
          </a:bodyPr>
          <a:lstStyle/>
          <a:p>
            <a:r>
              <a:rPr lang="en-IN" sz="2000" dirty="0">
                <a:latin typeface="Calibri" panose="020F0502020204030204" pitchFamily="34" charset="0"/>
                <a:cs typeface="Calibri" panose="020F0502020204030204" pitchFamily="34" charset="0"/>
              </a:rPr>
              <a:t>- Get the predicted value on train set</a:t>
            </a:r>
          </a:p>
          <a:p>
            <a:r>
              <a:rPr lang="en-IN" sz="2000" dirty="0">
                <a:latin typeface="Calibri" panose="020F0502020204030204" pitchFamily="34" charset="0"/>
                <a:cs typeface="Calibri" panose="020F0502020204030204" pitchFamily="34" charset="0"/>
              </a:rPr>
              <a:t>Created a data frame with actual converted and converted probability</a:t>
            </a:r>
          </a:p>
          <a:p>
            <a:r>
              <a:rPr lang="en-IN" sz="2000" dirty="0">
                <a:latin typeface="Calibri" panose="020F0502020204030204" pitchFamily="34" charset="0"/>
                <a:cs typeface="Calibri" panose="020F0502020204030204" pitchFamily="34" charset="0"/>
              </a:rPr>
              <a:t>Probability with 50 % above are consider as converted predicted lead</a:t>
            </a:r>
          </a:p>
          <a:p>
            <a:r>
              <a:rPr lang="en-IN" sz="2000" dirty="0">
                <a:latin typeface="Calibri" panose="020F0502020204030204" pitchFamily="34" charset="0"/>
                <a:cs typeface="Calibri" panose="020F0502020204030204" pitchFamily="34" charset="0"/>
              </a:rPr>
              <a:t>Calculate confusion matrix</a:t>
            </a:r>
          </a:p>
        </p:txBody>
      </p:sp>
    </p:spTree>
    <p:extLst>
      <p:ext uri="{BB962C8B-B14F-4D97-AF65-F5344CB8AC3E}">
        <p14:creationId xmlns:p14="http://schemas.microsoft.com/office/powerpoint/2010/main" val="3844975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EBBC6-26F5-9076-E5DB-BA61D40497CD}"/>
              </a:ext>
            </a:extLst>
          </p:cNvPr>
          <p:cNvSpPr>
            <a:spLocks noGrp="1"/>
          </p:cNvSpPr>
          <p:nvPr>
            <p:ph type="title"/>
          </p:nvPr>
        </p:nvSpPr>
        <p:spPr/>
        <p:txBody>
          <a:bodyPr>
            <a:normAutofit/>
          </a:bodyPr>
          <a:lstStyle/>
          <a:p>
            <a:r>
              <a:rPr lang="en-IN" sz="4400" u="sng" dirty="0">
                <a:latin typeface="Calibri" panose="020F0502020204030204" pitchFamily="34" charset="0"/>
                <a:cs typeface="Calibri" panose="020F0502020204030204" pitchFamily="34" charset="0"/>
              </a:rPr>
              <a:t>Model Evaluation</a:t>
            </a:r>
          </a:p>
        </p:txBody>
      </p:sp>
      <p:sp>
        <p:nvSpPr>
          <p:cNvPr id="3" name="Content Placeholder 2">
            <a:extLst>
              <a:ext uri="{FF2B5EF4-FFF2-40B4-BE49-F238E27FC236}">
                <a16:creationId xmlns:a16="http://schemas.microsoft.com/office/drawing/2014/main" id="{9A7506C8-A7F3-AADE-3545-F31FE1371AA3}"/>
              </a:ext>
            </a:extLst>
          </p:cNvPr>
          <p:cNvSpPr>
            <a:spLocks noGrp="1"/>
          </p:cNvSpPr>
          <p:nvPr>
            <p:ph idx="1"/>
          </p:nvPr>
        </p:nvSpPr>
        <p:spPr>
          <a:xfrm>
            <a:off x="2589212" y="1904999"/>
            <a:ext cx="8915400" cy="4828309"/>
          </a:xfrm>
        </p:spPr>
        <p:txBody>
          <a:bodyPr>
            <a:noAutofit/>
          </a:bodyPr>
          <a:lstStyle/>
          <a:p>
            <a:pPr>
              <a:buFontTx/>
              <a:buChar char="-"/>
            </a:pPr>
            <a:r>
              <a:rPr lang="en-IN" dirty="0">
                <a:latin typeface="Calibri" panose="020F0502020204030204" pitchFamily="34" charset="0"/>
                <a:cs typeface="Calibri" panose="020F0502020204030204" pitchFamily="34" charset="0"/>
              </a:rPr>
              <a:t>On train Data</a:t>
            </a:r>
          </a:p>
          <a:p>
            <a:pPr marL="0" indent="0">
              <a:buNone/>
            </a:pPr>
            <a:r>
              <a:rPr lang="en-IN" dirty="0">
                <a:latin typeface="Calibri" panose="020F0502020204030204" pitchFamily="34" charset="0"/>
                <a:cs typeface="Calibri" panose="020F0502020204030204" pitchFamily="34" charset="0"/>
              </a:rPr>
              <a:t> 		Accuracy- 80%</a:t>
            </a:r>
          </a:p>
          <a:p>
            <a:pPr marL="0" indent="0">
              <a:buNone/>
            </a:pPr>
            <a:r>
              <a:rPr lang="en-IN" dirty="0">
                <a:latin typeface="Calibri" panose="020F0502020204030204" pitchFamily="34" charset="0"/>
                <a:cs typeface="Calibri" panose="020F0502020204030204" pitchFamily="34" charset="0"/>
              </a:rPr>
              <a:t> 		Sensitivity- 84%</a:t>
            </a:r>
          </a:p>
          <a:p>
            <a:pPr marL="0" indent="0">
              <a:buNone/>
            </a:pPr>
            <a:r>
              <a:rPr lang="en-IN" dirty="0">
                <a:latin typeface="Calibri" panose="020F0502020204030204" pitchFamily="34" charset="0"/>
                <a:cs typeface="Calibri" panose="020F0502020204030204" pitchFamily="34" charset="0"/>
              </a:rPr>
              <a:t>		Specificity-  91%</a:t>
            </a:r>
          </a:p>
          <a:p>
            <a:pPr marL="0" indent="0">
              <a:buNone/>
            </a:pPr>
            <a:r>
              <a:rPr lang="en-IN" dirty="0">
                <a:latin typeface="Calibri" panose="020F0502020204030204" pitchFamily="34" charset="0"/>
                <a:cs typeface="Calibri" panose="020F0502020204030204" pitchFamily="34" charset="0"/>
              </a:rPr>
              <a:t>		Precision- 85%</a:t>
            </a:r>
          </a:p>
          <a:p>
            <a:pPr marL="0" indent="0">
              <a:buNone/>
            </a:pPr>
            <a:r>
              <a:rPr lang="en-IN" dirty="0">
                <a:latin typeface="Calibri" panose="020F0502020204030204" pitchFamily="34" charset="0"/>
                <a:cs typeface="Calibri" panose="020F0502020204030204" pitchFamily="34" charset="0"/>
              </a:rPr>
              <a:t>		Recall-84%</a:t>
            </a:r>
          </a:p>
          <a:p>
            <a:pPr marL="0" indent="0">
              <a:buNone/>
            </a:pPr>
            <a:r>
              <a:rPr lang="en-IN" dirty="0">
                <a:latin typeface="Calibri" panose="020F0502020204030204" pitchFamily="34" charset="0"/>
                <a:cs typeface="Calibri" panose="020F0502020204030204" pitchFamily="34" charset="0"/>
              </a:rPr>
              <a:t>Optimal cut-off- 0.3</a:t>
            </a:r>
          </a:p>
          <a:p>
            <a:pPr marL="0" indent="0">
              <a:buNone/>
            </a:pPr>
            <a:r>
              <a:rPr lang="en-IN" dirty="0">
                <a:latin typeface="Calibri" panose="020F0502020204030204" pitchFamily="34" charset="0"/>
                <a:cs typeface="Calibri" panose="020F0502020204030204" pitchFamily="34" charset="0"/>
              </a:rPr>
              <a:t>-  On test Data</a:t>
            </a:r>
          </a:p>
          <a:p>
            <a:pPr marL="0" indent="0">
              <a:buNone/>
            </a:pPr>
            <a:r>
              <a:rPr lang="en-IN" dirty="0">
                <a:latin typeface="Calibri" panose="020F0502020204030204" pitchFamily="34" charset="0"/>
                <a:cs typeface="Calibri" panose="020F0502020204030204" pitchFamily="34" charset="0"/>
              </a:rPr>
              <a:t>		Accuracy-85%</a:t>
            </a:r>
          </a:p>
          <a:p>
            <a:pPr marL="0" indent="0">
              <a:buNone/>
            </a:pPr>
            <a:r>
              <a:rPr lang="en-IN" dirty="0">
                <a:latin typeface="Calibri" panose="020F0502020204030204" pitchFamily="34" charset="0"/>
                <a:cs typeface="Calibri" panose="020F0502020204030204" pitchFamily="34" charset="0"/>
              </a:rPr>
              <a:t>		Sensitivity- 84%</a:t>
            </a:r>
          </a:p>
          <a:p>
            <a:pPr marL="0" indent="0">
              <a:buNone/>
            </a:pPr>
            <a:r>
              <a:rPr lang="en-IN" dirty="0">
                <a:latin typeface="Calibri" panose="020F0502020204030204" pitchFamily="34" charset="0"/>
                <a:cs typeface="Calibri" panose="020F0502020204030204" pitchFamily="34" charset="0"/>
              </a:rPr>
              <a:t>		Specificity- 85%</a:t>
            </a:r>
          </a:p>
          <a:p>
            <a:pPr marL="0" indent="0">
              <a:buNone/>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3209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E9560-F273-CD90-BA1F-96F66CE61231}"/>
              </a:ext>
            </a:extLst>
          </p:cNvPr>
          <p:cNvSpPr>
            <a:spLocks noGrp="1"/>
          </p:cNvSpPr>
          <p:nvPr>
            <p:ph type="title"/>
          </p:nvPr>
        </p:nvSpPr>
        <p:spPr/>
        <p:txBody>
          <a:bodyPr>
            <a:normAutofit/>
          </a:bodyPr>
          <a:lstStyle/>
          <a:p>
            <a:r>
              <a:rPr lang="en-IN" sz="4400" u="sng" dirty="0">
                <a:latin typeface="Calibri" panose="020F0502020204030204" pitchFamily="34" charset="0"/>
                <a:cs typeface="Calibri" panose="020F0502020204030204" pitchFamily="34" charset="0"/>
              </a:rPr>
              <a:t>ROC Curve</a:t>
            </a:r>
          </a:p>
        </p:txBody>
      </p:sp>
      <p:pic>
        <p:nvPicPr>
          <p:cNvPr id="5" name="Content Placeholder 4">
            <a:extLst>
              <a:ext uri="{FF2B5EF4-FFF2-40B4-BE49-F238E27FC236}">
                <a16:creationId xmlns:a16="http://schemas.microsoft.com/office/drawing/2014/main" id="{7FD842E5-9466-F4E0-C5D0-91762DD80263}"/>
              </a:ext>
            </a:extLst>
          </p:cNvPr>
          <p:cNvPicPr>
            <a:picLocks noGrp="1" noChangeAspect="1"/>
          </p:cNvPicPr>
          <p:nvPr>
            <p:ph idx="1"/>
          </p:nvPr>
        </p:nvPicPr>
        <p:blipFill>
          <a:blip r:embed="rId2"/>
          <a:stretch>
            <a:fillRect/>
          </a:stretch>
        </p:blipFill>
        <p:spPr>
          <a:xfrm>
            <a:off x="1395412" y="1890106"/>
            <a:ext cx="5210175" cy="4114800"/>
          </a:xfrm>
        </p:spPr>
      </p:pic>
      <p:pic>
        <p:nvPicPr>
          <p:cNvPr id="7" name="Picture 6">
            <a:extLst>
              <a:ext uri="{FF2B5EF4-FFF2-40B4-BE49-F238E27FC236}">
                <a16:creationId xmlns:a16="http://schemas.microsoft.com/office/drawing/2014/main" id="{401CFCC2-84F6-B08E-CAB1-E5C5CF836CAA}"/>
              </a:ext>
            </a:extLst>
          </p:cNvPr>
          <p:cNvPicPr>
            <a:picLocks noChangeAspect="1"/>
          </p:cNvPicPr>
          <p:nvPr/>
        </p:nvPicPr>
        <p:blipFill>
          <a:blip r:embed="rId3"/>
          <a:stretch>
            <a:fillRect/>
          </a:stretch>
        </p:blipFill>
        <p:spPr>
          <a:xfrm>
            <a:off x="6821488" y="1776190"/>
            <a:ext cx="4372986" cy="4363662"/>
          </a:xfrm>
          <a:prstGeom prst="rect">
            <a:avLst/>
          </a:prstGeom>
        </p:spPr>
      </p:pic>
    </p:spTree>
    <p:extLst>
      <p:ext uri="{BB962C8B-B14F-4D97-AF65-F5344CB8AC3E}">
        <p14:creationId xmlns:p14="http://schemas.microsoft.com/office/powerpoint/2010/main" val="3593890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2C18DD-8246-A471-DB5D-ED37D4DBD7A4}"/>
              </a:ext>
            </a:extLst>
          </p:cNvPr>
          <p:cNvSpPr>
            <a:spLocks noGrp="1"/>
          </p:cNvSpPr>
          <p:nvPr>
            <p:ph idx="1"/>
          </p:nvPr>
        </p:nvSpPr>
        <p:spPr/>
        <p:txBody>
          <a:bodyPr>
            <a:normAutofit/>
          </a:bodyPr>
          <a:lstStyle/>
          <a:p>
            <a:r>
              <a:rPr lang="en-IN" sz="8800" dirty="0"/>
              <a:t>Thank You</a:t>
            </a:r>
          </a:p>
        </p:txBody>
      </p:sp>
    </p:spTree>
    <p:extLst>
      <p:ext uri="{BB962C8B-B14F-4D97-AF65-F5344CB8AC3E}">
        <p14:creationId xmlns:p14="http://schemas.microsoft.com/office/powerpoint/2010/main" val="2182267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33617F-2FBF-9B03-4616-53D076D335B4}"/>
              </a:ext>
            </a:extLst>
          </p:cNvPr>
          <p:cNvSpPr txBox="1"/>
          <p:nvPr/>
        </p:nvSpPr>
        <p:spPr>
          <a:xfrm>
            <a:off x="2628900" y="2358126"/>
            <a:ext cx="8458200" cy="2031325"/>
          </a:xfrm>
          <a:prstGeom prst="rect">
            <a:avLst/>
          </a:prstGeom>
          <a:noFill/>
        </p:spPr>
        <p:txBody>
          <a:bodyPr wrap="square" rtlCol="0">
            <a:spAutoFit/>
          </a:bodyPr>
          <a:lstStyle/>
          <a:p>
            <a:pPr marL="285750" indent="-285750" algn="l">
              <a:buFont typeface="Wingdings" panose="05000000000000000000" pitchFamily="2" charset="2"/>
              <a:buChar char="§"/>
            </a:pPr>
            <a:r>
              <a:rPr lang="en-US" b="0" i="0" dirty="0">
                <a:solidFill>
                  <a:srgbClr val="091E42"/>
                </a:solidFill>
                <a:effectLst/>
                <a:latin typeface="Calibri" panose="020F0502020204030204" pitchFamily="34" charset="0"/>
                <a:cs typeface="Calibri" panose="020F0502020204030204" pitchFamily="34" charset="0"/>
              </a:rPr>
              <a:t> Build model to assign a lead score between 0 and 100 to each of the leads which can be used by the company to target potential leads. </a:t>
            </a:r>
          </a:p>
          <a:p>
            <a:pPr marL="285750" indent="-285750" algn="l">
              <a:buFont typeface="Wingdings" panose="05000000000000000000" pitchFamily="2" charset="2"/>
              <a:buChar char="§"/>
            </a:pPr>
            <a:endParaRPr lang="en-US" b="0" i="0" dirty="0">
              <a:solidFill>
                <a:srgbClr val="091E42"/>
              </a:solidFill>
              <a:effectLst/>
              <a:latin typeface="Calibri" panose="020F0502020204030204" pitchFamily="34" charset="0"/>
              <a:cs typeface="Calibri" panose="020F0502020204030204" pitchFamily="34" charset="0"/>
            </a:endParaRPr>
          </a:p>
          <a:p>
            <a:pPr marL="285750" indent="-285750" algn="l">
              <a:buFont typeface="Wingdings" panose="05000000000000000000" pitchFamily="2" charset="2"/>
              <a:buChar char="§"/>
            </a:pPr>
            <a:r>
              <a:rPr lang="en-US" b="0" i="0" dirty="0">
                <a:solidFill>
                  <a:srgbClr val="091E42"/>
                </a:solidFill>
                <a:effectLst/>
                <a:latin typeface="Calibri" panose="020F0502020204030204" pitchFamily="34" charset="0"/>
                <a:cs typeface="Calibri" panose="020F0502020204030204" pitchFamily="34" charset="0"/>
              </a:rPr>
              <a:t> A higher score would mean that the lead is hot, i.e. is most likely to convert whereas a lower score would mean that the lead is cold and will mostly not get converted.</a:t>
            </a:r>
          </a:p>
          <a:p>
            <a:pPr algn="l"/>
            <a:endParaRPr lang="en-US" b="0" i="0" dirty="0">
              <a:solidFill>
                <a:srgbClr val="091E42"/>
              </a:solidFill>
              <a:effectLst/>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endParaRPr lang="en-IN"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7325F720-8785-5DB9-54A2-39CBE17F973E}"/>
              </a:ext>
            </a:extLst>
          </p:cNvPr>
          <p:cNvSpPr txBox="1"/>
          <p:nvPr/>
        </p:nvSpPr>
        <p:spPr>
          <a:xfrm>
            <a:off x="2628900" y="1131485"/>
            <a:ext cx="5795682" cy="769441"/>
          </a:xfrm>
          <a:prstGeom prst="rect">
            <a:avLst/>
          </a:prstGeom>
          <a:noFill/>
        </p:spPr>
        <p:txBody>
          <a:bodyPr wrap="square" rtlCol="0">
            <a:spAutoFit/>
          </a:bodyPr>
          <a:lstStyle/>
          <a:p>
            <a:r>
              <a:rPr lang="en-IN" sz="4400" u="sng" dirty="0">
                <a:latin typeface="+mj-lt"/>
              </a:rPr>
              <a:t>Goal</a:t>
            </a:r>
          </a:p>
        </p:txBody>
      </p:sp>
    </p:spTree>
    <p:extLst>
      <p:ext uri="{BB962C8B-B14F-4D97-AF65-F5344CB8AC3E}">
        <p14:creationId xmlns:p14="http://schemas.microsoft.com/office/powerpoint/2010/main" val="745039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ADC98-88C7-F82D-5049-5BB8FA6CE010}"/>
              </a:ext>
            </a:extLst>
          </p:cNvPr>
          <p:cNvSpPr>
            <a:spLocks noGrp="1"/>
          </p:cNvSpPr>
          <p:nvPr>
            <p:ph type="title"/>
          </p:nvPr>
        </p:nvSpPr>
        <p:spPr>
          <a:xfrm>
            <a:off x="1814946" y="0"/>
            <a:ext cx="10058400" cy="1450757"/>
          </a:xfrm>
        </p:spPr>
        <p:txBody>
          <a:bodyPr>
            <a:normAutofit/>
          </a:bodyPr>
          <a:lstStyle/>
          <a:p>
            <a:r>
              <a:rPr lang="en-IN" sz="4400" u="sng" dirty="0"/>
              <a:t>Approach</a:t>
            </a:r>
          </a:p>
        </p:txBody>
      </p:sp>
      <p:sp>
        <p:nvSpPr>
          <p:cNvPr id="3" name="Content Placeholder 2">
            <a:extLst>
              <a:ext uri="{FF2B5EF4-FFF2-40B4-BE49-F238E27FC236}">
                <a16:creationId xmlns:a16="http://schemas.microsoft.com/office/drawing/2014/main" id="{57DCF200-5989-C858-B96E-0B1C14788DE6}"/>
              </a:ext>
            </a:extLst>
          </p:cNvPr>
          <p:cNvSpPr>
            <a:spLocks noGrp="1"/>
          </p:cNvSpPr>
          <p:nvPr>
            <p:ph idx="1"/>
          </p:nvPr>
        </p:nvSpPr>
        <p:spPr>
          <a:xfrm>
            <a:off x="1814946" y="725378"/>
            <a:ext cx="8915400" cy="5404145"/>
          </a:xfrm>
        </p:spPr>
        <p:txBody>
          <a:bodyPr>
            <a:noAutofit/>
          </a:bodyPr>
          <a:lstStyle/>
          <a:p>
            <a:r>
              <a:rPr lang="en-US" sz="1700" dirty="0">
                <a:effectLst/>
                <a:latin typeface="Calibri" panose="020F0502020204030204" pitchFamily="34" charset="0"/>
                <a:cs typeface="Calibri" panose="020F0502020204030204" pitchFamily="34" charset="0"/>
              </a:rPr>
              <a:t>- 1- Data Understanding </a:t>
            </a:r>
          </a:p>
          <a:p>
            <a:r>
              <a:rPr lang="en-US" sz="1700" dirty="0">
                <a:effectLst/>
                <a:latin typeface="Calibri" panose="020F0502020204030204" pitchFamily="34" charset="0"/>
                <a:cs typeface="Calibri" panose="020F0502020204030204" pitchFamily="34" charset="0"/>
              </a:rPr>
              <a:t>     - Importing Data and Check Statistics</a:t>
            </a:r>
          </a:p>
          <a:p>
            <a:r>
              <a:rPr lang="en-US" sz="1700" dirty="0">
                <a:effectLst/>
                <a:latin typeface="Calibri" panose="020F0502020204030204" pitchFamily="34" charset="0"/>
                <a:cs typeface="Calibri" panose="020F0502020204030204" pitchFamily="34" charset="0"/>
              </a:rPr>
              <a:t>- 2- Data Cleaning</a:t>
            </a:r>
          </a:p>
          <a:p>
            <a:r>
              <a:rPr lang="en-US" sz="1700" dirty="0">
                <a:effectLst/>
                <a:latin typeface="Calibri" panose="020F0502020204030204" pitchFamily="34" charset="0"/>
                <a:cs typeface="Calibri" panose="020F0502020204030204" pitchFamily="34" charset="0"/>
              </a:rPr>
              <a:t>     - Check missing values/checking outliers and fix those by checking their statistics</a:t>
            </a:r>
          </a:p>
          <a:p>
            <a:r>
              <a:rPr lang="en-US" sz="1700" dirty="0">
                <a:effectLst/>
                <a:latin typeface="Calibri" panose="020F0502020204030204" pitchFamily="34" charset="0"/>
                <a:cs typeface="Calibri" panose="020F0502020204030204" pitchFamily="34" charset="0"/>
              </a:rPr>
              <a:t>- 3- Exploratory Analysis</a:t>
            </a:r>
          </a:p>
          <a:p>
            <a:r>
              <a:rPr lang="en-US" sz="1700" dirty="0">
                <a:effectLst/>
                <a:latin typeface="Calibri" panose="020F0502020204030204" pitchFamily="34" charset="0"/>
                <a:cs typeface="Calibri" panose="020F0502020204030204" pitchFamily="34" charset="0"/>
              </a:rPr>
              <a:t>     - Uni-Variate, Bi-Variate and Correlation or pair plots</a:t>
            </a:r>
          </a:p>
          <a:p>
            <a:r>
              <a:rPr lang="en-US" sz="1700" dirty="0">
                <a:effectLst/>
                <a:latin typeface="Calibri" panose="020F0502020204030204" pitchFamily="34" charset="0"/>
                <a:cs typeface="Calibri" panose="020F0502020204030204" pitchFamily="34" charset="0"/>
              </a:rPr>
              <a:t>- 4- Data Preparation</a:t>
            </a:r>
          </a:p>
          <a:p>
            <a:r>
              <a:rPr lang="en-US" sz="1700" dirty="0">
                <a:effectLst/>
                <a:latin typeface="Calibri" panose="020F0502020204030204" pitchFamily="34" charset="0"/>
                <a:cs typeface="Calibri" panose="020F0502020204030204" pitchFamily="34" charset="0"/>
              </a:rPr>
              <a:t>     - Convert in binary column and dummy variables creation </a:t>
            </a:r>
          </a:p>
          <a:p>
            <a:r>
              <a:rPr lang="en-US" sz="1700" dirty="0">
                <a:effectLst/>
                <a:latin typeface="Calibri" panose="020F0502020204030204" pitchFamily="34" charset="0"/>
                <a:cs typeface="Calibri" panose="020F0502020204030204" pitchFamily="34" charset="0"/>
              </a:rPr>
              <a:t>     - Feature Scaling</a:t>
            </a:r>
          </a:p>
          <a:p>
            <a:r>
              <a:rPr lang="en-US" sz="1700" dirty="0">
                <a:effectLst/>
                <a:latin typeface="Calibri" panose="020F0502020204030204" pitchFamily="34" charset="0"/>
                <a:cs typeface="Calibri" panose="020F0502020204030204" pitchFamily="34" charset="0"/>
              </a:rPr>
              <a:t>- 5- Build Model</a:t>
            </a:r>
          </a:p>
          <a:p>
            <a:r>
              <a:rPr lang="en-US" sz="1700" dirty="0">
                <a:effectLst/>
                <a:latin typeface="Calibri" panose="020F0502020204030204" pitchFamily="34" charset="0"/>
                <a:cs typeface="Calibri" panose="020F0502020204030204" pitchFamily="34" charset="0"/>
              </a:rPr>
              <a:t>     - Split the data in train and test, features scaling, check correlation matrix,</a:t>
            </a:r>
          </a:p>
          <a:p>
            <a:r>
              <a:rPr lang="en-US" sz="1700" dirty="0">
                <a:effectLst/>
                <a:latin typeface="Calibri" panose="020F0502020204030204" pitchFamily="34" charset="0"/>
                <a:cs typeface="Calibri" panose="020F0502020204030204" pitchFamily="34" charset="0"/>
              </a:rPr>
              <a:t>-    - Features Selection using RFE and manual</a:t>
            </a:r>
          </a:p>
          <a:p>
            <a:r>
              <a:rPr lang="en-US" sz="1700" dirty="0">
                <a:effectLst/>
                <a:latin typeface="Calibri" panose="020F0502020204030204" pitchFamily="34" charset="0"/>
                <a:cs typeface="Calibri" panose="020F0502020204030204" pitchFamily="34" charset="0"/>
              </a:rPr>
              <a:t>- 7- Model Evaluation</a:t>
            </a:r>
          </a:p>
          <a:p>
            <a:r>
              <a:rPr lang="en-US" sz="1700" dirty="0">
                <a:effectLst/>
                <a:latin typeface="Calibri" panose="020F0502020204030204" pitchFamily="34" charset="0"/>
                <a:cs typeface="Calibri" panose="020F0502020204030204" pitchFamily="34" charset="0"/>
              </a:rPr>
              <a:t>     -  </a:t>
            </a:r>
            <a:r>
              <a:rPr lang="en-US" sz="1700" dirty="0" err="1">
                <a:effectLst/>
                <a:latin typeface="Calibri" panose="020F0502020204030204" pitchFamily="34" charset="0"/>
                <a:cs typeface="Calibri" panose="020F0502020204030204" pitchFamily="34" charset="0"/>
              </a:rPr>
              <a:t>Confustion</a:t>
            </a:r>
            <a:r>
              <a:rPr lang="en-US" sz="1700" dirty="0">
                <a:effectLst/>
                <a:latin typeface="Calibri" panose="020F0502020204030204" pitchFamily="34" charset="0"/>
                <a:cs typeface="Calibri" panose="020F0502020204030204" pitchFamily="34" charset="0"/>
              </a:rPr>
              <a:t> Matrix</a:t>
            </a:r>
          </a:p>
          <a:p>
            <a:r>
              <a:rPr lang="en-US" sz="1700" dirty="0">
                <a:effectLst/>
                <a:latin typeface="Calibri" panose="020F0502020204030204" pitchFamily="34" charset="0"/>
                <a:cs typeface="Calibri" panose="020F0502020204030204" pitchFamily="34" charset="0"/>
              </a:rPr>
              <a:t>     - Accuracy , specificity, Precision and recall, ROC Curve</a:t>
            </a:r>
          </a:p>
          <a:p>
            <a:r>
              <a:rPr lang="en-US" sz="1700" dirty="0">
                <a:effectLst/>
                <a:latin typeface="Calibri" panose="020F0502020204030204" pitchFamily="34" charset="0"/>
                <a:cs typeface="Calibri" panose="020F0502020204030204" pitchFamily="34" charset="0"/>
              </a:rPr>
              <a:t>8- Prediction of test Data</a:t>
            </a:r>
          </a:p>
          <a:p>
            <a:br>
              <a:rPr lang="en-US" sz="1700" dirty="0">
                <a:effectLst/>
                <a:latin typeface="Calibri" panose="020F0502020204030204" pitchFamily="34" charset="0"/>
                <a:cs typeface="Calibri" panose="020F0502020204030204" pitchFamily="34" charset="0"/>
              </a:rPr>
            </a:br>
            <a:endParaRPr lang="en-US" sz="1700" dirty="0">
              <a:effectLst/>
              <a:latin typeface="Calibri" panose="020F0502020204030204" pitchFamily="34" charset="0"/>
              <a:cs typeface="Calibri" panose="020F0502020204030204" pitchFamily="34" charset="0"/>
            </a:endParaRPr>
          </a:p>
          <a:p>
            <a:endParaRPr lang="en-IN" sz="17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1456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4281-F80D-7EB4-0252-C086EC15C208}"/>
              </a:ext>
            </a:extLst>
          </p:cNvPr>
          <p:cNvSpPr>
            <a:spLocks noGrp="1"/>
          </p:cNvSpPr>
          <p:nvPr>
            <p:ph type="title"/>
          </p:nvPr>
        </p:nvSpPr>
        <p:spPr/>
        <p:txBody>
          <a:bodyPr>
            <a:normAutofit/>
          </a:bodyPr>
          <a:lstStyle/>
          <a:p>
            <a:r>
              <a:rPr lang="en-IN" sz="4400" u="sng" dirty="0">
                <a:latin typeface="Calibri" panose="020F0502020204030204" pitchFamily="34" charset="0"/>
                <a:cs typeface="Calibri" panose="020F0502020204030204" pitchFamily="34" charset="0"/>
              </a:rPr>
              <a:t>Data Understanding and Cleaning </a:t>
            </a:r>
          </a:p>
        </p:txBody>
      </p:sp>
      <p:sp>
        <p:nvSpPr>
          <p:cNvPr id="3" name="Content Placeholder 2">
            <a:extLst>
              <a:ext uri="{FF2B5EF4-FFF2-40B4-BE49-F238E27FC236}">
                <a16:creationId xmlns:a16="http://schemas.microsoft.com/office/drawing/2014/main" id="{3F2F4081-749F-036F-8C44-726A7F4A9E1D}"/>
              </a:ext>
            </a:extLst>
          </p:cNvPr>
          <p:cNvSpPr>
            <a:spLocks noGrp="1"/>
          </p:cNvSpPr>
          <p:nvPr>
            <p:ph idx="1"/>
          </p:nvPr>
        </p:nvSpPr>
        <p:spPr>
          <a:xfrm>
            <a:off x="2284412" y="1540188"/>
            <a:ext cx="8915400" cy="4693701"/>
          </a:xfrm>
        </p:spPr>
        <p:txBody>
          <a:bodyPr>
            <a:noAutofit/>
          </a:bodyPr>
          <a:lstStyle/>
          <a:p>
            <a:pPr>
              <a:buFontTx/>
              <a:buChar char="-"/>
            </a:pPr>
            <a:r>
              <a:rPr lang="en-IN" dirty="0">
                <a:latin typeface="Calibri" panose="020F0502020204030204" pitchFamily="34" charset="0"/>
                <a:cs typeface="Calibri" panose="020F0502020204030204" pitchFamily="34" charset="0"/>
              </a:rPr>
              <a:t>Read CSV file</a:t>
            </a:r>
          </a:p>
          <a:p>
            <a:pPr>
              <a:buFontTx/>
              <a:buChar char="-"/>
            </a:pPr>
            <a:r>
              <a:rPr lang="en-IN" dirty="0">
                <a:latin typeface="Calibri" panose="020F0502020204030204" pitchFamily="34" charset="0"/>
                <a:cs typeface="Calibri" panose="020F0502020204030204" pitchFamily="34" charset="0"/>
              </a:rPr>
              <a:t>Check the data shape, information and data types</a:t>
            </a:r>
          </a:p>
          <a:p>
            <a:pPr>
              <a:buFontTx/>
              <a:buChar char="-"/>
            </a:pPr>
            <a:r>
              <a:rPr lang="en-IN" dirty="0">
                <a:latin typeface="Calibri" panose="020F0502020204030204" pitchFamily="34" charset="0"/>
                <a:cs typeface="Calibri" panose="020F0502020204030204" pitchFamily="34" charset="0"/>
              </a:rPr>
              <a:t>Check missing data and Inaccurate data type columns</a:t>
            </a:r>
          </a:p>
          <a:p>
            <a:pPr>
              <a:buFontTx/>
              <a:buChar char="-"/>
            </a:pPr>
            <a:r>
              <a:rPr lang="en-IN" dirty="0">
                <a:latin typeface="Calibri" panose="020F0502020204030204" pitchFamily="34" charset="0"/>
                <a:cs typeface="Calibri" panose="020F0502020204030204" pitchFamily="34" charset="0"/>
              </a:rPr>
              <a:t>Impute with some values in some columns</a:t>
            </a:r>
          </a:p>
          <a:p>
            <a:pPr>
              <a:buFontTx/>
              <a:buChar char="-"/>
            </a:pPr>
            <a:r>
              <a:rPr lang="en-IN" dirty="0">
                <a:latin typeface="Calibri" panose="020F0502020204030204" pitchFamily="34" charset="0"/>
                <a:cs typeface="Calibri" panose="020F0502020204030204" pitchFamily="34" charset="0"/>
              </a:rPr>
              <a:t>Remove the columns which are having high missing data</a:t>
            </a:r>
          </a:p>
          <a:p>
            <a:pPr>
              <a:buFontTx/>
              <a:buChar char="-"/>
            </a:pPr>
            <a:r>
              <a:rPr lang="en-IN" dirty="0">
                <a:latin typeface="Calibri" panose="020F0502020204030204" pitchFamily="34" charset="0"/>
                <a:cs typeface="Calibri" panose="020F0502020204030204" pitchFamily="34" charset="0"/>
              </a:rPr>
              <a:t>Check for the outliers in data and cap them</a:t>
            </a:r>
          </a:p>
          <a:p>
            <a:r>
              <a:rPr lang="en-US" b="0" dirty="0">
                <a:effectLst/>
                <a:latin typeface="Calibri" panose="020F0502020204030204" pitchFamily="34" charset="0"/>
                <a:cs typeface="Calibri" panose="020F0502020204030204" pitchFamily="34" charset="0"/>
              </a:rPr>
              <a:t>Columns </a:t>
            </a:r>
            <a:r>
              <a:rPr lang="en-US" dirty="0">
                <a:latin typeface="Calibri" panose="020F0502020204030204" pitchFamily="34" charset="0"/>
                <a:cs typeface="Calibri" panose="020F0502020204030204" pitchFamily="34" charset="0"/>
              </a:rPr>
              <a:t>remove- </a:t>
            </a:r>
            <a:r>
              <a:rPr lang="en-US" b="0" dirty="0">
                <a:effectLst/>
                <a:latin typeface="Calibri" panose="020F0502020204030204" pitchFamily="34" charset="0"/>
                <a:cs typeface="Calibri" panose="020F0502020204030204" pitchFamily="34" charset="0"/>
              </a:rPr>
              <a:t>"Do Not Email", "Do Not Call", "Search", "Magazine", "Newspaper Article", "X Education Forums", "Newspaper", "Digital Advertisement", "Through </a:t>
            </a:r>
            <a:r>
              <a:rPr lang="en-US" b="0" dirty="0" err="1">
                <a:effectLst/>
                <a:latin typeface="Calibri" panose="020F0502020204030204" pitchFamily="34" charset="0"/>
                <a:cs typeface="Calibri" panose="020F0502020204030204" pitchFamily="34" charset="0"/>
              </a:rPr>
              <a:t>Recommendations","Receive</a:t>
            </a:r>
            <a:r>
              <a:rPr lang="en-US" b="0" dirty="0">
                <a:effectLst/>
                <a:latin typeface="Calibri" panose="020F0502020204030204" pitchFamily="34" charset="0"/>
                <a:cs typeface="Calibri" panose="020F0502020204030204" pitchFamily="34" charset="0"/>
              </a:rPr>
              <a:t> More Updates About Our Courses",        "Update me on Supply Chain </a:t>
            </a:r>
            <a:r>
              <a:rPr lang="en-US" b="0" dirty="0" err="1">
                <a:effectLst/>
                <a:latin typeface="Calibri" panose="020F0502020204030204" pitchFamily="34" charset="0"/>
                <a:cs typeface="Calibri" panose="020F0502020204030204" pitchFamily="34" charset="0"/>
              </a:rPr>
              <a:t>Content","Get</a:t>
            </a:r>
            <a:r>
              <a:rPr lang="en-US" b="0" dirty="0">
                <a:effectLst/>
                <a:latin typeface="Calibri" panose="020F0502020204030204" pitchFamily="34" charset="0"/>
                <a:cs typeface="Calibri" panose="020F0502020204030204" pitchFamily="34" charset="0"/>
              </a:rPr>
              <a:t> updates on DM </a:t>
            </a:r>
            <a:r>
              <a:rPr lang="en-US" b="0" dirty="0" err="1">
                <a:effectLst/>
                <a:latin typeface="Calibri" panose="020F0502020204030204" pitchFamily="34" charset="0"/>
                <a:cs typeface="Calibri" panose="020F0502020204030204" pitchFamily="34" charset="0"/>
              </a:rPr>
              <a:t>Content","I</a:t>
            </a:r>
            <a:r>
              <a:rPr lang="en-US" b="0" dirty="0">
                <a:effectLst/>
                <a:latin typeface="Calibri" panose="020F0502020204030204" pitchFamily="34" charset="0"/>
                <a:cs typeface="Calibri" panose="020F0502020204030204" pitchFamily="34" charset="0"/>
              </a:rPr>
              <a:t> agree to pay the amount through cheque",  "A free copy of Mastering The Interview“ Most the values are in one variable only so cant get any inference from it.</a:t>
            </a:r>
          </a:p>
          <a:p>
            <a:pPr>
              <a:buFontTx/>
              <a:buChar char="-"/>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9932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2013-75EC-D47B-50C1-F9404354887F}"/>
              </a:ext>
            </a:extLst>
          </p:cNvPr>
          <p:cNvSpPr>
            <a:spLocks noGrp="1"/>
          </p:cNvSpPr>
          <p:nvPr>
            <p:ph type="title"/>
          </p:nvPr>
        </p:nvSpPr>
        <p:spPr>
          <a:xfrm>
            <a:off x="2389909" y="378573"/>
            <a:ext cx="10515600" cy="885451"/>
          </a:xfrm>
        </p:spPr>
        <p:txBody>
          <a:bodyPr>
            <a:normAutofit/>
          </a:bodyPr>
          <a:lstStyle/>
          <a:p>
            <a:r>
              <a:rPr lang="en-IN" sz="4400" u="sng" dirty="0">
                <a:latin typeface="Calibri" panose="020F0502020204030204" pitchFamily="34" charset="0"/>
                <a:cs typeface="Calibri" panose="020F0502020204030204" pitchFamily="34" charset="0"/>
              </a:rPr>
              <a:t>Outlier Treatment</a:t>
            </a:r>
          </a:p>
        </p:txBody>
      </p:sp>
      <p:pic>
        <p:nvPicPr>
          <p:cNvPr id="5" name="Picture 4">
            <a:extLst>
              <a:ext uri="{FF2B5EF4-FFF2-40B4-BE49-F238E27FC236}">
                <a16:creationId xmlns:a16="http://schemas.microsoft.com/office/drawing/2014/main" id="{98D82939-5801-7158-19D0-FC3B567AED1F}"/>
              </a:ext>
            </a:extLst>
          </p:cNvPr>
          <p:cNvPicPr>
            <a:picLocks noChangeAspect="1"/>
          </p:cNvPicPr>
          <p:nvPr/>
        </p:nvPicPr>
        <p:blipFill>
          <a:blip r:embed="rId2"/>
          <a:stretch>
            <a:fillRect/>
          </a:stretch>
        </p:blipFill>
        <p:spPr>
          <a:xfrm>
            <a:off x="2389909" y="1160905"/>
            <a:ext cx="7602837" cy="4536189"/>
          </a:xfrm>
          <a:prstGeom prst="rect">
            <a:avLst/>
          </a:prstGeom>
        </p:spPr>
      </p:pic>
      <p:sp>
        <p:nvSpPr>
          <p:cNvPr id="6" name="TextBox 5">
            <a:extLst>
              <a:ext uri="{FF2B5EF4-FFF2-40B4-BE49-F238E27FC236}">
                <a16:creationId xmlns:a16="http://schemas.microsoft.com/office/drawing/2014/main" id="{C6BB0ECB-8F64-03F5-1040-DA5251330B28}"/>
              </a:ext>
            </a:extLst>
          </p:cNvPr>
          <p:cNvSpPr txBox="1"/>
          <p:nvPr/>
        </p:nvSpPr>
        <p:spPr>
          <a:xfrm>
            <a:off x="2389909" y="5697094"/>
            <a:ext cx="10981765" cy="1200329"/>
          </a:xfrm>
          <a:prstGeom prst="rect">
            <a:avLst/>
          </a:prstGeom>
          <a:noFill/>
        </p:spPr>
        <p:txBody>
          <a:bodyPr wrap="square" rtlCol="0">
            <a:spAutoFit/>
          </a:bodyPr>
          <a:lstStyle/>
          <a:p>
            <a:r>
              <a:rPr lang="en-US" b="0" dirty="0">
                <a:effectLst/>
                <a:latin typeface="Calibri" panose="020F0502020204030204" pitchFamily="34" charset="0"/>
                <a:cs typeface="Calibri" panose="020F0502020204030204" pitchFamily="34" charset="0"/>
              </a:rPr>
              <a:t>- As per boxplot, </a:t>
            </a:r>
            <a:r>
              <a:rPr lang="en-US" b="0" dirty="0" err="1">
                <a:effectLst/>
                <a:latin typeface="Calibri" panose="020F0502020204030204" pitchFamily="34" charset="0"/>
                <a:cs typeface="Calibri" panose="020F0502020204030204" pitchFamily="34" charset="0"/>
              </a:rPr>
              <a:t>TotalVisits</a:t>
            </a:r>
            <a:r>
              <a:rPr lang="en-US" b="0" dirty="0">
                <a:effectLst/>
                <a:latin typeface="Calibri" panose="020F0502020204030204" pitchFamily="34" charset="0"/>
                <a:cs typeface="Calibri" panose="020F0502020204030204" pitchFamily="34" charset="0"/>
              </a:rPr>
              <a:t> and </a:t>
            </a:r>
            <a:r>
              <a:rPr lang="en-US" b="0" dirty="0" err="1">
                <a:effectLst/>
                <a:latin typeface="Calibri" panose="020F0502020204030204" pitchFamily="34" charset="0"/>
                <a:cs typeface="Calibri" panose="020F0502020204030204" pitchFamily="34" charset="0"/>
              </a:rPr>
              <a:t>PageViewPerVisit</a:t>
            </a:r>
            <a:r>
              <a:rPr lang="en-US" b="0" dirty="0">
                <a:effectLst/>
                <a:latin typeface="Calibri" panose="020F0502020204030204" pitchFamily="34" charset="0"/>
                <a:cs typeface="Calibri" panose="020F0502020204030204" pitchFamily="34" charset="0"/>
              </a:rPr>
              <a:t> having outliers</a:t>
            </a:r>
          </a:p>
          <a:p>
            <a:r>
              <a:rPr lang="en-US" b="0" dirty="0">
                <a:effectLst/>
                <a:latin typeface="Calibri" panose="020F0502020204030204" pitchFamily="34" charset="0"/>
                <a:cs typeface="Calibri" panose="020F0502020204030204" pitchFamily="34" charset="0"/>
              </a:rPr>
              <a:t>- After checking the percentile of both, find </a:t>
            </a:r>
            <a:r>
              <a:rPr lang="en-US" dirty="0">
                <a:latin typeface="Calibri" panose="020F0502020204030204" pitchFamily="34" charset="0"/>
                <a:cs typeface="Calibri" panose="020F0502020204030204" pitchFamily="34" charset="0"/>
              </a:rPr>
              <a:t>the interquartile range first and</a:t>
            </a:r>
          </a:p>
          <a:p>
            <a:r>
              <a:rPr lang="en-US" dirty="0">
                <a:latin typeface="Calibri" panose="020F0502020204030204" pitchFamily="34" charset="0"/>
                <a:cs typeface="Calibri" panose="020F0502020204030204" pitchFamily="34" charset="0"/>
              </a:rPr>
              <a:t>   then cap on minimum and maximum values.</a:t>
            </a:r>
            <a:endParaRPr lang="en-US" b="0" dirty="0">
              <a:effectLst/>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8145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CEEE1-CD8B-D32B-74D7-27619EEBCA4A}"/>
              </a:ext>
            </a:extLst>
          </p:cNvPr>
          <p:cNvSpPr>
            <a:spLocks noGrp="1"/>
          </p:cNvSpPr>
          <p:nvPr>
            <p:ph type="title"/>
          </p:nvPr>
        </p:nvSpPr>
        <p:spPr/>
        <p:txBody>
          <a:bodyPr>
            <a:normAutofit/>
          </a:bodyPr>
          <a:lstStyle/>
          <a:p>
            <a:r>
              <a:rPr lang="en-IN" sz="4400" u="sng" dirty="0">
                <a:latin typeface="Calibri" panose="020F0502020204030204" pitchFamily="34" charset="0"/>
                <a:cs typeface="Calibri" panose="020F0502020204030204" pitchFamily="34" charset="0"/>
              </a:rPr>
              <a:t>Exploratory Analysis</a:t>
            </a:r>
          </a:p>
        </p:txBody>
      </p:sp>
      <p:sp>
        <p:nvSpPr>
          <p:cNvPr id="3" name="Content Placeholder 2">
            <a:extLst>
              <a:ext uri="{FF2B5EF4-FFF2-40B4-BE49-F238E27FC236}">
                <a16:creationId xmlns:a16="http://schemas.microsoft.com/office/drawing/2014/main" id="{DEED1F8D-95BF-BFFE-D55C-F6413E429029}"/>
              </a:ext>
            </a:extLst>
          </p:cNvPr>
          <p:cNvSpPr>
            <a:spLocks noGrp="1"/>
          </p:cNvSpPr>
          <p:nvPr>
            <p:ph idx="1"/>
          </p:nvPr>
        </p:nvSpPr>
        <p:spPr>
          <a:xfrm>
            <a:off x="2589212" y="1801091"/>
            <a:ext cx="8915400" cy="3777622"/>
          </a:xfrm>
        </p:spPr>
        <p:txBody>
          <a:bodyPr/>
          <a:lstStyle/>
          <a:p>
            <a:pPr>
              <a:buFontTx/>
              <a:buChar char="-"/>
            </a:pPr>
            <a:r>
              <a:rPr lang="en-IN" dirty="0">
                <a:latin typeface="Calibri" panose="020F0502020204030204" pitchFamily="34" charset="0"/>
                <a:cs typeface="Calibri" panose="020F0502020204030204" pitchFamily="34" charset="0"/>
              </a:rPr>
              <a:t>Group low frequency data in other columns</a:t>
            </a:r>
          </a:p>
          <a:p>
            <a:pPr>
              <a:buFontTx/>
              <a:buChar char="-"/>
            </a:pPr>
            <a:r>
              <a:rPr lang="en-IN" dirty="0">
                <a:latin typeface="Calibri" panose="020F0502020204030204" pitchFamily="34" charset="0"/>
                <a:cs typeface="Calibri" panose="020F0502020204030204" pitchFamily="34" charset="0"/>
              </a:rPr>
              <a:t>First Uni-variate analysis for categorical and continuous columns perform</a:t>
            </a:r>
          </a:p>
          <a:p>
            <a:pPr>
              <a:buFontTx/>
              <a:buChar char="-"/>
            </a:pPr>
            <a:r>
              <a:rPr lang="en-IN" dirty="0">
                <a:latin typeface="Calibri" panose="020F0502020204030204" pitchFamily="34" charset="0"/>
                <a:cs typeface="Calibri" panose="020F0502020204030204" pitchFamily="34" charset="0"/>
              </a:rPr>
              <a:t>Remove those column which are not giving any inferences</a:t>
            </a:r>
          </a:p>
          <a:p>
            <a:pPr>
              <a:buFontTx/>
              <a:buChar char="-"/>
            </a:pPr>
            <a:r>
              <a:rPr lang="en-IN" dirty="0">
                <a:latin typeface="Calibri" panose="020F0502020204030204" pitchFamily="34" charset="0"/>
                <a:cs typeface="Calibri" panose="020F0502020204030204" pitchFamily="34" charset="0"/>
              </a:rPr>
              <a:t>Run bi-variate analysis with target variable “converted”</a:t>
            </a:r>
          </a:p>
          <a:p>
            <a:pPr>
              <a:buFontTx/>
              <a:buChar char="-"/>
            </a:pPr>
            <a:r>
              <a:rPr lang="en-IN" dirty="0">
                <a:latin typeface="Calibri" panose="020F0502020204030204" pitchFamily="34" charset="0"/>
                <a:cs typeface="Calibri" panose="020F0502020204030204" pitchFamily="34" charset="0"/>
              </a:rPr>
              <a:t>Multi variate Analysis</a:t>
            </a:r>
          </a:p>
        </p:txBody>
      </p:sp>
    </p:spTree>
    <p:extLst>
      <p:ext uri="{BB962C8B-B14F-4D97-AF65-F5344CB8AC3E}">
        <p14:creationId xmlns:p14="http://schemas.microsoft.com/office/powerpoint/2010/main" val="3746251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18227-629C-0426-89F7-14F1ED0FB3F6}"/>
              </a:ext>
            </a:extLst>
          </p:cNvPr>
          <p:cNvSpPr>
            <a:spLocks noGrp="1"/>
          </p:cNvSpPr>
          <p:nvPr>
            <p:ph type="title"/>
          </p:nvPr>
        </p:nvSpPr>
        <p:spPr>
          <a:xfrm>
            <a:off x="1640155" y="0"/>
            <a:ext cx="8911687" cy="736228"/>
          </a:xfrm>
        </p:spPr>
        <p:txBody>
          <a:bodyPr/>
          <a:lstStyle/>
          <a:p>
            <a:r>
              <a:rPr lang="en-IN" u="sng" dirty="0">
                <a:latin typeface="Calibri" panose="020F0502020204030204" pitchFamily="34" charset="0"/>
                <a:cs typeface="Calibri" panose="020F0502020204030204" pitchFamily="34" charset="0"/>
              </a:rPr>
              <a:t>Inferences from </a:t>
            </a:r>
            <a:r>
              <a:rPr lang="en-IN" u="sng" dirty="0" err="1">
                <a:latin typeface="Calibri" panose="020F0502020204030204" pitchFamily="34" charset="0"/>
                <a:cs typeface="Calibri" panose="020F0502020204030204" pitchFamily="34" charset="0"/>
              </a:rPr>
              <a:t>uni</a:t>
            </a:r>
            <a:r>
              <a:rPr lang="en-IN" u="sng" dirty="0">
                <a:latin typeface="Calibri" panose="020F0502020204030204" pitchFamily="34" charset="0"/>
                <a:cs typeface="Calibri" panose="020F0502020204030204" pitchFamily="34" charset="0"/>
              </a:rPr>
              <a:t> and bi-variate analysis</a:t>
            </a:r>
          </a:p>
        </p:txBody>
      </p:sp>
      <p:sp>
        <p:nvSpPr>
          <p:cNvPr id="4" name="TextBox 3">
            <a:extLst>
              <a:ext uri="{FF2B5EF4-FFF2-40B4-BE49-F238E27FC236}">
                <a16:creationId xmlns:a16="http://schemas.microsoft.com/office/drawing/2014/main" id="{9A61ED0B-5535-5766-83AF-E79017E48655}"/>
              </a:ext>
            </a:extLst>
          </p:cNvPr>
          <p:cNvSpPr txBox="1"/>
          <p:nvPr/>
        </p:nvSpPr>
        <p:spPr>
          <a:xfrm rot="10800000" flipH="1" flipV="1">
            <a:off x="1531782" y="904759"/>
            <a:ext cx="9870509" cy="5632311"/>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 More converted Leads are coming from Landing Page submission, Lead Origin </a:t>
            </a:r>
          </a:p>
          <a:p>
            <a:r>
              <a:rPr lang="en-US" sz="2000" dirty="0">
                <a:latin typeface="Calibri" panose="020F0502020204030204" pitchFamily="34" charset="0"/>
                <a:cs typeface="Calibri" panose="020F0502020204030204" pitchFamily="34" charset="0"/>
              </a:rPr>
              <a:t>- Most converted Lead Source are from Google</a:t>
            </a:r>
          </a:p>
          <a:p>
            <a:r>
              <a:rPr lang="en-US" sz="2000" dirty="0">
                <a:latin typeface="Calibri" panose="020F0502020204030204" pitchFamily="34" charset="0"/>
                <a:cs typeface="Calibri" panose="020F0502020204030204" pitchFamily="34" charset="0"/>
              </a:rPr>
              <a:t>- Most Converted Leads are coming from Last Activity from SMS sent</a:t>
            </a:r>
          </a:p>
          <a:p>
            <a:r>
              <a:rPr lang="en-US" sz="2000" dirty="0">
                <a:latin typeface="Calibri" panose="020F0502020204030204" pitchFamily="34" charset="0"/>
                <a:cs typeface="Calibri" panose="020F0502020204030204" pitchFamily="34" charset="0"/>
              </a:rPr>
              <a:t>- Converted Leads are not choosing's specialization, either they don't have in list or they don't want to opt</a:t>
            </a:r>
          </a:p>
          <a:p>
            <a:r>
              <a:rPr lang="en-US" sz="2000" dirty="0">
                <a:latin typeface="Calibri" panose="020F0502020204030204" pitchFamily="34" charset="0"/>
                <a:cs typeface="Calibri" panose="020F0502020204030204" pitchFamily="34" charset="0"/>
              </a:rPr>
              <a:t>- Most Converted leads are searching online for this X Education</a:t>
            </a:r>
          </a:p>
          <a:p>
            <a:r>
              <a:rPr lang="en-US" sz="2000" dirty="0">
                <a:latin typeface="Calibri" panose="020F0502020204030204" pitchFamily="34" charset="0"/>
                <a:cs typeface="Calibri" panose="020F0502020204030204" pitchFamily="34" charset="0"/>
              </a:rPr>
              <a:t>- Most Converted Unemployed are opting for education</a:t>
            </a:r>
          </a:p>
          <a:p>
            <a:r>
              <a:rPr lang="en-US" sz="2000" dirty="0">
                <a:latin typeface="Calibri" panose="020F0502020204030204" pitchFamily="34" charset="0"/>
                <a:cs typeface="Calibri" panose="020F0502020204030204" pitchFamily="34" charset="0"/>
              </a:rPr>
              <a:t>- Tags will revert after reading the email having most converted lead</a:t>
            </a:r>
          </a:p>
          <a:p>
            <a:r>
              <a:rPr lang="en-US" sz="2000" dirty="0">
                <a:latin typeface="Calibri" panose="020F0502020204030204" pitchFamily="34" charset="0"/>
                <a:cs typeface="Calibri" panose="020F0502020204030204" pitchFamily="34" charset="0"/>
              </a:rPr>
              <a:t>- Potential Leads are from Lead Profile</a:t>
            </a:r>
          </a:p>
          <a:p>
            <a:r>
              <a:rPr lang="en-US" sz="2000" dirty="0">
                <a:latin typeface="Calibri" panose="020F0502020204030204" pitchFamily="34" charset="0"/>
                <a:cs typeface="Calibri" panose="020F0502020204030204" pitchFamily="34" charset="0"/>
              </a:rPr>
              <a:t>- Mumbai City having most converted leads</a:t>
            </a:r>
          </a:p>
          <a:p>
            <a:r>
              <a:rPr lang="en-US" sz="2000" dirty="0">
                <a:latin typeface="Calibri" panose="020F0502020204030204" pitchFamily="34" charset="0"/>
                <a:cs typeface="Calibri" panose="020F0502020204030204" pitchFamily="34" charset="0"/>
              </a:rPr>
              <a:t>- Converted Leads mostly are done last activity as SMS Sent</a:t>
            </a:r>
          </a:p>
          <a:p>
            <a:r>
              <a:rPr lang="en-US" sz="2000" dirty="0">
                <a:latin typeface="Calibri" panose="020F0502020204030204" pitchFamily="34" charset="0"/>
                <a:cs typeface="Calibri" panose="020F0502020204030204" pitchFamily="34" charset="0"/>
              </a:rPr>
              <a:t>- 50 percentile for Lead Number for Converted and non- Converted are almost same, so cant </a:t>
            </a:r>
          </a:p>
          <a:p>
            <a:r>
              <a:rPr lang="en-US" sz="2000" dirty="0">
                <a:latin typeface="Calibri" panose="020F0502020204030204" pitchFamily="34" charset="0"/>
                <a:cs typeface="Calibri" panose="020F0502020204030204" pitchFamily="34" charset="0"/>
              </a:rPr>
              <a:t>get any inferences, we can remove this column</a:t>
            </a:r>
          </a:p>
          <a:p>
            <a:r>
              <a:rPr lang="en-US" sz="2000" dirty="0">
                <a:latin typeface="Calibri" panose="020F0502020204030204" pitchFamily="34" charset="0"/>
                <a:cs typeface="Calibri" panose="020F0502020204030204" pitchFamily="34" charset="0"/>
              </a:rPr>
              <a:t>- 50 percentile for </a:t>
            </a:r>
            <a:r>
              <a:rPr lang="en-US" sz="2000" dirty="0" err="1">
                <a:latin typeface="Calibri" panose="020F0502020204030204" pitchFamily="34" charset="0"/>
                <a:cs typeface="Calibri" panose="020F0502020204030204" pitchFamily="34" charset="0"/>
              </a:rPr>
              <a:t>TotatVisits</a:t>
            </a:r>
            <a:r>
              <a:rPr lang="en-US" sz="2000" dirty="0">
                <a:latin typeface="Calibri" panose="020F0502020204030204" pitchFamily="34" charset="0"/>
                <a:cs typeface="Calibri" panose="020F0502020204030204" pitchFamily="34" charset="0"/>
              </a:rPr>
              <a:t> for Converted and non- Converted are </a:t>
            </a:r>
          </a:p>
          <a:p>
            <a:r>
              <a:rPr lang="en-US" sz="2000" dirty="0">
                <a:latin typeface="Calibri" panose="020F0502020204030204" pitchFamily="34" charset="0"/>
                <a:cs typeface="Calibri" panose="020F0502020204030204" pitchFamily="34" charset="0"/>
              </a:rPr>
              <a:t>almost same, so cant get any inferences, although converted leads having more counts</a:t>
            </a:r>
          </a:p>
          <a:p>
            <a:r>
              <a:rPr lang="en-US" sz="2000" dirty="0">
                <a:latin typeface="Calibri" panose="020F0502020204030204" pitchFamily="34" charset="0"/>
                <a:cs typeface="Calibri" panose="020F0502020204030204" pitchFamily="34" charset="0"/>
              </a:rPr>
              <a:t>- 50 percentile for Page View per Visit for Converted and non- Converted are </a:t>
            </a:r>
          </a:p>
          <a:p>
            <a:r>
              <a:rPr lang="en-US" sz="2000" dirty="0">
                <a:latin typeface="Calibri" panose="020F0502020204030204" pitchFamily="34" charset="0"/>
                <a:cs typeface="Calibri" panose="020F0502020204030204" pitchFamily="34" charset="0"/>
              </a:rPr>
              <a:t>almost same, so cant get any inferences, although converted leads having more counts</a:t>
            </a:r>
          </a:p>
          <a:p>
            <a:r>
              <a:rPr lang="en-US" sz="2000" dirty="0">
                <a:latin typeface="Calibri" panose="020F0502020204030204" pitchFamily="34" charset="0"/>
                <a:cs typeface="Calibri" panose="020F0502020204030204" pitchFamily="34" charset="0"/>
              </a:rPr>
              <a:t>- Total Time spent on Website having more converted leads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6118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34B8E-6B4A-EB52-08CF-5CB98AD61ADD}"/>
              </a:ext>
            </a:extLst>
          </p:cNvPr>
          <p:cNvSpPr>
            <a:spLocks noGrp="1"/>
          </p:cNvSpPr>
          <p:nvPr>
            <p:ph type="title"/>
          </p:nvPr>
        </p:nvSpPr>
        <p:spPr>
          <a:xfrm>
            <a:off x="1567689" y="419729"/>
            <a:ext cx="8911687" cy="775199"/>
          </a:xfrm>
        </p:spPr>
        <p:txBody>
          <a:bodyPr/>
          <a:lstStyle/>
          <a:p>
            <a:r>
              <a:rPr lang="en-IN" u="sng" dirty="0">
                <a:latin typeface="Calibri" panose="020F0502020204030204" pitchFamily="34" charset="0"/>
                <a:cs typeface="Calibri" panose="020F0502020204030204" pitchFamily="34" charset="0"/>
              </a:rPr>
              <a:t>Visualization</a:t>
            </a:r>
          </a:p>
        </p:txBody>
      </p:sp>
      <p:pic>
        <p:nvPicPr>
          <p:cNvPr id="5" name="Picture 4">
            <a:extLst>
              <a:ext uri="{FF2B5EF4-FFF2-40B4-BE49-F238E27FC236}">
                <a16:creationId xmlns:a16="http://schemas.microsoft.com/office/drawing/2014/main" id="{C441E78A-B5EE-7F1D-0850-8A3CCE6A0952}"/>
              </a:ext>
            </a:extLst>
          </p:cNvPr>
          <p:cNvPicPr>
            <a:picLocks noChangeAspect="1"/>
          </p:cNvPicPr>
          <p:nvPr/>
        </p:nvPicPr>
        <p:blipFill>
          <a:blip r:embed="rId2"/>
          <a:stretch>
            <a:fillRect/>
          </a:stretch>
        </p:blipFill>
        <p:spPr>
          <a:xfrm>
            <a:off x="1567689" y="1042962"/>
            <a:ext cx="9280420" cy="5547060"/>
          </a:xfrm>
          <a:prstGeom prst="rect">
            <a:avLst/>
          </a:prstGeom>
        </p:spPr>
      </p:pic>
    </p:spTree>
    <p:extLst>
      <p:ext uri="{BB962C8B-B14F-4D97-AF65-F5344CB8AC3E}">
        <p14:creationId xmlns:p14="http://schemas.microsoft.com/office/powerpoint/2010/main" val="2134325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57A5A9-9FB2-75D3-9424-6F415B35E23A}"/>
              </a:ext>
            </a:extLst>
          </p:cNvPr>
          <p:cNvPicPr>
            <a:picLocks noChangeAspect="1"/>
          </p:cNvPicPr>
          <p:nvPr/>
        </p:nvPicPr>
        <p:blipFill>
          <a:blip r:embed="rId2"/>
          <a:stretch>
            <a:fillRect/>
          </a:stretch>
        </p:blipFill>
        <p:spPr>
          <a:xfrm>
            <a:off x="1512271" y="832238"/>
            <a:ext cx="9842666" cy="5883124"/>
          </a:xfrm>
          <a:prstGeom prst="rect">
            <a:avLst/>
          </a:prstGeom>
        </p:spPr>
      </p:pic>
      <p:sp>
        <p:nvSpPr>
          <p:cNvPr id="8" name="Title 1">
            <a:extLst>
              <a:ext uri="{FF2B5EF4-FFF2-40B4-BE49-F238E27FC236}">
                <a16:creationId xmlns:a16="http://schemas.microsoft.com/office/drawing/2014/main" id="{9E2FA307-7A0B-C89E-98C3-01FE26FC82BF}"/>
              </a:ext>
            </a:extLst>
          </p:cNvPr>
          <p:cNvSpPr>
            <a:spLocks noGrp="1"/>
          </p:cNvSpPr>
          <p:nvPr>
            <p:ph type="title"/>
          </p:nvPr>
        </p:nvSpPr>
        <p:spPr>
          <a:xfrm>
            <a:off x="1512271" y="142638"/>
            <a:ext cx="8911687" cy="775199"/>
          </a:xfrm>
        </p:spPr>
        <p:txBody>
          <a:bodyPr/>
          <a:lstStyle/>
          <a:p>
            <a:r>
              <a:rPr lang="en-IN" u="sng" dirty="0">
                <a:latin typeface="Calibri" panose="020F0502020204030204" pitchFamily="34" charset="0"/>
                <a:cs typeface="Calibri" panose="020F0502020204030204" pitchFamily="34" charset="0"/>
              </a:rPr>
              <a:t>Visualization</a:t>
            </a:r>
          </a:p>
        </p:txBody>
      </p:sp>
    </p:spTree>
    <p:extLst>
      <p:ext uri="{BB962C8B-B14F-4D97-AF65-F5344CB8AC3E}">
        <p14:creationId xmlns:p14="http://schemas.microsoft.com/office/powerpoint/2010/main" val="155415884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1875</TotalTime>
  <Words>1156</Words>
  <Application>Microsoft Office PowerPoint</Application>
  <PresentationFormat>Widescreen</PresentationFormat>
  <Paragraphs>96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Wingdings</vt:lpstr>
      <vt:lpstr>Wingdings 3</vt:lpstr>
      <vt:lpstr>Wisp</vt:lpstr>
      <vt:lpstr>Problem Statement</vt:lpstr>
      <vt:lpstr>PowerPoint Presentation</vt:lpstr>
      <vt:lpstr>Approach</vt:lpstr>
      <vt:lpstr>Data Understanding and Cleaning </vt:lpstr>
      <vt:lpstr>Outlier Treatment</vt:lpstr>
      <vt:lpstr>Exploratory Analysis</vt:lpstr>
      <vt:lpstr>Inferences from uni and bi-variate analysis</vt:lpstr>
      <vt:lpstr>Visualization</vt:lpstr>
      <vt:lpstr>Visualization</vt:lpstr>
      <vt:lpstr>Visualization</vt:lpstr>
      <vt:lpstr>Visualization</vt:lpstr>
      <vt:lpstr>Data Preparation</vt:lpstr>
      <vt:lpstr>Model Building</vt:lpstr>
      <vt:lpstr>Run Model</vt:lpstr>
      <vt:lpstr>Model Evaluation</vt:lpstr>
      <vt:lpstr>ROC Curve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Ekta Gupta</dc:creator>
  <cp:lastModifiedBy>Pratim</cp:lastModifiedBy>
  <cp:revision>103</cp:revision>
  <dcterms:created xsi:type="dcterms:W3CDTF">2023-04-14T12:01:42Z</dcterms:created>
  <dcterms:modified xsi:type="dcterms:W3CDTF">2024-04-29T07:17:12Z</dcterms:modified>
</cp:coreProperties>
</file>