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8" r:id="rId15"/>
    <p:sldId id="307" r:id="rId16"/>
    <p:sldId id="305" r:id="rId17"/>
    <p:sldId id="311" r:id="rId18"/>
    <p:sldId id="306" r:id="rId19"/>
    <p:sldId id="308" r:id="rId20"/>
    <p:sldId id="309" r:id="rId21"/>
    <p:sldId id="300" r:id="rId22"/>
    <p:sldId id="303" r:id="rId23"/>
    <p:sldId id="313" r:id="rId24"/>
    <p:sldId id="314" r:id="rId25"/>
    <p:sldId id="310" r:id="rId26"/>
    <p:sldId id="260" r:id="rId27"/>
    <p:sldId id="261" r:id="rId28"/>
    <p:sldId id="262" r:id="rId29"/>
    <p:sldId id="263" r:id="rId30"/>
    <p:sldId id="264" r:id="rId31"/>
    <p:sldId id="265" r:id="rId32"/>
    <p:sldId id="267" r:id="rId33"/>
    <p:sldId id="266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79B"/>
    <a:srgbClr val="8B4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FE04-DCF5-4D51-8D83-20640DB94143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C683-75DB-4E6C-A4E3-1E80F9BF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8C683-75DB-4E6C-A4E3-1E80F9BF3E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8C683-75DB-4E6C-A4E3-1E80F9BF3E3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63C1-B2A2-4915-B100-36B7F2E6DA31}" type="datetimeFigureOut">
              <a:rPr lang="en-US" smtClean="0"/>
              <a:pPr/>
              <a:t>3/28/2018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E8CB-AE71-4C89-9F37-9A2BB953F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bit.ly/6nSn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Twitter Sentiment </a:t>
            </a:r>
            <a:r>
              <a:rPr lang="en-IN" dirty="0" smtClean="0"/>
              <a:t>Analysis </a:t>
            </a:r>
            <a:r>
              <a:rPr lang="en-IN" dirty="0" smtClean="0"/>
              <a:t>using Python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28684"/>
          </a:xfrm>
        </p:spPr>
        <p:txBody>
          <a:bodyPr/>
          <a:lstStyle/>
          <a:p>
            <a:r>
              <a:rPr lang="en-IN" dirty="0" err="1" smtClean="0"/>
              <a:t>Avinash</a:t>
            </a:r>
            <a:r>
              <a:rPr lang="en-IN" dirty="0" smtClean="0"/>
              <a:t> </a:t>
            </a:r>
            <a:r>
              <a:rPr lang="en-IN" dirty="0" err="1" smtClean="0"/>
              <a:t>Pandey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572560" cy="5626121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	</a:t>
            </a:r>
            <a:r>
              <a:rPr lang="en-IN" sz="2500" dirty="0" smtClean="0"/>
              <a:t>This phase eliminates unwanted noise elements from the Twitter data set using the following steps:</a:t>
            </a:r>
          </a:p>
          <a:p>
            <a:pPr algn="just">
              <a:buNone/>
            </a:pPr>
            <a:endParaRPr lang="en-IN" sz="2500" dirty="0" smtClean="0"/>
          </a:p>
          <a:p>
            <a:pPr algn="just"/>
            <a:r>
              <a:rPr lang="en-IN" sz="2500" dirty="0" smtClean="0"/>
              <a:t>Eliminate all the URLs via regular expression matching. A regular expression is a textual pattern that defines a search pattern for strings/text. It can be used to search for URLs, email address etc.</a:t>
            </a:r>
          </a:p>
          <a:p>
            <a:pPr algn="just"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solidFill>
                  <a:srgbClr val="0070C0"/>
                </a:solidFill>
              </a:rPr>
              <a:t>tweet= = re.sub(’((www\.[^\s]+)|(https?://[^\s]+))’,’url’,tweet)</a:t>
            </a:r>
          </a:p>
          <a:p>
            <a:pPr algn="just">
              <a:buNone/>
            </a:pPr>
            <a:endParaRPr lang="en-IN" sz="2500" dirty="0" smtClean="0"/>
          </a:p>
          <a:p>
            <a:pPr algn="just"/>
            <a:r>
              <a:rPr lang="en-IN" sz="2500" dirty="0" smtClean="0"/>
              <a:t>Replace “@Username” with “</a:t>
            </a:r>
            <a:r>
              <a:rPr lang="en-IN" sz="2500" dirty="0" err="1" smtClean="0"/>
              <a:t>usr</a:t>
            </a:r>
            <a:r>
              <a:rPr lang="en-IN" sz="2500" dirty="0" smtClean="0"/>
              <a:t>” using regular expression matching.</a:t>
            </a:r>
          </a:p>
          <a:p>
            <a:pPr algn="just"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solidFill>
                  <a:srgbClr val="0070C0"/>
                </a:solidFill>
              </a:rPr>
              <a:t>tweet = re.sub('@[^\s]+', ‘usr’,tweet)</a:t>
            </a:r>
            <a:endParaRPr lang="en-IN" sz="25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715436" cy="5626121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Since “hash-tag (#)” provides some useful information, therefore remove only #, keeping the word as it is. viz., “ #Lee” is replaced with “Lee”.</a:t>
            </a:r>
          </a:p>
          <a:p>
            <a:pPr algn="just"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solidFill>
                  <a:srgbClr val="0070C0"/>
                </a:solidFill>
              </a:rPr>
              <a:t>tweet = re.sub(r'#([^\s]+)', r'\1', tweet)</a:t>
            </a:r>
          </a:p>
          <a:p>
            <a:pPr algn="just">
              <a:buNone/>
            </a:pPr>
            <a:endParaRPr lang="en-IN" sz="2500" dirty="0" smtClean="0"/>
          </a:p>
          <a:p>
            <a:pPr algn="just"/>
            <a:r>
              <a:rPr lang="en-IN" sz="2500" dirty="0" smtClean="0"/>
              <a:t>Replace multiple white spaces with single white space</a:t>
            </a:r>
          </a:p>
          <a:p>
            <a:pPr algn="just"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0070C0"/>
                </a:solidFill>
              </a:rPr>
              <a:t>tweet = re.sub('[\s]+', ' ', tweet)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 algn="just"/>
            <a:r>
              <a:rPr lang="en-IN" sz="2500" dirty="0" smtClean="0"/>
              <a:t>Use of emoticons is very prevalent throughout the web, and over micro- blogging sites. We identify the following emoticons and replace them with a single word. </a:t>
            </a: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3" y="1857364"/>
          <a:ext cx="8072491" cy="4064002"/>
        </p:xfrm>
        <a:graphic>
          <a:graphicData uri="http://schemas.openxmlformats.org/drawingml/2006/table">
            <a:tbl>
              <a:tblPr/>
              <a:tblGrid>
                <a:gridCol w="1928825"/>
                <a:gridCol w="1000132"/>
                <a:gridCol w="928694"/>
                <a:gridCol w="1143008"/>
                <a:gridCol w="1143008"/>
                <a:gridCol w="1071570"/>
                <a:gridCol w="857254"/>
              </a:tblGrid>
              <a:tr h="469546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/>
                        <a:t>Emoticons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500" b="1" dirty="0"/>
                        <a:t>Examples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384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EMOT_SMILEY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:-)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:)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(: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(-: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6384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EMOT_LAUGH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:-D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:D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X-D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XD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xD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46"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EMOT_LOVE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&lt;3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:*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63841"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EMOT_WINK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;-)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;)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;-D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;D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(;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(-;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841"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EMOT_FROWN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:-(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(: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(-: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69546"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EMOT_CRY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:,(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:'(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:"(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:((</a:t>
                      </a:r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/>
                    </a:p>
                  </a:txBody>
                  <a:tcPr marL="87703" marR="87703" marT="40478" marB="4047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Remove Punctuations  such as parenthesis, forward slash (/), backward slash (\), and dash from tweets.</a:t>
            </a:r>
          </a:p>
          <a:p>
            <a:pPr algn="just">
              <a:buNone/>
            </a:pPr>
            <a:r>
              <a:rPr lang="nl-NL" sz="2500" dirty="0" smtClean="0"/>
              <a:t>	</a:t>
            </a:r>
            <a:r>
              <a:rPr lang="nl-NL" sz="2500" dirty="0" smtClean="0">
                <a:solidFill>
                  <a:srgbClr val="0070C0"/>
                </a:solidFill>
              </a:rPr>
              <a:t>tweet = tweet.strip(’-’ ’()’ ’\’ ’/’)</a:t>
            </a:r>
            <a:endParaRPr lang="en-IN" sz="2500" dirty="0" smtClean="0">
              <a:solidFill>
                <a:srgbClr val="0070C0"/>
              </a:solidFill>
            </a:endParaRPr>
          </a:p>
          <a:p>
            <a:pPr algn="just"/>
            <a:endParaRPr lang="en-IN" sz="1000" dirty="0" smtClean="0"/>
          </a:p>
          <a:p>
            <a:pPr algn="just"/>
            <a:r>
              <a:rPr lang="en-IN" sz="2500" dirty="0" smtClean="0"/>
              <a:t>Some of the Punctuations like question mark, exclamation mark can  provide information about the sentiments of the text.  Therefore, replace every word boundary by a list of relevant punctuations.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3714752"/>
          <a:ext cx="7572429" cy="2357455"/>
        </p:xfrm>
        <a:graphic>
          <a:graphicData uri="http://schemas.openxmlformats.org/drawingml/2006/table">
            <a:tbl>
              <a:tblPr/>
              <a:tblGrid>
                <a:gridCol w="2524143"/>
                <a:gridCol w="2524143"/>
                <a:gridCol w="2524143"/>
              </a:tblGrid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Punctuations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Examples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PUNC_DOT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.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/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PUNC_EXCL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!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¡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PUNC_QUES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?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¿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PUNC_ELLP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...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…</a:t>
                      </a:r>
                    </a:p>
                  </a:txBody>
                  <a:tcPr marL="89243" marR="89243" marT="41189" marB="4118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715436" cy="5929354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Replace sequence of repeated characters (three or more) in a word by one character viz., “</a:t>
            </a:r>
            <a:r>
              <a:rPr lang="en-IN" sz="2500" dirty="0" err="1" smtClean="0"/>
              <a:t>hellooooo</a:t>
            </a:r>
            <a:r>
              <a:rPr lang="en-IN" sz="2500" dirty="0" smtClean="0"/>
              <a:t>” is converted to “Hello”.</a:t>
            </a:r>
          </a:p>
          <a:p>
            <a:pPr algn="just"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0070C0"/>
                </a:solidFill>
              </a:rPr>
              <a:t>pattern = </a:t>
            </a:r>
            <a:r>
              <a:rPr lang="en-IN" sz="2500" dirty="0" err="1" smtClean="0">
                <a:solidFill>
                  <a:srgbClr val="0070C0"/>
                </a:solidFill>
              </a:rPr>
              <a:t>re.compile</a:t>
            </a:r>
            <a:r>
              <a:rPr lang="en-IN" sz="2500" dirty="0" smtClean="0">
                <a:solidFill>
                  <a:srgbClr val="0070C0"/>
                </a:solidFill>
              </a:rPr>
              <a:t>(r"(.)\1{1,}", </a:t>
            </a:r>
            <a:r>
              <a:rPr lang="en-IN" sz="2500" dirty="0" err="1" smtClean="0">
                <a:solidFill>
                  <a:srgbClr val="0070C0"/>
                </a:solidFill>
              </a:rPr>
              <a:t>re.DOTALL</a:t>
            </a:r>
            <a:r>
              <a:rPr lang="en-IN" sz="2500" dirty="0" smtClean="0">
                <a:solidFill>
                  <a:srgbClr val="0070C0"/>
                </a:solidFill>
              </a:rPr>
              <a:t>) </a:t>
            </a:r>
          </a:p>
          <a:p>
            <a:pPr algn="just">
              <a:buNone/>
            </a:pPr>
            <a:r>
              <a:rPr lang="en-IN" sz="2500" dirty="0" smtClean="0">
                <a:solidFill>
                  <a:srgbClr val="0070C0"/>
                </a:solidFill>
              </a:rPr>
              <a:t>     pattern.sub(r"\1\1", s)</a:t>
            </a:r>
          </a:p>
          <a:p>
            <a:pPr algn="just">
              <a:buNone/>
            </a:pPr>
            <a:endParaRPr lang="en-IN" sz="2500" dirty="0" smtClean="0"/>
          </a:p>
          <a:p>
            <a:pPr algn="just"/>
            <a:r>
              <a:rPr lang="en-IN" sz="2500" dirty="0" smtClean="0"/>
              <a:t>Convert all the words of tweets into lowercase.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Remove all the stop words such as, a, is, the, etc. by comparing them with stop word dictionary.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Eliminate words which do not start with an alphabet.</a:t>
            </a:r>
          </a:p>
          <a:p>
            <a:pPr algn="just"/>
            <a:endParaRPr lang="en-IN" sz="25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500" b="1" dirty="0" smtClean="0"/>
              <a:t>Stemming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5054617"/>
          </a:xfrm>
        </p:spPr>
        <p:txBody>
          <a:bodyPr>
            <a:normAutofit/>
          </a:bodyPr>
          <a:lstStyle/>
          <a:p>
            <a:pPr algn="just"/>
            <a:r>
              <a:rPr lang="en-IN" sz="2700" dirty="0" smtClean="0"/>
              <a:t>Stemming is the process of reducing a word into its stem, i.e. its root form. For example, the words fish, fishes and fishing all stem into fish, which is a correct word. On the other side, the words study, studies and studying stems into </a:t>
            </a:r>
            <a:r>
              <a:rPr lang="en-IN" sz="2700" dirty="0" err="1" smtClean="0"/>
              <a:t>studi</a:t>
            </a:r>
            <a:r>
              <a:rPr lang="en-IN" sz="2700" dirty="0" smtClean="0"/>
              <a:t>, which is not an English word.</a:t>
            </a:r>
          </a:p>
          <a:p>
            <a:pPr algn="just"/>
            <a:endParaRPr lang="en-IN" sz="2700" dirty="0" smtClean="0"/>
          </a:p>
          <a:p>
            <a:r>
              <a:rPr lang="en-IN" sz="2700" dirty="0" smtClean="0"/>
              <a:t>Most commonly, stemming algorithms (a.k.a. stemmers) are based on rules for suffix stripping.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Stemming Algorithms</a:t>
            </a:r>
            <a:br>
              <a:rPr lang="en-IN" sz="3500" b="1" dirty="0" smtClean="0"/>
            </a:b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0546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700" dirty="0" smtClean="0"/>
              <a:t>Use Porter Stemmer to perform the following set of actions over tweets-</a:t>
            </a:r>
          </a:p>
          <a:p>
            <a:pPr algn="just">
              <a:buNone/>
            </a:pPr>
            <a:r>
              <a:rPr lang="en-IN" sz="2700" dirty="0" smtClean="0"/>
              <a:t>	1.Gets rid of plurals and -</a:t>
            </a:r>
            <a:r>
              <a:rPr lang="en-IN" sz="2700" dirty="0" err="1" smtClean="0"/>
              <a:t>ed</a:t>
            </a:r>
            <a:r>
              <a:rPr lang="en-IN" sz="2700" dirty="0" smtClean="0"/>
              <a:t> or -</a:t>
            </a:r>
            <a:r>
              <a:rPr lang="en-IN" sz="2700" dirty="0" err="1" smtClean="0"/>
              <a:t>ing</a:t>
            </a:r>
            <a:r>
              <a:rPr lang="en-IN" sz="2700" dirty="0" smtClean="0"/>
              <a:t> suffixes</a:t>
            </a:r>
          </a:p>
          <a:p>
            <a:pPr algn="just">
              <a:buNone/>
            </a:pPr>
            <a:r>
              <a:rPr lang="en-IN" sz="2700" dirty="0" smtClean="0"/>
              <a:t>	2.Turns terminal y to </a:t>
            </a:r>
            <a:r>
              <a:rPr lang="en-IN" sz="2700" dirty="0" err="1" smtClean="0"/>
              <a:t>i</a:t>
            </a:r>
            <a:r>
              <a:rPr lang="en-IN" sz="2700" dirty="0" smtClean="0"/>
              <a:t> when there is another vowel in the stem￼</a:t>
            </a:r>
          </a:p>
          <a:p>
            <a:pPr algn="just">
              <a:buNone/>
            </a:pPr>
            <a:r>
              <a:rPr lang="en-IN" sz="2700" dirty="0" smtClean="0"/>
              <a:t>	3.Maps double suffixes to single ones: -</a:t>
            </a:r>
            <a:r>
              <a:rPr lang="en-IN" sz="2700" dirty="0" err="1" smtClean="0"/>
              <a:t>ization</a:t>
            </a:r>
            <a:r>
              <a:rPr lang="en-IN" sz="2700" dirty="0" smtClean="0"/>
              <a:t>, -</a:t>
            </a:r>
            <a:r>
              <a:rPr lang="en-IN" sz="2700" dirty="0" err="1" smtClean="0"/>
              <a:t>ational</a:t>
            </a:r>
            <a:r>
              <a:rPr lang="en-IN" sz="2700" dirty="0" smtClean="0"/>
              <a:t>, etc.</a:t>
            </a:r>
          </a:p>
          <a:p>
            <a:pPr algn="just">
              <a:buNone/>
            </a:pPr>
            <a:r>
              <a:rPr lang="en-IN" sz="2700" dirty="0" smtClean="0"/>
              <a:t>	4.Deals with suffixes, -full, -</a:t>
            </a:r>
            <a:r>
              <a:rPr lang="en-IN" sz="2700" dirty="0" err="1" smtClean="0"/>
              <a:t>ness</a:t>
            </a:r>
            <a:r>
              <a:rPr lang="en-IN" sz="2700" dirty="0" smtClean="0"/>
              <a:t> etc.</a:t>
            </a:r>
          </a:p>
          <a:p>
            <a:pPr algn="just">
              <a:buNone/>
            </a:pPr>
            <a:r>
              <a:rPr lang="en-IN" sz="2700" dirty="0" smtClean="0"/>
              <a:t>	5.￼Takes off -ant, -</a:t>
            </a:r>
            <a:r>
              <a:rPr lang="en-IN" sz="2700" dirty="0" err="1" smtClean="0"/>
              <a:t>ence</a:t>
            </a:r>
            <a:r>
              <a:rPr lang="en-IN" sz="2700" dirty="0" smtClean="0"/>
              <a:t>, etc.</a:t>
            </a:r>
          </a:p>
          <a:p>
            <a:pPr algn="just">
              <a:buNone/>
            </a:pPr>
            <a:r>
              <a:rPr lang="en-IN" sz="2700" dirty="0" smtClean="0"/>
              <a:t>	6.Removes a final –e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57166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nltk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PorterStemmer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nltk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sent_tokenize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word_tokenize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PorterStemmer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57158" y="1714488"/>
            <a:ext cx="84946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new_text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"It is important to by very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pythonly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while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you are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pythoning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with python. 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pythoners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have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pythoned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poorly at least once."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57158" y="2928934"/>
            <a:ext cx="49552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word_tokenize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new_text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57158" y="4071942"/>
            <a:ext cx="156966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pythonli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7659" y="4143380"/>
            <a:ext cx="11496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you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python </a:t>
            </a:r>
          </a:p>
          <a:p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After stemming Lemmatization  is performed. Lemmatization is the process of normalizing a word rather than just finding its stem. 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In the process, a suffix may not only be removed, but may also be substituted with a different one. It may also involve first determining the part-of-speech for a word and then applying normalization rules. 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It might also involve dictionary look-up. For example, verb ‘saw’ would be lemmatized to ‘see’ and the noun ‘saw’ will remain ‘saw’.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Part-of-speech Tagging</a:t>
            </a:r>
            <a:br>
              <a:rPr lang="en-IN" sz="3500" b="1" dirty="0" smtClean="0"/>
            </a:b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197493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Part-of-speech (POS) tagging is the process of assigning a word to its grammatical category in order to understand its role within the sentence. Traditional parts of speech are nouns, verbs, adverbs, conjunctions, etc.</a:t>
            </a:r>
          </a:p>
          <a:p>
            <a:pPr algn="just"/>
            <a:r>
              <a:rPr lang="en-IN" sz="2500" dirty="0" smtClean="0"/>
              <a:t>Part-of-speech taggers typically take a sequence of words (i.e. a sentence) as input, and provide a list of </a:t>
            </a:r>
            <a:r>
              <a:rPr lang="en-IN" sz="2500" dirty="0" err="1" smtClean="0"/>
              <a:t>tuples</a:t>
            </a:r>
            <a:r>
              <a:rPr lang="en-IN" sz="2500" dirty="0" smtClean="0"/>
              <a:t> as output, where each word is associated with the related tag.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00034" y="3929066"/>
            <a:ext cx="828680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nltk.stem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PorterStemmer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WordNetLemmatizer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stemmer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PorterStemmer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lemmatiser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WordNetLemmatizer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"Stem %s: %s"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stemmer.stem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Lemmatise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%s: %s"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lemmatiser.lemmatize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Lemmatise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%s: %s"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lemmatiser.lemmatize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"studying"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pos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"v"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072198" y="5357826"/>
            <a:ext cx="3071802" cy="995063"/>
          </a:xfrm>
          <a:prstGeom prst="rect">
            <a:avLst/>
          </a:prstGeom>
          <a:solidFill>
            <a:srgbClr val="F3F3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Stem studying: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studi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Lemmatise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 studying: studying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Lemmatise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 studying: study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/>
              <a:t>What is Sentiment Analysis?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pPr algn="just"/>
            <a:r>
              <a:rPr lang="en-IN" sz="2700" dirty="0"/>
              <a:t>Sentiment Analysis is the process of determining whether a piece of writing (product/movie review, tweet, etc.) is positive, negative or neutral</a:t>
            </a:r>
            <a:r>
              <a:rPr lang="en-IN" sz="2700" dirty="0" smtClean="0"/>
              <a:t>.</a:t>
            </a:r>
          </a:p>
          <a:p>
            <a:pPr algn="just"/>
            <a:endParaRPr lang="en-IN" sz="2700" dirty="0" smtClean="0"/>
          </a:p>
          <a:p>
            <a:pPr algn="just"/>
            <a:r>
              <a:rPr lang="en-IN" sz="2700" dirty="0"/>
              <a:t>It can be used to identify the customer or follower's attitude towards a brand through the use of variables such as context, tone, emotion,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714348" y="714356"/>
            <a:ext cx="5572164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nltk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pos_tag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nltk.tokenize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word_tokenize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"This is a simple sentence"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tokens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word_tokenize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(s)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# Generate list of tokens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tokens_pos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pos_tag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(tokens)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tokens_pos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00034" y="3714752"/>
            <a:ext cx="8072494" cy="610343"/>
          </a:xfrm>
          <a:prstGeom prst="rect">
            <a:avLst/>
          </a:prstGeom>
          <a:solidFill>
            <a:srgbClr val="F3F3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  <a:cs typeface="Arial" pitchFamily="34" charset="0"/>
              </a:rPr>
              <a:t>[('This', 'DT'), ('is', 'VBZ'), ('a', 'DT'), ('simple', 'JJ'), ('sentence', 'NN')]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3851" y="4286256"/>
            <a:ext cx="20540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determiner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IN" sz="2000" b="1" dirty="0" smtClean="0">
                <a:latin typeface="+mj-lt"/>
              </a:rPr>
              <a:t>VBZ    </a:t>
            </a:r>
            <a:r>
              <a:rPr lang="en-IN" sz="2000" dirty="0" smtClean="0">
                <a:latin typeface="+mj-lt"/>
              </a:rPr>
              <a:t>verb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>
                <a:latin typeface="+mj-lt"/>
                <a:cs typeface="Arial" pitchFamily="34" charset="0"/>
              </a:rPr>
              <a:t> JJ        </a:t>
            </a:r>
            <a:r>
              <a:rPr lang="en-IN" sz="2000" dirty="0" smtClean="0">
                <a:latin typeface="+mj-lt"/>
              </a:rPr>
              <a:t>adjective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>
                <a:latin typeface="+mj-lt"/>
                <a:cs typeface="Arial" pitchFamily="34" charset="0"/>
              </a:rPr>
              <a:t> NN     </a:t>
            </a:r>
            <a:r>
              <a:rPr lang="en-IN" sz="2000" dirty="0" smtClean="0">
                <a:latin typeface="+mj-lt"/>
              </a:rPr>
              <a:t>noun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r>
              <a:rPr lang="en-IN" sz="3500" b="1" dirty="0" smtClean="0"/>
              <a:t>Feature extraction method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just"/>
            <a:r>
              <a:rPr lang="en-IN" sz="2500" dirty="0" smtClean="0"/>
              <a:t>After applying the pre-processing, relevant features are extracted from the Twitter dataset.</a:t>
            </a:r>
          </a:p>
          <a:p>
            <a:pPr algn="just"/>
            <a:r>
              <a:rPr lang="en-IN" sz="2500" dirty="0" smtClean="0"/>
              <a:t>A wide variety of features can be used to build a classifier for tweets. </a:t>
            </a:r>
          </a:p>
          <a:p>
            <a:pPr algn="just"/>
            <a:r>
              <a:rPr lang="en-IN" sz="2500" dirty="0" smtClean="0"/>
              <a:t>The most widely used and basic feature set is word n-grams.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 N-grams</a:t>
            </a:r>
            <a:br>
              <a:rPr lang="en-IN" sz="3500" b="1" dirty="0" smtClean="0"/>
            </a:br>
            <a:endParaRPr lang="en-IN" sz="35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329642" cy="53403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900" dirty="0" smtClean="0"/>
              <a:t>	</a:t>
            </a:r>
            <a:r>
              <a:rPr lang="en-IN" sz="2500" dirty="0" smtClean="0"/>
              <a:t>N-gram are basically a set of co-</a:t>
            </a:r>
            <a:r>
              <a:rPr lang="en-IN" sz="2500" dirty="0" err="1" smtClean="0"/>
              <a:t>occuring</a:t>
            </a:r>
            <a:r>
              <a:rPr lang="en-IN" sz="2500" dirty="0" smtClean="0"/>
              <a:t> words within a given window and when computing the n-grams you typically move one word forward (although you can move X words forward in more advanced scenarios). </a:t>
            </a:r>
          </a:p>
          <a:p>
            <a:pPr>
              <a:buNone/>
            </a:pPr>
            <a:r>
              <a:rPr lang="en-IN" sz="2500" dirty="0" smtClean="0"/>
              <a:t>	For example, for the sentence "The cow jumps over the moon".  If N=2 (known as bigrams), then the </a:t>
            </a:r>
            <a:r>
              <a:rPr lang="en-IN" sz="2500" dirty="0" err="1" smtClean="0"/>
              <a:t>ngrams</a:t>
            </a:r>
            <a:r>
              <a:rPr lang="en-IN" sz="2500" dirty="0" smtClean="0"/>
              <a:t> would be:</a:t>
            </a:r>
          </a:p>
          <a:p>
            <a:pPr lvl="1" algn="just"/>
            <a:r>
              <a:rPr lang="en-IN" sz="2200" dirty="0" smtClean="0"/>
              <a:t>the cow</a:t>
            </a:r>
          </a:p>
          <a:p>
            <a:pPr lvl="1" algn="just"/>
            <a:r>
              <a:rPr lang="en-IN" sz="2200" dirty="0" smtClean="0"/>
              <a:t>cow jumps</a:t>
            </a:r>
          </a:p>
          <a:p>
            <a:pPr lvl="1" algn="just"/>
            <a:r>
              <a:rPr lang="en-IN" sz="2200" dirty="0" smtClean="0"/>
              <a:t>jumps over</a:t>
            </a:r>
          </a:p>
          <a:p>
            <a:pPr lvl="1" algn="just"/>
            <a:r>
              <a:rPr lang="en-IN" sz="2200" dirty="0" smtClean="0"/>
              <a:t>over the</a:t>
            </a:r>
          </a:p>
          <a:p>
            <a:pPr lvl="1" algn="just"/>
            <a:r>
              <a:rPr lang="en-IN" sz="2200" dirty="0" smtClean="0"/>
              <a:t>the moon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Autofit/>
          </a:bodyPr>
          <a:lstStyle/>
          <a:p>
            <a:pPr algn="just"/>
            <a:r>
              <a:rPr lang="en-IN" sz="2500" dirty="0" smtClean="0"/>
              <a:t>In </a:t>
            </a:r>
            <a:r>
              <a:rPr lang="en-IN" sz="2500" dirty="0" smtClean="0"/>
              <a:t>the domain of sentiment analysis, the performance of N-grams is unclear. </a:t>
            </a:r>
            <a:endParaRPr lang="en-IN" sz="2500" dirty="0" smtClean="0"/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According </a:t>
            </a:r>
            <a:r>
              <a:rPr lang="en-IN" sz="2500" dirty="0" smtClean="0"/>
              <a:t>to Pang et al. unigrams alone are better than bigrams for classification movie reviews, while some others report that bigrams and trigrams yield better product-review polarity classification. 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For simplicity, the unigrams are generally considered for sentiment analysis. However, Bigrams and Trigrams can also be used. </a:t>
            </a:r>
          </a:p>
          <a:p>
            <a:pPr algn="just">
              <a:buNone/>
            </a:pPr>
            <a:r>
              <a:rPr lang="en-IN" sz="2500" dirty="0" smtClean="0"/>
              <a:t/>
            </a:r>
            <a:br>
              <a:rPr lang="en-IN" sz="2500" dirty="0" smtClean="0"/>
            </a:br>
            <a:endParaRPr lang="en-IN" sz="25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308977" cy="559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500" b="1" dirty="0" smtClean="0"/>
              <a:t>Tweet classification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8929718" cy="4697427"/>
          </a:xfrm>
        </p:spPr>
        <p:txBody>
          <a:bodyPr/>
          <a:lstStyle/>
          <a:p>
            <a:pPr algn="just"/>
            <a:r>
              <a:rPr lang="en-IN" sz="2500" dirty="0" smtClean="0"/>
              <a:t>Split the data into training and testing set. Usually, 80% data is used for training and remaining for testing.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Choose any </a:t>
            </a:r>
            <a:r>
              <a:rPr lang="en-IN" sz="2500" dirty="0" smtClean="0"/>
              <a:t>classifier model </a:t>
            </a:r>
            <a:r>
              <a:rPr lang="en-IN" sz="2500" dirty="0" smtClean="0"/>
              <a:t>(Naive-</a:t>
            </a:r>
            <a:r>
              <a:rPr lang="en-IN" sz="2500" dirty="0" err="1" smtClean="0"/>
              <a:t>bayes</a:t>
            </a:r>
            <a:r>
              <a:rPr lang="en-IN" sz="2500" dirty="0" smtClean="0"/>
              <a:t> classifier, Support vector machine, etc.) and train the model using training dataset.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After training, evaluate the performance of classifier using testing dataset.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/>
              <a:t>How to Perform Sentiment Analysis?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 smtClean="0"/>
              <a:t>There are many tools that provide automated sentiment analysis.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err="1" smtClean="0"/>
              <a:t>Textblob</a:t>
            </a:r>
            <a:r>
              <a:rPr lang="en-IN" sz="2500" dirty="0" smtClean="0"/>
              <a:t> is widely used for automated sentiment analysis. </a:t>
            </a:r>
            <a:r>
              <a:rPr lang="en-IN" sz="2500" dirty="0" err="1" smtClean="0"/>
              <a:t>Textblob</a:t>
            </a:r>
            <a:r>
              <a:rPr lang="en-IN" sz="2500" dirty="0" smtClean="0"/>
              <a:t> provides access to common text processing operations through  interface.</a:t>
            </a:r>
          </a:p>
          <a:p>
            <a:pPr algn="just"/>
            <a:endParaRPr lang="en-IN" sz="2500" dirty="0" smtClean="0"/>
          </a:p>
          <a:p>
            <a:pPr algn="just"/>
            <a:r>
              <a:rPr lang="en-IN" sz="2500" dirty="0" smtClean="0"/>
              <a:t>The first step of twitter sentiment analysis is to crawl tweets on Twitter or to use benchmark datasets.</a:t>
            </a:r>
            <a:endParaRPr lang="en-US" sz="2500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 smtClean="0"/>
              <a:t>Step 1: Crawl Tweets Against Hash Tags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700" dirty="0" smtClean="0"/>
              <a:t>To have access to the Twitter API, you'll need to login the </a:t>
            </a:r>
            <a:r>
              <a:rPr lang="en-IN" sz="2700" dirty="0" smtClean="0">
                <a:hlinkClick r:id="rId2"/>
              </a:rPr>
              <a:t>https://apps.twitter.com/</a:t>
            </a:r>
            <a:r>
              <a:rPr lang="en-IN" sz="2700" dirty="0" smtClean="0"/>
              <a:t>. and create an application. </a:t>
            </a:r>
          </a:p>
          <a:p>
            <a:pPr algn="just"/>
            <a:endParaRPr lang="en-IN" sz="2700" dirty="0" smtClean="0"/>
          </a:p>
          <a:p>
            <a:pPr algn="just"/>
            <a:r>
              <a:rPr lang="en-IN" sz="2700" dirty="0" smtClean="0"/>
              <a:t>Enter your desired Application Name, Description and your website address making sure to enter the full address including the http://. You can leave the </a:t>
            </a:r>
            <a:r>
              <a:rPr lang="en-IN" sz="2700" dirty="0" err="1" smtClean="0"/>
              <a:t>callback</a:t>
            </a:r>
            <a:r>
              <a:rPr lang="en-IN" sz="2700" dirty="0" smtClean="0"/>
              <a:t> URL empty.</a:t>
            </a:r>
            <a:endParaRPr lang="en-IN" sz="2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44463"/>
            <a:ext cx="8813800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329642" cy="5768997"/>
          </a:xfrm>
        </p:spPr>
        <p:txBody>
          <a:bodyPr>
            <a:normAutofit/>
          </a:bodyPr>
          <a:lstStyle/>
          <a:p>
            <a:pPr algn="just"/>
            <a:r>
              <a:rPr lang="en-IN" sz="2700" dirty="0" smtClean="0"/>
              <a:t>After registering, create an access token and grab your application’s Consumer Key, consumer Secret, Access token and Access token secret from Keys and Access Tokens tab.</a:t>
            </a:r>
            <a:endParaRPr lang="en-IN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643866" cy="394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57916"/>
          </a:xfrm>
        </p:spPr>
        <p:txBody>
          <a:bodyPr>
            <a:normAutofit/>
          </a:bodyPr>
          <a:lstStyle/>
          <a:p>
            <a:pPr algn="just"/>
            <a:r>
              <a:rPr lang="en-IN" sz="2700" dirty="0"/>
              <a:t>Marketers can use sentiment analysis to research public opinion of their company and products, or to analyze customer satisfaction. </a:t>
            </a:r>
            <a:endParaRPr lang="en-IN" sz="2700" dirty="0" smtClean="0"/>
          </a:p>
          <a:p>
            <a:pPr algn="just"/>
            <a:endParaRPr lang="en-IN" sz="2700" dirty="0" smtClean="0"/>
          </a:p>
          <a:p>
            <a:pPr algn="just"/>
            <a:r>
              <a:rPr lang="en-IN" sz="2700" dirty="0" smtClean="0"/>
              <a:t>Organizations </a:t>
            </a:r>
            <a:r>
              <a:rPr lang="en-IN" sz="2700" dirty="0"/>
              <a:t>can also use this analysis to gather critical feedback about problems in newly released products</a:t>
            </a:r>
            <a:r>
              <a:rPr lang="en-IN" sz="2700" dirty="0" smtClean="0"/>
              <a:t>.</a:t>
            </a:r>
          </a:p>
          <a:p>
            <a:pPr algn="just"/>
            <a:endParaRPr lang="en-IN" sz="2700" dirty="0" smtClean="0"/>
          </a:p>
          <a:p>
            <a:pPr algn="just"/>
            <a:r>
              <a:rPr lang="en-IN" sz="2700" dirty="0" smtClean="0"/>
              <a:t>Sentiment analysis not only helps companies to understand how they’re doing with their customers, it also gives them a better picture of how they stack up against their competitors.</a:t>
            </a:r>
            <a:endParaRPr lang="en-IN" sz="2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423275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5768997"/>
          </a:xfrm>
        </p:spPr>
        <p:txBody>
          <a:bodyPr/>
          <a:lstStyle/>
          <a:p>
            <a:pPr>
              <a:buNone/>
            </a:pPr>
            <a:r>
              <a:rPr lang="en-IN" sz="2700" dirty="0" smtClean="0"/>
              <a:t>After creating application required </a:t>
            </a:r>
            <a:r>
              <a:rPr lang="en-US" sz="2700" dirty="0" smtClean="0"/>
              <a:t>libraries are imported.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542928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14282" y="3857628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sz="2700" dirty="0" smtClean="0"/>
              <a:t>	Next step is keys authentication. In order to do this, we will create a function to allow us our keys authentication.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792961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 rot="10800000" flipV="1">
            <a:off x="357158" y="5097345"/>
            <a:ext cx="8001056" cy="1107996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Once that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  <a:cs typeface="Arial" pitchFamily="34" charset="0"/>
              </a:rPr>
              <a:t>api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 variable has been set to the object returned by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  <a:cs typeface="Arial" pitchFamily="34" charset="0"/>
              </a:rPr>
              <a:t>tweepy.API(auth)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, you're free to make some Twitter API calls.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857232"/>
            <a:ext cx="835824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 smtClean="0"/>
              <a:t>Next step is to extract tweets from Twitter's API. In order to do this, we will use extractor object and </a:t>
            </a:r>
            <a:r>
              <a:rPr lang="en-US" sz="2700" dirty="0" err="1" smtClean="0"/>
              <a:t>Tweepy's</a:t>
            </a:r>
            <a:r>
              <a:rPr lang="en-US" sz="2700" dirty="0" smtClean="0"/>
              <a:t>  function to extract scrape tweets against a particular topic (</a:t>
            </a:r>
            <a:r>
              <a:rPr lang="en-US" sz="2700" dirty="0" err="1" smtClean="0"/>
              <a:t>screen_name's</a:t>
            </a:r>
            <a:r>
              <a:rPr lang="en-US" sz="2700" dirty="0" smtClean="0"/>
              <a:t>).</a:t>
            </a:r>
          </a:p>
          <a:p>
            <a:pPr algn="just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14678" y="285728"/>
            <a:ext cx="34999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500" b="1" dirty="0" smtClean="0">
                <a:latin typeface="+mj-lt"/>
                <a:ea typeface="+mj-ea"/>
                <a:cs typeface="+mj-cs"/>
              </a:rPr>
              <a:t>Tweets extraction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770572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5214950"/>
            <a:ext cx="80724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700" dirty="0" smtClean="0"/>
              <a:t>We now have an extractor and extracted data, which is listed in variable tweets. Each element in that list is a tweet object from </a:t>
            </a:r>
            <a:r>
              <a:rPr lang="en-US" sz="2700" dirty="0" err="1" smtClean="0"/>
              <a:t>Tweepy</a:t>
            </a:r>
            <a:r>
              <a:rPr lang="en-US" sz="27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/>
              <a:t>Creating a (pandas) </a:t>
            </a:r>
            <a:r>
              <a:rPr lang="en-US" sz="3500" b="1" dirty="0" err="1" smtClean="0"/>
              <a:t>DataFrame</a:t>
            </a: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5818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496"/>
            <a:ext cx="3743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57686" y="2428868"/>
            <a:ext cx="45720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 smtClean="0"/>
              <a:t>A </a:t>
            </a:r>
            <a:r>
              <a:rPr lang="en-IN" sz="2200" b="1" dirty="0" smtClean="0"/>
              <a:t>Data frame </a:t>
            </a:r>
            <a:r>
              <a:rPr lang="en-IN" sz="2200" dirty="0" smtClean="0"/>
              <a:t>is a two-dimensional data structure, i.e., data is aligned in a tabular fashion in rows and columns.</a:t>
            </a:r>
          </a:p>
          <a:p>
            <a:pPr algn="just"/>
            <a:r>
              <a:rPr lang="en-IN" sz="2200" b="1" dirty="0" smtClean="0"/>
              <a:t>Features of </a:t>
            </a:r>
            <a:r>
              <a:rPr lang="en-IN" sz="2200" b="1" dirty="0" err="1" smtClean="0"/>
              <a:t>DataFrame</a:t>
            </a:r>
            <a:endParaRPr lang="en-IN" sz="2200" b="1" dirty="0" smtClean="0"/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/>
              <a:t>Potentially columns are of different types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/>
              <a:t>Size – Mutable</a:t>
            </a:r>
          </a:p>
          <a:p>
            <a:pPr algn="just">
              <a:buFont typeface="Arial" pitchFamily="34" charset="0"/>
              <a:buChar char="•"/>
            </a:pPr>
            <a:r>
              <a:rPr lang="en-IN" sz="2200" dirty="0" err="1" smtClean="0"/>
              <a:t>Labeled</a:t>
            </a:r>
            <a:r>
              <a:rPr lang="en-IN" sz="2200" dirty="0" smtClean="0"/>
              <a:t> axes (rows and columns)</a:t>
            </a:r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/>
              <a:t>Can Perform Arithmetic operations on rows and columns</a:t>
            </a:r>
            <a:endParaRPr lang="en-IN" sz="2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 algn="just">
              <a:buNone/>
            </a:pPr>
            <a:r>
              <a:rPr lang="en-US" sz="2700" dirty="0" smtClean="0"/>
              <a:t>The internal methods of tweet structure in </a:t>
            </a:r>
            <a:r>
              <a:rPr lang="en-US" sz="2700" dirty="0" err="1" smtClean="0"/>
              <a:t>Tweepy</a:t>
            </a:r>
            <a:r>
              <a:rPr lang="en-US" sz="2700" dirty="0" smtClean="0"/>
              <a:t> can be obtained by following command-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493543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928934"/>
            <a:ext cx="80010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642918"/>
            <a:ext cx="8501122" cy="548324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The quantity of metadata in a single tweet such as the creation date, id, etc. can be obtained using following commands-</a:t>
            </a:r>
            <a:endParaRPr lang="en-US" sz="27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40" y="4500570"/>
            <a:ext cx="76009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5286380" y="2571744"/>
            <a:ext cx="3643338" cy="2648151"/>
          </a:xfrm>
          <a:prstGeom prst="rect">
            <a:avLst/>
          </a:prstGeom>
          <a:solidFill>
            <a:srgbClr val="F5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587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Twitter entities</a:t>
            </a: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Entities provide metadata and additional contextual information about content posted on Twitter.</a:t>
            </a: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effectLst/>
              <a:latin typeface="Helvetica Neue LT"/>
              <a:cs typeface="Arial" pitchFamily="34" charset="0"/>
            </a:endParaRP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The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  <a:latin typeface="Source Sans Pro" pitchFamily="34" charset="0"/>
                <a:cs typeface="Arial" pitchFamily="34" charset="0"/>
              </a:rPr>
              <a:t>entities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section provides arrays of common things included in Tweets: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hashtags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effectLst/>
                <a:latin typeface="Helvetica Neue LT"/>
                <a:cs typeface="Arial" pitchFamily="34" charset="0"/>
              </a:rPr>
              <a:t>, user mentions, links, stock tickers (symbols), Twitter polls, and attached media. </a:t>
            </a:r>
            <a:endParaRPr kumimoji="0" lang="en-US" sz="17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42968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  <a:ea typeface="+mj-ea"/>
                <a:cs typeface="+mj-cs"/>
              </a:rPr>
              <a:t>Adding relevant info to our </a:t>
            </a:r>
            <a:r>
              <a:rPr lang="en-US" sz="3500" b="1" dirty="0" err="1" smtClean="0">
                <a:latin typeface="+mj-lt"/>
                <a:ea typeface="+mj-ea"/>
                <a:cs typeface="+mj-cs"/>
              </a:rPr>
              <a:t>dataframe</a:t>
            </a:r>
            <a:endParaRPr lang="en-US" sz="3500" b="1" dirty="0" smtClean="0">
              <a:latin typeface="+mj-lt"/>
              <a:ea typeface="+mj-ea"/>
              <a:cs typeface="+mj-cs"/>
            </a:endParaRPr>
          </a:p>
          <a:p>
            <a:endParaRPr lang="en-US" sz="1000" b="1" dirty="0" smtClean="0"/>
          </a:p>
          <a:p>
            <a:pPr algn="just"/>
            <a:r>
              <a:rPr lang="en-US" sz="2700" dirty="0" smtClean="0"/>
              <a:t>A lot of data from a single tweet. But not all this data is always useful for specific stuff. In our case we well just add some data to our </a:t>
            </a:r>
            <a:r>
              <a:rPr lang="en-US" sz="2700" dirty="0" err="1" smtClean="0"/>
              <a:t>dataframe</a:t>
            </a:r>
            <a:r>
              <a:rPr lang="en-US" sz="2700" dirty="0" smtClean="0"/>
              <a:t>. </a:t>
            </a:r>
          </a:p>
          <a:p>
            <a:pPr algn="just"/>
            <a:endParaRPr lang="en-US" sz="2700" dirty="0" smtClean="0"/>
          </a:p>
          <a:p>
            <a:pPr algn="just"/>
            <a:r>
              <a:rPr lang="en-US" sz="2700" dirty="0" smtClean="0"/>
              <a:t>For this we will use Pythons list comprehension and a new column will be added to the </a:t>
            </a:r>
            <a:r>
              <a:rPr lang="en-US" sz="2700" dirty="0" err="1" smtClean="0"/>
              <a:t>dataframe</a:t>
            </a:r>
            <a:r>
              <a:rPr lang="en-US" sz="2700" dirty="0" smtClean="0"/>
              <a:t> by just simply adding the name of the content between square brackets and assign the content. </a:t>
            </a:r>
            <a:endParaRPr lang="en-US" sz="27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572008"/>
            <a:ext cx="6677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sz="2700" dirty="0" smtClean="0"/>
              <a:t>Display again the </a:t>
            </a:r>
            <a:r>
              <a:rPr lang="en-US" sz="2700" dirty="0" err="1" smtClean="0"/>
              <a:t>dataframe</a:t>
            </a:r>
            <a:r>
              <a:rPr lang="en-US" sz="2700" dirty="0" smtClean="0"/>
              <a:t> to see the changes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534445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5992"/>
            <a:ext cx="7562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054617"/>
          </a:xfrm>
        </p:spPr>
        <p:txBody>
          <a:bodyPr/>
          <a:lstStyle/>
          <a:p>
            <a:pPr algn="just"/>
            <a:r>
              <a:rPr lang="en-US" sz="2700" dirty="0" smtClean="0"/>
              <a:t>Averages and popularity</a:t>
            </a:r>
          </a:p>
          <a:p>
            <a:pPr algn="just">
              <a:buNone/>
            </a:pPr>
            <a:r>
              <a:rPr lang="en-US" sz="2700" dirty="0" smtClean="0"/>
              <a:t>	We first want to calculate some basic statistical data, such as the mean of the length of characters of all tweets, the tweet with more likes and </a:t>
            </a:r>
            <a:r>
              <a:rPr lang="en-US" sz="2700" dirty="0" err="1" smtClean="0"/>
              <a:t>retweets</a:t>
            </a:r>
            <a:r>
              <a:rPr lang="en-US" sz="2700" dirty="0" smtClean="0"/>
              <a:t>, etc.</a:t>
            </a:r>
          </a:p>
          <a:p>
            <a:pPr algn="just">
              <a:buNone/>
            </a:pPr>
            <a:endParaRPr lang="en-US" sz="2700" dirty="0" smtClean="0"/>
          </a:p>
          <a:p>
            <a:pPr algn="just">
              <a:buNone/>
            </a:pPr>
            <a:endParaRPr lang="en-US" sz="2700" dirty="0" smtClean="0"/>
          </a:p>
          <a:p>
            <a:pPr algn="just">
              <a:buNone/>
            </a:pPr>
            <a:endParaRPr lang="en-US" sz="2700" dirty="0" smtClean="0"/>
          </a:p>
          <a:p>
            <a:pPr algn="just">
              <a:buNone/>
            </a:pPr>
            <a:r>
              <a:rPr lang="en-US" sz="2700" dirty="0" smtClean="0"/>
              <a:t>	The length‘s average in tweets: 126.08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285728"/>
            <a:ext cx="61225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 smtClean="0">
                <a:latin typeface="+mj-lt"/>
                <a:ea typeface="+mj-ea"/>
                <a:cs typeface="+mj-cs"/>
              </a:rPr>
              <a:t>Visualization and basic statistics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614366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7689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700" dirty="0" smtClean="0"/>
              <a:t>    For </a:t>
            </a:r>
            <a:r>
              <a:rPr lang="en-IN" sz="2700" dirty="0"/>
              <a:t>example, if your company has 20% negative sentiment, is that bad</a:t>
            </a:r>
            <a:r>
              <a:rPr lang="en-IN" sz="2700" dirty="0" smtClean="0"/>
              <a:t>? </a:t>
            </a:r>
            <a:endParaRPr lang="en-IN" sz="2700" dirty="0" smtClean="0"/>
          </a:p>
          <a:p>
            <a:pPr algn="just">
              <a:buNone/>
            </a:pPr>
            <a:r>
              <a:rPr lang="en-IN" sz="2700" dirty="0" smtClean="0"/>
              <a:t>	</a:t>
            </a:r>
            <a:r>
              <a:rPr lang="en-IN" sz="2700" dirty="0" smtClean="0"/>
              <a:t>It </a:t>
            </a:r>
            <a:r>
              <a:rPr lang="en-IN" sz="2700" dirty="0"/>
              <a:t>depends. </a:t>
            </a:r>
            <a:endParaRPr lang="en-IN" sz="2700" dirty="0" smtClean="0"/>
          </a:p>
          <a:p>
            <a:pPr algn="just">
              <a:buNone/>
            </a:pPr>
            <a:endParaRPr lang="en-IN" sz="2700" dirty="0" smtClean="0"/>
          </a:p>
          <a:p>
            <a:pPr algn="just"/>
            <a:r>
              <a:rPr lang="en-IN" sz="2700" dirty="0" smtClean="0"/>
              <a:t>If </a:t>
            </a:r>
            <a:r>
              <a:rPr lang="en-IN" sz="2700" dirty="0"/>
              <a:t>your competitors have a roughly 50% positive and 10% negative sentiment, while yours is 20% negative, that merits more discovery to understand the drivers of these opinions. </a:t>
            </a:r>
            <a:endParaRPr lang="en-IN" sz="2700" dirty="0" smtClean="0"/>
          </a:p>
          <a:p>
            <a:pPr algn="just"/>
            <a:endParaRPr lang="en-IN" sz="2700" dirty="0" smtClean="0"/>
          </a:p>
          <a:p>
            <a:pPr algn="just"/>
            <a:r>
              <a:rPr lang="en-IN" sz="2700" dirty="0" smtClean="0"/>
              <a:t>Knowing </a:t>
            </a:r>
            <a:r>
              <a:rPr lang="en-IN" sz="2700" dirty="0"/>
              <a:t>the sentiments associated with competitors helps companies evaluate their own performance and search for ways to improve.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42955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b="1" dirty="0" smtClean="0"/>
              <a:t>Time series</a:t>
            </a:r>
            <a:br>
              <a:rPr lang="en-US" sz="3500" b="1" dirty="0" smtClean="0"/>
            </a:b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0546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    Pandas </a:t>
            </a:r>
            <a:r>
              <a:rPr lang="en-US" sz="2700" dirty="0" smtClean="0"/>
              <a:t>has its own object for time series. Since we have a whole vector with creation dates, we can construct time series respect tweets lengths, likes and </a:t>
            </a:r>
            <a:r>
              <a:rPr lang="en-US" sz="2700" dirty="0" err="1" smtClean="0"/>
              <a:t>retweets</a:t>
            </a:r>
            <a:r>
              <a:rPr lang="en-US" sz="2700" dirty="0" smtClean="0"/>
              <a:t>.</a:t>
            </a:r>
            <a:endParaRPr lang="en-US" sz="27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664373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3534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428604"/>
            <a:ext cx="50817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Time series  and tweets lengths</a:t>
            </a:r>
            <a:endParaRPr 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b="1" dirty="0" smtClean="0"/>
              <a:t>Likes and </a:t>
            </a:r>
            <a:r>
              <a:rPr lang="en-US" sz="3500" b="1" dirty="0" err="1" smtClean="0"/>
              <a:t>retweets</a:t>
            </a:r>
            <a:endParaRPr lang="en-US" sz="35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8372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592935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/>
              <a:t>Pie charts of sources</a:t>
            </a:r>
            <a:br>
              <a:rPr lang="en-US" sz="3500" b="1" dirty="0" smtClean="0"/>
            </a:b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Now we will plot the sources in a pie chart, since we realized that not every tweet is tweeted from the same source.</a:t>
            </a:r>
            <a:endParaRPr lang="en-US" sz="27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500066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We now count the number of each source and create a pie chart. You'll notice that this code cell is not he most optimized one.</a:t>
            </a:r>
            <a:endParaRPr lang="en-US" sz="27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324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Pie charts of sources</a:t>
            </a:r>
            <a:endParaRPr lang="en-US" sz="3500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1771650"/>
            <a:ext cx="43719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/>
              <a:t>Sentiment analysis</a:t>
            </a:r>
            <a:br>
              <a:rPr lang="en-US" sz="3500" b="1" dirty="0" smtClean="0"/>
            </a:b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501122" cy="5340369"/>
          </a:xfrm>
        </p:spPr>
        <p:txBody>
          <a:bodyPr>
            <a:normAutofit/>
          </a:bodyPr>
          <a:lstStyle/>
          <a:p>
            <a:pPr algn="just"/>
            <a:r>
              <a:rPr lang="en-US" sz="2700" dirty="0" smtClean="0"/>
              <a:t>For sentiment analysis we will use </a:t>
            </a:r>
            <a:r>
              <a:rPr lang="en-US" sz="2700" dirty="0" err="1" smtClean="0"/>
              <a:t>textblob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We will also use the re library from Python, which is used for pre-processing the tweets. </a:t>
            </a:r>
          </a:p>
          <a:p>
            <a:pPr algn="just">
              <a:buNone/>
            </a:pPr>
            <a:r>
              <a:rPr lang="en-US" sz="2700" dirty="0" smtClean="0"/>
              <a:t> For SA, two utility functions are used </a:t>
            </a:r>
          </a:p>
          <a:p>
            <a:pPr algn="just">
              <a:buNone/>
            </a:pPr>
            <a:r>
              <a:rPr lang="en-US" sz="2700" dirty="0" smtClean="0"/>
              <a:t>  a) </a:t>
            </a:r>
            <a:r>
              <a:rPr lang="en-US" sz="2700" dirty="0" err="1" smtClean="0"/>
              <a:t>clean_tweet</a:t>
            </a:r>
            <a:r>
              <a:rPr lang="en-US" sz="2700" dirty="0" smtClean="0"/>
              <a:t>() to pre-processing the tweets.</a:t>
            </a:r>
          </a:p>
          <a:p>
            <a:pPr algn="just">
              <a:buNone/>
            </a:pPr>
            <a:r>
              <a:rPr lang="en-US" sz="2700" dirty="0" smtClean="0"/>
              <a:t>  b) </a:t>
            </a:r>
            <a:r>
              <a:rPr lang="en-US" sz="2700" dirty="0" err="1" smtClean="0"/>
              <a:t>analize_sentiment</a:t>
            </a:r>
            <a:r>
              <a:rPr lang="en-US" sz="2700" dirty="0" smtClean="0"/>
              <a:t> () to analyze the polarity of each tweet after cleaning the text in it.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86322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r>
              <a:rPr lang="en-US" sz="2700" dirty="0" smtClean="0"/>
              <a:t>    </a:t>
            </a:r>
            <a:r>
              <a:rPr lang="en-US" sz="2700" dirty="0" err="1" smtClean="0"/>
              <a:t>Textblob</a:t>
            </a:r>
            <a:r>
              <a:rPr lang="en-US" sz="2700" dirty="0" smtClean="0"/>
              <a:t> already provides a trained analyzer. </a:t>
            </a:r>
            <a:r>
              <a:rPr lang="en-US" sz="2700" dirty="0" err="1" smtClean="0"/>
              <a:t>Textblob</a:t>
            </a:r>
            <a:r>
              <a:rPr lang="en-US" sz="2700" dirty="0" smtClean="0"/>
              <a:t> can work with different machine learning models used in natural language processing.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592935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	After finding the polarity of each tweets, it is added to our datasets. Hence, an extra column is added to our datasets which contain the sentiments of tweets.</a:t>
            </a:r>
            <a:endParaRPr lang="en-US" sz="27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7057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7629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Applications of Sentiment Analysis</a:t>
            </a:r>
            <a:br>
              <a:rPr lang="en-IN" sz="3500" b="1" dirty="0" smtClean="0"/>
            </a:b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02" y="1357298"/>
            <a:ext cx="8643998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700" dirty="0" smtClean="0"/>
              <a:t>	Sentiment </a:t>
            </a:r>
            <a:r>
              <a:rPr lang="en-IN" sz="2700" dirty="0" smtClean="0"/>
              <a:t>Analysis finds its application in a variety of domains</a:t>
            </a:r>
            <a:r>
              <a:rPr lang="en-IN" sz="2700" dirty="0" smtClean="0"/>
              <a:t>.</a:t>
            </a:r>
          </a:p>
          <a:p>
            <a:pPr algn="just">
              <a:buNone/>
            </a:pPr>
            <a:endParaRPr lang="en-IN" sz="2700" dirty="0" smtClean="0"/>
          </a:p>
          <a:p>
            <a:pPr marL="514350" indent="-514350" algn="just">
              <a:buAutoNum type="alphaUcPeriod"/>
            </a:pPr>
            <a:r>
              <a:rPr lang="en-IN" sz="2700" b="1" dirty="0" smtClean="0"/>
              <a:t>Online </a:t>
            </a:r>
            <a:r>
              <a:rPr lang="en-IN" sz="2700" b="1" dirty="0" smtClean="0"/>
              <a:t>Commerce</a:t>
            </a:r>
          </a:p>
          <a:p>
            <a:pPr marL="514350" indent="-514350" algn="just">
              <a:buAutoNum type="alphaUcPeriod"/>
            </a:pPr>
            <a:endParaRPr lang="en-IN" sz="2700" b="1" dirty="0" smtClean="0"/>
          </a:p>
          <a:p>
            <a:pPr marL="514350" indent="-514350" algn="just">
              <a:buAutoNum type="alphaUcPeriod"/>
            </a:pPr>
            <a:r>
              <a:rPr lang="en-IN" sz="2700" b="1" dirty="0" smtClean="0"/>
              <a:t> Brand </a:t>
            </a:r>
            <a:r>
              <a:rPr lang="en-IN" sz="2700" b="1" dirty="0" smtClean="0"/>
              <a:t>Reputation </a:t>
            </a:r>
            <a:r>
              <a:rPr lang="en-IN" sz="2700" b="1" dirty="0" smtClean="0"/>
              <a:t>Management</a:t>
            </a:r>
          </a:p>
          <a:p>
            <a:pPr marL="514350" indent="-514350" algn="just">
              <a:buAutoNum type="alphaUcPeriod"/>
            </a:pPr>
            <a:endParaRPr lang="en-IN" sz="2700" b="1" dirty="0" smtClean="0"/>
          </a:p>
          <a:p>
            <a:pPr marL="514350" indent="-514350" algn="just">
              <a:buAutoNum type="alphaUcPeriod"/>
            </a:pPr>
            <a:r>
              <a:rPr lang="en-IN" sz="2700" b="1" dirty="0" smtClean="0"/>
              <a:t> Government</a:t>
            </a:r>
            <a:endParaRPr lang="en-IN" sz="27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/>
              <a:t>Analyzing the results</a:t>
            </a: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/>
              <a:t>To have a simple way to verify the results, we will count the number of neutral, positive and negative tweets and extract the percentages.</a:t>
            </a:r>
            <a:endParaRPr lang="en-US" sz="27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143248"/>
            <a:ext cx="885825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dirty="0" smtClean="0"/>
              <a:t>Print the percentages of results obtained.</a:t>
            </a:r>
            <a:endParaRPr lang="en-US" sz="27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93" y="1500174"/>
            <a:ext cx="8734425" cy="146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71810"/>
            <a:ext cx="29289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Characteristic features of Tweets</a:t>
            </a:r>
            <a:br>
              <a:rPr lang="en-IN" sz="3500" b="1" dirty="0" smtClean="0"/>
            </a:b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700" b="1" dirty="0" smtClean="0"/>
              <a:t>Length of a </a:t>
            </a:r>
            <a:r>
              <a:rPr lang="en-IN" sz="2700" b="1" dirty="0" smtClean="0"/>
              <a:t>Tweet</a:t>
            </a:r>
          </a:p>
          <a:p>
            <a:pPr>
              <a:buNone/>
            </a:pPr>
            <a:r>
              <a:rPr lang="en-IN" sz="2700" dirty="0" smtClean="0"/>
              <a:t> </a:t>
            </a:r>
          </a:p>
          <a:p>
            <a:r>
              <a:rPr lang="en-IN" sz="2700" b="1" dirty="0" smtClean="0"/>
              <a:t>Language used</a:t>
            </a:r>
            <a:r>
              <a:rPr lang="en-IN" sz="2700" dirty="0" smtClean="0"/>
              <a:t> </a:t>
            </a:r>
            <a:endParaRPr lang="en-IN" sz="2700" dirty="0" smtClean="0"/>
          </a:p>
          <a:p>
            <a:endParaRPr lang="en-IN" sz="2700" dirty="0" smtClean="0"/>
          </a:p>
          <a:p>
            <a:r>
              <a:rPr lang="en-IN" sz="2700" b="1" dirty="0" smtClean="0"/>
              <a:t>Data </a:t>
            </a:r>
            <a:r>
              <a:rPr lang="en-IN" sz="2700" b="1" dirty="0" smtClean="0"/>
              <a:t>availability</a:t>
            </a:r>
          </a:p>
          <a:p>
            <a:pPr>
              <a:buNone/>
            </a:pPr>
            <a:endParaRPr lang="en-IN" sz="2700" b="1" dirty="0" smtClean="0"/>
          </a:p>
          <a:p>
            <a:r>
              <a:rPr lang="en-IN" sz="2700" b="1" dirty="0" smtClean="0"/>
              <a:t>Domain of topics</a:t>
            </a:r>
            <a:endParaRPr lang="en-IN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Approach</a:t>
            </a:r>
            <a:br>
              <a:rPr lang="en-IN" sz="3500" b="1" dirty="0" smtClean="0"/>
            </a:br>
            <a:endParaRPr lang="en-IN" sz="3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972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28728" y="4357694"/>
            <a:ext cx="66437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Figure </a:t>
            </a:r>
            <a:r>
              <a:rPr lang="en-IN" sz="2200" dirty="0" smtClean="0"/>
              <a:t>: </a:t>
            </a:r>
            <a:r>
              <a:rPr lang="en-IN" sz="2200" dirty="0" smtClean="0"/>
              <a:t>Block Representation of Sentiment Analysis</a:t>
            </a: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Datasets</a:t>
            </a:r>
            <a:br>
              <a:rPr lang="en-IN" sz="3500" b="1" dirty="0" smtClean="0"/>
            </a:b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1174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	</a:t>
            </a:r>
            <a:r>
              <a:rPr lang="en-IN" sz="2500" dirty="0" smtClean="0"/>
              <a:t>One of the major challenges in Sentiment Analysis of Twitter is to collect a labelled dataset.  Following are the some of </a:t>
            </a:r>
            <a:r>
              <a:rPr lang="en-IN" sz="2500" dirty="0" smtClean="0"/>
              <a:t> the </a:t>
            </a:r>
            <a:r>
              <a:rPr lang="en-IN" sz="2500" dirty="0" smtClean="0"/>
              <a:t>benchmark labelled </a:t>
            </a:r>
            <a:r>
              <a:rPr lang="en-IN" sz="2500" dirty="0" err="1" smtClean="0"/>
              <a:t>datsets</a:t>
            </a:r>
            <a:r>
              <a:rPr lang="en-IN" sz="2500" dirty="0" smtClean="0"/>
              <a:t>.</a:t>
            </a:r>
          </a:p>
          <a:p>
            <a:pPr algn="just">
              <a:buNone/>
            </a:pPr>
            <a:endParaRPr lang="en-IN" sz="2500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Testdata.manual.2009.06.14,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http://help.sentiment140.com/for-students/.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Twitter dataset,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https://drive.google.com/file/d/0BwPSGZHAP_yoN2pZcVl1Qmp1OEU/view?usp=sharing.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Twitter-sanders-apple, </a:t>
            </a:r>
          </a:p>
          <a:p>
            <a:pPr marL="971550" lvl="1" indent="-571500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http://boston.lti.cs.cmu.edu/classes/95-865-K/HW/HW3/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Pre Processing</a:t>
            </a:r>
            <a:br>
              <a:rPr lang="en-IN" sz="3500" b="1" dirty="0" smtClean="0"/>
            </a:b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498317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500" dirty="0" smtClean="0"/>
              <a:t>	The raw tweets, collected from Twitter, have noise in terms of unwanted and fuzzy words, URLs, </a:t>
            </a:r>
            <a:r>
              <a:rPr lang="en-IN" sz="2500" dirty="0" err="1" smtClean="0"/>
              <a:t>stopwords</a:t>
            </a:r>
            <a:r>
              <a:rPr lang="en-IN" sz="2500" dirty="0" smtClean="0"/>
              <a:t> etc., which are needed to be reduced before feature extraction. </a:t>
            </a:r>
          </a:p>
          <a:p>
            <a:pPr algn="just"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	</a:t>
            </a:r>
            <a:r>
              <a:rPr lang="en-IN" sz="2500" b="1" dirty="0" smtClean="0"/>
              <a:t>Sample Tweet-</a:t>
            </a:r>
          </a:p>
          <a:p>
            <a:pPr algn="just">
              <a:buNone/>
            </a:pPr>
            <a:r>
              <a:rPr lang="en-IN" sz="2500" dirty="0" smtClean="0"/>
              <a:t>	RT </a:t>
            </a:r>
            <a:r>
              <a:rPr lang="en-IN" sz="2500" dirty="0" smtClean="0">
                <a:solidFill>
                  <a:srgbClr val="70379B"/>
                </a:solidFill>
              </a:rPr>
              <a:t>@</a:t>
            </a:r>
            <a:r>
              <a:rPr lang="en-IN" sz="2500" dirty="0" err="1" smtClean="0">
                <a:solidFill>
                  <a:srgbClr val="70379B"/>
                </a:solidFill>
              </a:rPr>
              <a:t>mashable</a:t>
            </a:r>
            <a:r>
              <a:rPr lang="en-IN" sz="2500" dirty="0" smtClean="0">
                <a:solidFill>
                  <a:srgbClr val="70379B"/>
                </a:solidFill>
              </a:rPr>
              <a:t>: </a:t>
            </a:r>
            <a:r>
              <a:rPr lang="en-IN" sz="2500" dirty="0" smtClean="0"/>
              <a:t>Five Things Wolfram Alpha Does Better (And Vastly Different) Than Google </a:t>
            </a:r>
            <a:r>
              <a:rPr lang="en-IN" sz="2500" dirty="0" smtClean="0">
                <a:sym typeface="Wingdings" pitchFamily="2" charset="2"/>
              </a:rPr>
              <a:t></a:t>
            </a:r>
            <a:r>
              <a:rPr lang="en-IN" sz="2500" dirty="0" smtClean="0"/>
              <a:t> </a:t>
            </a:r>
            <a:r>
              <a:rPr lang="en-IN" sz="2500" dirty="0" smtClean="0">
                <a:hlinkClick r:id="rId2"/>
              </a:rPr>
              <a:t>http://bit.ly/6nSnR</a:t>
            </a:r>
            <a:r>
              <a:rPr lang="en-IN" sz="2500" dirty="0" smtClean="0"/>
              <a:t>. </a:t>
            </a:r>
            <a:r>
              <a:rPr lang="en-IN" sz="2500" dirty="0" smtClean="0">
                <a:solidFill>
                  <a:srgbClr val="70379B"/>
                </a:solidFill>
              </a:rPr>
              <a:t>#wolfram alpha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92877" y="3750471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535885" y="3750471"/>
            <a:ext cx="135732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5322099" y="4036223"/>
            <a:ext cx="11430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822297" y="4179099"/>
            <a:ext cx="11430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86050" y="3929066"/>
            <a:ext cx="857256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8322495" y="4036223"/>
            <a:ext cx="11430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72008"/>
            <a:ext cx="10191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583528"/>
            <a:ext cx="714380" cy="34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4643445"/>
            <a:ext cx="642942" cy="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901" y="4643446"/>
            <a:ext cx="1000100" cy="3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4572008"/>
            <a:ext cx="714380" cy="35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35602" y="4714884"/>
            <a:ext cx="50346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2165</TotalTime>
  <Words>1326</Words>
  <Application>Microsoft Office PowerPoint</Application>
  <PresentationFormat>On-screen Show (4:3)</PresentationFormat>
  <Paragraphs>273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Twitter Sentiment Analysis using Python </vt:lpstr>
      <vt:lpstr>What is Sentiment Analysis?</vt:lpstr>
      <vt:lpstr>Slide 3</vt:lpstr>
      <vt:lpstr>Slide 4</vt:lpstr>
      <vt:lpstr>Applications of Sentiment Analysis </vt:lpstr>
      <vt:lpstr>Characteristic features of Tweets </vt:lpstr>
      <vt:lpstr>Approach </vt:lpstr>
      <vt:lpstr>Datasets </vt:lpstr>
      <vt:lpstr>Pre Processing </vt:lpstr>
      <vt:lpstr>Slide 10</vt:lpstr>
      <vt:lpstr>Slide 11</vt:lpstr>
      <vt:lpstr>Slide 12</vt:lpstr>
      <vt:lpstr>Slide 13</vt:lpstr>
      <vt:lpstr>Slide 14</vt:lpstr>
      <vt:lpstr>Stemming</vt:lpstr>
      <vt:lpstr>Stemming Algorithms </vt:lpstr>
      <vt:lpstr>Slide 17</vt:lpstr>
      <vt:lpstr>Slide 18</vt:lpstr>
      <vt:lpstr>Part-of-speech Tagging </vt:lpstr>
      <vt:lpstr>Slide 20</vt:lpstr>
      <vt:lpstr>Feature extraction method</vt:lpstr>
      <vt:lpstr> N-grams </vt:lpstr>
      <vt:lpstr>Slide 23</vt:lpstr>
      <vt:lpstr>Slide 24</vt:lpstr>
      <vt:lpstr>Tweet classification</vt:lpstr>
      <vt:lpstr>How to Perform Sentiment Analysis?</vt:lpstr>
      <vt:lpstr>Step 1: Crawl Tweets Against Hash Tags</vt:lpstr>
      <vt:lpstr>Slide 28</vt:lpstr>
      <vt:lpstr>Slide 29</vt:lpstr>
      <vt:lpstr>Slide 30</vt:lpstr>
      <vt:lpstr>Slide 31</vt:lpstr>
      <vt:lpstr>Slide 32</vt:lpstr>
      <vt:lpstr>Slide 33</vt:lpstr>
      <vt:lpstr>Creating a (pandas) DataFrame </vt:lpstr>
      <vt:lpstr>Slide 35</vt:lpstr>
      <vt:lpstr>Slide 36</vt:lpstr>
      <vt:lpstr>Slide 37</vt:lpstr>
      <vt:lpstr>Slide 38</vt:lpstr>
      <vt:lpstr>Slide 39</vt:lpstr>
      <vt:lpstr>Slide 40</vt:lpstr>
      <vt:lpstr>Time series </vt:lpstr>
      <vt:lpstr>Slide 42</vt:lpstr>
      <vt:lpstr>Likes and retweets</vt:lpstr>
      <vt:lpstr>Pie charts of sources </vt:lpstr>
      <vt:lpstr>Slide 45</vt:lpstr>
      <vt:lpstr>Pie charts of sources</vt:lpstr>
      <vt:lpstr>Sentiment analysis </vt:lpstr>
      <vt:lpstr>Slide 48</vt:lpstr>
      <vt:lpstr>Slide 49</vt:lpstr>
      <vt:lpstr>Analyzing the results </vt:lpstr>
      <vt:lpstr>Slide 51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avinash.pandey</dc:creator>
  <cp:lastModifiedBy>Avinash</cp:lastModifiedBy>
  <cp:revision>133</cp:revision>
  <dcterms:created xsi:type="dcterms:W3CDTF">2018-03-10T07:36:39Z</dcterms:created>
  <dcterms:modified xsi:type="dcterms:W3CDTF">2018-03-28T09:40:04Z</dcterms:modified>
</cp:coreProperties>
</file>