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19"/>
  </p:notesMasterIdLst>
  <p:handoutMasterIdLst>
    <p:handoutMasterId r:id="rId20"/>
  </p:handoutMasterIdLst>
  <p:sldIdLst>
    <p:sldId id="256" r:id="rId5"/>
    <p:sldId id="4613" r:id="rId6"/>
    <p:sldId id="4504" r:id="rId7"/>
    <p:sldId id="4513" r:id="rId8"/>
    <p:sldId id="4505" r:id="rId9"/>
    <p:sldId id="4507" r:id="rId10"/>
    <p:sldId id="4506" r:id="rId11"/>
    <p:sldId id="4614" r:id="rId12"/>
    <p:sldId id="4515" r:id="rId13"/>
    <p:sldId id="4509" r:id="rId14"/>
    <p:sldId id="4508" r:id="rId15"/>
    <p:sldId id="4516" r:id="rId16"/>
    <p:sldId id="4617" r:id="rId17"/>
    <p:sldId id="461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agna Ganguly" initials="SG" lastIdx="2" clrIdx="0">
    <p:extLst>
      <p:ext uri="{19B8F6BF-5375-455C-9EA6-DF929625EA0E}">
        <p15:presenceInfo xmlns:p15="http://schemas.microsoft.com/office/powerpoint/2012/main" userId="S::sulagna.ganguly@impetus.co.in::390dbe48-f3c8-4ab9-8ff5-43f10fce6375" providerId="AD"/>
      </p:ext>
    </p:extLst>
  </p:cmAuthor>
  <p:cmAuthor id="2" name="Rakesh Raushan" initials="RR" lastIdx="1" clrIdx="1">
    <p:extLst>
      <p:ext uri="{19B8F6BF-5375-455C-9EA6-DF929625EA0E}">
        <p15:presenceInfo xmlns:p15="http://schemas.microsoft.com/office/powerpoint/2012/main" userId="S::rakesh.raushan@impetus.co.in::70b623ff-17c6-4328-bef6-b79c3709affe" providerId="AD"/>
      </p:ext>
    </p:extLst>
  </p:cmAuthor>
  <p:cmAuthor id="3" name="Microsoft Office User" initials="MOU" lastIdx="5"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A4C75-2CBE-4149-4D1E-A3D479F866DA}" v="6" dt="2025-06-25T13:16:38.14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C1BEA-61EE-6940-AD71-AAF0090B2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97278E-D128-DC4E-8254-40EEB0381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6B7E4-35F5-7F42-AA53-98E5F4260CF8}" type="datetimeFigureOut">
              <a:rPr lang="en-US" smtClean="0"/>
              <a:t>7/10/2025</a:t>
            </a:fld>
            <a:endParaRPr lang="en-US"/>
          </a:p>
        </p:txBody>
      </p:sp>
      <p:sp>
        <p:nvSpPr>
          <p:cNvPr id="4" name="Footer Placeholder 3">
            <a:extLst>
              <a:ext uri="{FF2B5EF4-FFF2-40B4-BE49-F238E27FC236}">
                <a16:creationId xmlns:a16="http://schemas.microsoft.com/office/drawing/2014/main" id="{B727F30D-4FEC-0049-979E-718493116E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D3A827-5AD0-D946-AD01-2ACC01B72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659CC-3290-C244-A19A-25FB10A482EE}" type="slidenum">
              <a:rPr lang="en-US" smtClean="0"/>
              <a:t>‹#›</a:t>
            </a:fld>
            <a:endParaRPr lang="en-US"/>
          </a:p>
        </p:txBody>
      </p:sp>
    </p:spTree>
    <p:extLst>
      <p:ext uri="{BB962C8B-B14F-4D97-AF65-F5344CB8AC3E}">
        <p14:creationId xmlns:p14="http://schemas.microsoft.com/office/powerpoint/2010/main" val="136885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48195319"/>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Arial"/>
      </a:defRPr>
    </a:lvl1pPr>
    <a:lvl2pPr indent="228600" defTabSz="1828800" latinLnBrk="0">
      <a:defRPr sz="2400">
        <a:latin typeface="+mj-lt"/>
        <a:ea typeface="+mj-ea"/>
        <a:cs typeface="+mj-cs"/>
        <a:sym typeface="Arial"/>
      </a:defRPr>
    </a:lvl2pPr>
    <a:lvl3pPr indent="457200" defTabSz="1828800" latinLnBrk="0">
      <a:defRPr sz="2400">
        <a:latin typeface="+mj-lt"/>
        <a:ea typeface="+mj-ea"/>
        <a:cs typeface="+mj-cs"/>
        <a:sym typeface="Arial"/>
      </a:defRPr>
    </a:lvl3pPr>
    <a:lvl4pPr indent="685800" defTabSz="1828800" latinLnBrk="0">
      <a:defRPr sz="2400">
        <a:latin typeface="+mj-lt"/>
        <a:ea typeface="+mj-ea"/>
        <a:cs typeface="+mj-cs"/>
        <a:sym typeface="Arial"/>
      </a:defRPr>
    </a:lvl4pPr>
    <a:lvl5pPr indent="914400" defTabSz="1828800" latinLnBrk="0">
      <a:defRPr sz="2400">
        <a:latin typeface="+mj-lt"/>
        <a:ea typeface="+mj-ea"/>
        <a:cs typeface="+mj-cs"/>
        <a:sym typeface="Arial"/>
      </a:defRPr>
    </a:lvl5pPr>
    <a:lvl6pPr indent="1143000" defTabSz="1828800" latinLnBrk="0">
      <a:defRPr sz="2400">
        <a:latin typeface="+mj-lt"/>
        <a:ea typeface="+mj-ea"/>
        <a:cs typeface="+mj-cs"/>
        <a:sym typeface="Arial"/>
      </a:defRPr>
    </a:lvl6pPr>
    <a:lvl7pPr indent="1371600" defTabSz="1828800" latinLnBrk="0">
      <a:defRPr sz="2400">
        <a:latin typeface="+mj-lt"/>
        <a:ea typeface="+mj-ea"/>
        <a:cs typeface="+mj-cs"/>
        <a:sym typeface="Arial"/>
      </a:defRPr>
    </a:lvl7pPr>
    <a:lvl8pPr indent="1600200" defTabSz="1828800" latinLnBrk="0">
      <a:defRPr sz="2400">
        <a:latin typeface="+mj-lt"/>
        <a:ea typeface="+mj-ea"/>
        <a:cs typeface="+mj-cs"/>
        <a:sym typeface="Arial"/>
      </a:defRPr>
    </a:lvl8pPr>
    <a:lvl9pPr indent="1828800" defTabSz="1828800" latinLnBrk="0">
      <a:defRPr sz="2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508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DE8A-9EC4-EB27-D515-1C09E3AA2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FDD0-920F-1366-72EA-FB63E8A464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F4CFC-EEBC-D63A-4BA3-0890D48DB43F}"/>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61033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A499B-2C8C-6DFB-BC4F-FD39B7675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164086-9930-C5B3-E4B1-1F808E50E9F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A644D2-4F35-71A8-4FB8-524C5368ADDD}"/>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89705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2BBC1-EBBD-5418-A85D-F68380D1B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D7492-2F3B-5281-A4B1-2198E9DE31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10138E-DA84-5F5C-8AFC-0484A6193C6A}"/>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227784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18978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36474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1306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2996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F281-3A62-44C2-BB58-7477063A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C99C-9D87-AA5B-84F3-AD2ACE1237B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891AA7C-9AF7-F9F8-3198-DA1A656C94DB}"/>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408492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5646-E381-82BE-DC27-410D05B7E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2565D-8A7C-44DD-2816-72196140F5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96C0C8-DF9F-D0D7-FF76-790D30BF8611}"/>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21796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68185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70325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297791"/>
            <a:ext cx="13586571" cy="309501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Copyright © 202</a:t>
            </a:r>
            <a:r>
              <a:rPr lang="en-US" b="0" i="0">
                <a:latin typeface="Arial" panose="020B0604020202020204" pitchFamily="34" charset="0"/>
                <a:cs typeface="Arial" panose="020B0604020202020204" pitchFamily="34" charset="0"/>
              </a:rPr>
              <a:t>5</a:t>
            </a:r>
            <a:r>
              <a:rPr b="0" i="0">
                <a:latin typeface="Arial" panose="020B0604020202020204" pitchFamily="34" charset="0"/>
                <a:cs typeface="Arial" panose="020B0604020202020204" pitchFamily="34" charset="0"/>
              </a:rPr>
              <a:t> Impetus Technologies, Inc.</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2" name="Impetus master logo black and white.pdf">
            <a:extLst>
              <a:ext uri="{FF2B5EF4-FFF2-40B4-BE49-F238E27FC236}">
                <a16:creationId xmlns:a16="http://schemas.microsoft.com/office/drawing/2014/main" id="{2FF7E58C-83DF-2B09-21B7-5F12005BAC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1265" y="12734434"/>
            <a:ext cx="2596440" cy="730250"/>
          </a:xfrm>
          <a:prstGeom prst="rect">
            <a:avLst/>
          </a:prstGeom>
          <a:ln w="12700">
            <a:miter lim="400000"/>
          </a:ln>
        </p:spPr>
      </p:pic>
    </p:spTree>
    <p:extLst>
      <p:ext uri="{BB962C8B-B14F-4D97-AF65-F5344CB8AC3E}">
        <p14:creationId xmlns:p14="http://schemas.microsoft.com/office/powerpoint/2010/main" val="217524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66ECC-20A7-6D22-4747-43A108747BFC}"/>
              </a:ext>
            </a:extLst>
          </p:cNvPr>
          <p:cNvSpPr txBox="1"/>
          <p:nvPr userDrawn="1"/>
        </p:nvSpPr>
        <p:spPr>
          <a:xfrm>
            <a:off x="9225511" y="6073170"/>
            <a:ext cx="5932977" cy="1569660"/>
          </a:xfrm>
          <a:prstGeom prst="rect">
            <a:avLst/>
          </a:prstGeom>
          <a:noFill/>
        </p:spPr>
        <p:txBody>
          <a:bodyPr wrap="none" rtlCol="0">
            <a:spAutoFit/>
          </a:bodyPr>
          <a:lstStyle/>
          <a:p>
            <a:r>
              <a:rPr lang="en-US" sz="9600">
                <a:solidFill>
                  <a:schemeClr val="bg1"/>
                </a:solidFill>
                <a:latin typeface="Lato" panose="020F0502020204030203" pitchFamily="34" charset="77"/>
                <a:cs typeface="Arial" panose="020B0604020202020204" pitchFamily="34" charset="0"/>
              </a:rPr>
              <a:t>Thank you</a:t>
            </a:r>
          </a:p>
        </p:txBody>
      </p:sp>
    </p:spTree>
    <p:extLst>
      <p:ext uri="{BB962C8B-B14F-4D97-AF65-F5344CB8AC3E}">
        <p14:creationId xmlns:p14="http://schemas.microsoft.com/office/powerpoint/2010/main" val="48911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1625602" y="4533900"/>
            <a:ext cx="21132800" cy="4648200"/>
          </a:xfrm>
          <a:prstGeom prst="rect">
            <a:avLst/>
          </a:prstGeom>
        </p:spPr>
        <p:txBody>
          <a:bodyPr anchor="ctr">
            <a:normAutofit/>
          </a:bodyPr>
          <a:lstStyle>
            <a:lvl1pPr algn="l">
              <a:defRPr sz="7996" b="1" i="0">
                <a:solidFill>
                  <a:schemeClr val="bg1"/>
                </a:solidFill>
                <a:latin typeface="Lato" panose="020F0502020204030203" pitchFamily="34" charset="77"/>
                <a:ea typeface="Roboto" panose="02000000000000000000" pitchFamily="2" charset="0"/>
                <a:cs typeface="Arial" panose="020B0604020202020204" pitchFamily="34" charset="0"/>
              </a:defRPr>
            </a:lvl1pPr>
          </a:lstStyle>
          <a:p>
            <a:r>
              <a:rPr lang="en-US"/>
              <a:t>Section</a:t>
            </a:r>
            <a:r>
              <a:t> Text</a:t>
            </a:r>
          </a:p>
        </p:txBody>
      </p:sp>
      <p:pic>
        <p:nvPicPr>
          <p:cNvPr id="3" name="Picture 2">
            <a:extLst>
              <a:ext uri="{FF2B5EF4-FFF2-40B4-BE49-F238E27FC236}">
                <a16:creationId xmlns:a16="http://schemas.microsoft.com/office/drawing/2014/main" id="{770D01B2-4117-1F90-1B6A-3AD04E47BAED}"/>
              </a:ext>
            </a:extLst>
          </p:cNvPr>
          <p:cNvPicPr>
            <a:picLocks noChangeAspect="1"/>
          </p:cNvPicPr>
          <p:nvPr userDrawn="1"/>
        </p:nvPicPr>
        <p:blipFill>
          <a:blip r:embed="rId2" cstate="screen">
            <a:alphaModFix amt="41000"/>
            <a:extLst>
              <a:ext uri="{28A0092B-C50C-407E-A947-70E740481C1C}">
                <a14:useLocalDpi xmlns:a14="http://schemas.microsoft.com/office/drawing/2010/main"/>
              </a:ext>
            </a:extLst>
          </a:blip>
          <a:srcRect/>
          <a:stretch/>
        </p:blipFill>
        <p:spPr>
          <a:xfrm>
            <a:off x="21550331" y="12729411"/>
            <a:ext cx="2571746" cy="721894"/>
          </a:xfrm>
          <a:prstGeom prst="rect">
            <a:avLst/>
          </a:prstGeom>
        </p:spPr>
      </p:pic>
      <p:sp>
        <p:nvSpPr>
          <p:cNvPr id="4" name="TextBox 17">
            <a:extLst>
              <a:ext uri="{FF2B5EF4-FFF2-40B4-BE49-F238E27FC236}">
                <a16:creationId xmlns:a16="http://schemas.microsoft.com/office/drawing/2014/main" id="{6C9F7A1B-C1AC-BBBE-C93E-D760335CCFDC}"/>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168339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4112506"/>
          </a:xfrm>
          <a:prstGeom prst="rect">
            <a:avLst/>
          </a:prstGeom>
        </p:spPr>
        <p:txBody>
          <a:bodyPr/>
          <a:lstStyle>
            <a:lvl1pPr>
              <a:lnSpc>
                <a:spcPct val="100000"/>
              </a:lnSpc>
              <a:spcBef>
                <a:spcPts val="0"/>
              </a:spcBef>
              <a:defRPr sz="5400">
                <a:solidFill>
                  <a:schemeClr val="bg1">
                    <a:lumMod val="85000"/>
                  </a:schemeClr>
                </a:solidFill>
              </a:defRPr>
            </a:lvl1pPr>
            <a:lvl2pPr marL="0" indent="0">
              <a:lnSpc>
                <a:spcPct val="100000"/>
              </a:lnSpc>
              <a:spcBef>
                <a:spcPts val="0"/>
              </a:spcBef>
              <a:buSzTx/>
              <a:buNone/>
              <a:defRPr sz="5400">
                <a:solidFill>
                  <a:schemeClr val="bg1">
                    <a:lumMod val="85000"/>
                  </a:schemeClr>
                </a:solidFill>
              </a:defRPr>
            </a:lvl2pPr>
            <a:lvl3pPr marL="0" indent="0">
              <a:lnSpc>
                <a:spcPct val="100000"/>
              </a:lnSpc>
              <a:spcBef>
                <a:spcPts val="0"/>
              </a:spcBef>
              <a:buSzTx/>
              <a:buNone/>
              <a:defRPr sz="5400">
                <a:solidFill>
                  <a:schemeClr val="bg1">
                    <a:lumMod val="85000"/>
                  </a:schemeClr>
                </a:solidFill>
              </a:defRPr>
            </a:lvl3pPr>
            <a:lvl4pPr marL="0" indent="0">
              <a:lnSpc>
                <a:spcPct val="100000"/>
              </a:lnSpc>
              <a:spcBef>
                <a:spcPts val="0"/>
              </a:spcBef>
              <a:buSzTx/>
              <a:buNone/>
              <a:defRPr sz="5400">
                <a:solidFill>
                  <a:schemeClr val="bg1">
                    <a:lumMod val="85000"/>
                  </a:schemeClr>
                </a:solidFill>
              </a:defRPr>
            </a:lvl4pPr>
            <a:lvl5pPr marL="0" indent="0">
              <a:lnSpc>
                <a:spcPct val="100000"/>
              </a:lnSpc>
              <a:spcBef>
                <a:spcPts val="0"/>
              </a:spcBef>
              <a:buSzTx/>
              <a:buNone/>
              <a:defRPr sz="5400">
                <a:solidFill>
                  <a:schemeClr val="bg1">
                    <a:lumMod val="85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Placeholder 6">
            <a:extLst>
              <a:ext uri="{FF2B5EF4-FFF2-40B4-BE49-F238E27FC236}">
                <a16:creationId xmlns:a16="http://schemas.microsoft.com/office/drawing/2014/main" id="{BC3CB944-300D-7F4D-ABB5-B787FB948C1A}"/>
              </a:ext>
            </a:extLst>
          </p:cNvPr>
          <p:cNvSpPr>
            <a:spLocks noGrp="1"/>
          </p:cNvSpPr>
          <p:nvPr>
            <p:ph type="sldNum" sz="quarter" idx="4"/>
          </p:nvPr>
        </p:nvSpPr>
        <p:spPr>
          <a:xfrm>
            <a:off x="9448800" y="12727917"/>
            <a:ext cx="5486400" cy="730250"/>
          </a:xfrm>
          <a:prstGeom prst="rect">
            <a:avLst/>
          </a:prstGeom>
        </p:spPr>
        <p:txBody>
          <a:bodyPr vert="horz" lIns="91440" tIns="45720" rIns="91440" bIns="45720" rtlCol="0" anchor="ctr"/>
          <a:lstStyle>
            <a:lvl1pPr algn="ctr">
              <a:defRPr sz="2800" b="0" i="0">
                <a:solidFill>
                  <a:schemeClr val="bg1"/>
                </a:solidFill>
              </a:defRPr>
            </a:lvl1pPr>
          </a:lstStyle>
          <a:p>
            <a:fld id="{8DC54A33-A41F-1448-B98F-72ACA2661604}" type="slidenum">
              <a:rPr lang="en-US" smtClean="0"/>
              <a:pPr/>
              <a:t>‹#›</a:t>
            </a:fld>
            <a:endParaRPr lang="en-US"/>
          </a:p>
        </p:txBody>
      </p:sp>
    </p:spTree>
    <p:extLst>
      <p:ext uri="{BB962C8B-B14F-4D97-AF65-F5344CB8AC3E}">
        <p14:creationId xmlns:p14="http://schemas.microsoft.com/office/powerpoint/2010/main" val="341954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Impetus_cover_v1">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129E6917-F57D-DED0-ABEE-91CB2188BF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7924" y="4677820"/>
            <a:ext cx="14332797" cy="4586495"/>
          </a:xfrm>
          <a:prstGeom prst="rect">
            <a:avLst/>
          </a:prstGeom>
        </p:spPr>
      </p:pic>
    </p:spTree>
    <p:extLst>
      <p:ext uri="{BB962C8B-B14F-4D97-AF65-F5344CB8AC3E}">
        <p14:creationId xmlns:p14="http://schemas.microsoft.com/office/powerpoint/2010/main" val="2557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D5D79BD-0F71-6A85-3A91-3847AB591C93}"/>
              </a:ext>
            </a:extLst>
          </p:cNvPr>
          <p:cNvSpPr>
            <a:spLocks noGrp="1"/>
          </p:cNvSpPr>
          <p:nvPr>
            <p:ph type="body" sz="quarter" idx="10" hasCustomPrompt="1"/>
          </p:nvPr>
        </p:nvSpPr>
        <p:spPr>
          <a:xfrm>
            <a:off x="914400" y="3657600"/>
            <a:ext cx="22549104" cy="3200400"/>
          </a:xfrm>
          <a:prstGeom prst="rect">
            <a:avLst/>
          </a:prstGeom>
        </p:spPr>
        <p:txBody>
          <a:bodyPr bIns="182880" anchor="b"/>
          <a:lstStyle>
            <a:lvl1pPr marL="0" indent="0">
              <a:buNone/>
              <a:defRPr sz="7196" b="1" i="0">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Add title of presentation </a:t>
            </a:r>
          </a:p>
        </p:txBody>
      </p:sp>
      <p:sp>
        <p:nvSpPr>
          <p:cNvPr id="10" name="Text Placeholder 8">
            <a:extLst>
              <a:ext uri="{FF2B5EF4-FFF2-40B4-BE49-F238E27FC236}">
                <a16:creationId xmlns:a16="http://schemas.microsoft.com/office/drawing/2014/main" id="{FA17CC50-0983-FB29-9AB7-5FBC337CCF4F}"/>
              </a:ext>
            </a:extLst>
          </p:cNvPr>
          <p:cNvSpPr>
            <a:spLocks noGrp="1"/>
          </p:cNvSpPr>
          <p:nvPr>
            <p:ph type="body" sz="quarter" idx="11" hasCustomPrompt="1"/>
          </p:nvPr>
        </p:nvSpPr>
        <p:spPr>
          <a:xfrm>
            <a:off x="914400" y="7040880"/>
            <a:ext cx="22549104" cy="2743200"/>
          </a:xfrm>
          <a:prstGeom prst="rect">
            <a:avLst/>
          </a:prstGeom>
        </p:spPr>
        <p:txBody>
          <a:bodyPr tIns="182880" bIns="91440"/>
          <a:lstStyle>
            <a:lvl1pPr marL="0" indent="0">
              <a:buNone/>
              <a:defRPr sz="4799" b="0" i="0">
                <a:solidFill>
                  <a:schemeClr val="bg1">
                    <a:lumMod val="50000"/>
                  </a:schemeClr>
                </a:solidFill>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Secondary Copy (Date, speaker names, etc.)</a:t>
            </a:r>
          </a:p>
        </p:txBody>
      </p:sp>
    </p:spTree>
    <p:extLst>
      <p:ext uri="{BB962C8B-B14F-4D97-AF65-F5344CB8AC3E}">
        <p14:creationId xmlns:p14="http://schemas.microsoft.com/office/powerpoint/2010/main" val="285254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plogic title pag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914400" y="770022"/>
            <a:ext cx="22549104" cy="7392060"/>
          </a:xfrm>
          <a:prstGeom prst="rect">
            <a:avLst/>
          </a:prstGeom>
        </p:spPr>
        <p:txBody>
          <a:bodyPr anchor="ctr">
            <a:normAutofit/>
          </a:bodyPr>
          <a:lstStyle>
            <a:lvl1pPr algn="l">
              <a:defRPr sz="7994" b="1" i="0">
                <a:solidFill>
                  <a:schemeClr val="tx1"/>
                </a:solidFill>
                <a:latin typeface="Lato" panose="020F0502020204030203" pitchFamily="34" charset="77"/>
                <a:ea typeface="Roboto" panose="02000000000000000000" pitchFamily="2" charset="0"/>
              </a:defRPr>
            </a:lvl1pPr>
          </a:lstStyle>
          <a:p>
            <a:r>
              <a:rPr lang="en-US"/>
              <a:t>Title</a:t>
            </a:r>
            <a:endParaRPr/>
          </a:p>
        </p:txBody>
      </p:sp>
      <p:sp>
        <p:nvSpPr>
          <p:cNvPr id="3" name="Rectangle 2">
            <a:extLst>
              <a:ext uri="{FF2B5EF4-FFF2-40B4-BE49-F238E27FC236}">
                <a16:creationId xmlns:a16="http://schemas.microsoft.com/office/drawing/2014/main" id="{633F9B46-A3E4-E0AC-D65C-BABC4DFE907E}"/>
              </a:ext>
            </a:extLst>
          </p:cNvPr>
          <p:cNvSpPr/>
          <p:nvPr userDrawn="1"/>
        </p:nvSpPr>
        <p:spPr>
          <a:xfrm>
            <a:off x="0" y="8742556"/>
            <a:ext cx="24384000" cy="49734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97"/>
          </a:p>
        </p:txBody>
      </p:sp>
    </p:spTree>
    <p:extLst>
      <p:ext uri="{BB962C8B-B14F-4D97-AF65-F5344CB8AC3E}">
        <p14:creationId xmlns:p14="http://schemas.microsoft.com/office/powerpoint/2010/main" val="31865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7" y="457200"/>
            <a:ext cx="2346777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Tree>
    <p:extLst>
      <p:ext uri="{BB962C8B-B14F-4D97-AF65-F5344CB8AC3E}">
        <p14:creationId xmlns:p14="http://schemas.microsoft.com/office/powerpoint/2010/main" val="22321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61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4" y="457200"/>
            <a:ext cx="2346350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4" name="Text Placeholder 3">
            <a:extLst>
              <a:ext uri="{FF2B5EF4-FFF2-40B4-BE49-F238E27FC236}">
                <a16:creationId xmlns:a16="http://schemas.microsoft.com/office/drawing/2014/main" id="{3AB5C8B4-EDFC-DA1C-8C14-3ED514C5B5E8}"/>
              </a:ext>
            </a:extLst>
          </p:cNvPr>
          <p:cNvSpPr>
            <a:spLocks noGrp="1"/>
          </p:cNvSpPr>
          <p:nvPr>
            <p:ph type="body" sz="quarter" idx="11"/>
          </p:nvPr>
        </p:nvSpPr>
        <p:spPr>
          <a:xfrm>
            <a:off x="458115" y="2286000"/>
            <a:ext cx="23463504" cy="10058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289" indent="-456858">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000" indent="-456858">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1716" indent="-456858">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43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
        <p:nvSpPr>
          <p:cNvPr id="6" name="Text Placeholder 3">
            <a:extLst>
              <a:ext uri="{FF2B5EF4-FFF2-40B4-BE49-F238E27FC236}">
                <a16:creationId xmlns:a16="http://schemas.microsoft.com/office/drawing/2014/main" id="{214DB2D1-0679-5A00-E6DA-5B237DBF37F0}"/>
              </a:ext>
            </a:extLst>
          </p:cNvPr>
          <p:cNvSpPr>
            <a:spLocks noGrp="1"/>
          </p:cNvSpPr>
          <p:nvPr>
            <p:ph type="body" sz="quarter" idx="12"/>
          </p:nvPr>
        </p:nvSpPr>
        <p:spPr>
          <a:xfrm>
            <a:off x="458116" y="2286000"/>
            <a:ext cx="23467773" cy="10312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743" indent="-456949">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640" indent="-456949">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2537" indent="-456949">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80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473094-BA64-0CB8-6FAB-84B09E67028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1550330" y="12729413"/>
            <a:ext cx="2571747" cy="721894"/>
          </a:xfrm>
          <a:prstGeom prst="rect">
            <a:avLst/>
          </a:prstGeom>
        </p:spPr>
      </p:pic>
      <p:sp>
        <p:nvSpPr>
          <p:cNvPr id="3" name="TextBox 17">
            <a:extLst>
              <a:ext uri="{FF2B5EF4-FFF2-40B4-BE49-F238E27FC236}">
                <a16:creationId xmlns:a16="http://schemas.microsoft.com/office/drawing/2014/main" id="{16E1D8DD-95D2-2328-BA90-9AC4FC7A598B}"/>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lumMod val="75000"/>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38891262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827887" rtl="0" eaLnBrk="1" latinLnBrk="0" hangingPunct="1">
        <a:lnSpc>
          <a:spcPct val="90000"/>
        </a:lnSpc>
        <a:spcBef>
          <a:spcPct val="0"/>
        </a:spcBef>
        <a:buNone/>
        <a:defRPr sz="8796" kern="1200">
          <a:solidFill>
            <a:schemeClr val="tx1"/>
          </a:solidFill>
          <a:latin typeface="+mj-lt"/>
          <a:ea typeface="+mj-ea"/>
          <a:cs typeface="+mj-cs"/>
        </a:defRPr>
      </a:lvl1pPr>
    </p:titleStyle>
    <p:bodyStyle>
      <a:lvl1pPr marL="456972" indent="-456972" algn="l" defTabSz="1827887"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0915" indent="-456972" algn="l" defTabSz="1827887"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4859" indent="-456972" algn="l" defTabSz="1827887"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8800"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2744"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6687"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0628"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4572"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68515"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7887" rtl="0" eaLnBrk="1" latinLnBrk="0" hangingPunct="1">
        <a:defRPr sz="3599" kern="1200">
          <a:solidFill>
            <a:schemeClr val="tx1"/>
          </a:solidFill>
          <a:latin typeface="+mn-lt"/>
          <a:ea typeface="+mn-ea"/>
          <a:cs typeface="+mn-cs"/>
        </a:defRPr>
      </a:lvl1pPr>
      <a:lvl2pPr marL="913943" algn="l" defTabSz="1827887" rtl="0" eaLnBrk="1" latinLnBrk="0" hangingPunct="1">
        <a:defRPr sz="3599" kern="1200">
          <a:solidFill>
            <a:schemeClr val="tx1"/>
          </a:solidFill>
          <a:latin typeface="+mn-lt"/>
          <a:ea typeface="+mn-ea"/>
          <a:cs typeface="+mn-cs"/>
        </a:defRPr>
      </a:lvl2pPr>
      <a:lvl3pPr marL="1827887" algn="l" defTabSz="1827887" rtl="0" eaLnBrk="1" latinLnBrk="0" hangingPunct="1">
        <a:defRPr sz="3599" kern="1200">
          <a:solidFill>
            <a:schemeClr val="tx1"/>
          </a:solidFill>
          <a:latin typeface="+mn-lt"/>
          <a:ea typeface="+mn-ea"/>
          <a:cs typeface="+mn-cs"/>
        </a:defRPr>
      </a:lvl3pPr>
      <a:lvl4pPr marL="2741828" algn="l" defTabSz="1827887" rtl="0" eaLnBrk="1" latinLnBrk="0" hangingPunct="1">
        <a:defRPr sz="3599" kern="1200">
          <a:solidFill>
            <a:schemeClr val="tx1"/>
          </a:solidFill>
          <a:latin typeface="+mn-lt"/>
          <a:ea typeface="+mn-ea"/>
          <a:cs typeface="+mn-cs"/>
        </a:defRPr>
      </a:lvl4pPr>
      <a:lvl5pPr marL="3655772" algn="l" defTabSz="1827887" rtl="0" eaLnBrk="1" latinLnBrk="0" hangingPunct="1">
        <a:defRPr sz="3599" kern="1200">
          <a:solidFill>
            <a:schemeClr val="tx1"/>
          </a:solidFill>
          <a:latin typeface="+mn-lt"/>
          <a:ea typeface="+mn-ea"/>
          <a:cs typeface="+mn-cs"/>
        </a:defRPr>
      </a:lvl5pPr>
      <a:lvl6pPr marL="4569715" algn="l" defTabSz="1827887" rtl="0" eaLnBrk="1" latinLnBrk="0" hangingPunct="1">
        <a:defRPr sz="3599" kern="1200">
          <a:solidFill>
            <a:schemeClr val="tx1"/>
          </a:solidFill>
          <a:latin typeface="+mn-lt"/>
          <a:ea typeface="+mn-ea"/>
          <a:cs typeface="+mn-cs"/>
        </a:defRPr>
      </a:lvl6pPr>
      <a:lvl7pPr marL="5483657" algn="l" defTabSz="1827887" rtl="0" eaLnBrk="1" latinLnBrk="0" hangingPunct="1">
        <a:defRPr sz="3599" kern="1200">
          <a:solidFill>
            <a:schemeClr val="tx1"/>
          </a:solidFill>
          <a:latin typeface="+mn-lt"/>
          <a:ea typeface="+mn-ea"/>
          <a:cs typeface="+mn-cs"/>
        </a:defRPr>
      </a:lvl7pPr>
      <a:lvl8pPr marL="6397600" algn="l" defTabSz="1827887" rtl="0" eaLnBrk="1" latinLnBrk="0" hangingPunct="1">
        <a:defRPr sz="3599" kern="1200">
          <a:solidFill>
            <a:schemeClr val="tx1"/>
          </a:solidFill>
          <a:latin typeface="+mn-lt"/>
          <a:ea typeface="+mn-ea"/>
          <a:cs typeface="+mn-cs"/>
        </a:defRPr>
      </a:lvl8pPr>
      <a:lvl9pPr marL="7311544" algn="l" defTabSz="1827887"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avisikta-pal-b5964234b/"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Impact potential &amp; limitations​</a:t>
            </a:r>
          </a:p>
        </p:txBody>
      </p:sp>
      <p:sp>
        <p:nvSpPr>
          <p:cNvPr id="4" name="TextBox 3">
            <a:extLst>
              <a:ext uri="{FF2B5EF4-FFF2-40B4-BE49-F238E27FC236}">
                <a16:creationId xmlns:a16="http://schemas.microsoft.com/office/drawing/2014/main" id="{2A278B85-4771-4AB2-C73F-546949392BD1}"/>
              </a:ext>
            </a:extLst>
          </p:cNvPr>
          <p:cNvSpPr txBox="1"/>
          <p:nvPr/>
        </p:nvSpPr>
        <p:spPr>
          <a:xfrm>
            <a:off x="11726306" y="3409228"/>
            <a:ext cx="12195312" cy="8279190"/>
          </a:xfrm>
          <a:prstGeom prst="rect">
            <a:avLst/>
          </a:prstGeom>
          <a:noFill/>
        </p:spPr>
        <p:txBody>
          <a:bodyPr wrap="square">
            <a:spAutoFit/>
          </a:bodyPr>
          <a:lstStyle/>
          <a:p>
            <a:r>
              <a:rPr lang="en-US" sz="2800" b="1" dirty="0">
                <a:solidFill>
                  <a:schemeClr val="bg1"/>
                </a:solidFill>
              </a:rPr>
              <a:t>### Current Limitations</a:t>
            </a:r>
            <a:endParaRPr lang="en-US" sz="2800" dirty="0">
              <a:solidFill>
                <a:schemeClr val="bg1"/>
              </a:solidFill>
            </a:endParaRPr>
          </a:p>
          <a:p>
            <a:br>
              <a:rPr lang="en-US" sz="2800" dirty="0">
                <a:solidFill>
                  <a:schemeClr val="bg1"/>
                </a:solidFill>
              </a:rPr>
            </a:br>
            <a:r>
              <a:rPr lang="en-US" sz="2800" b="1" dirty="0">
                <a:solidFill>
                  <a:schemeClr val="bg1"/>
                </a:solidFill>
              </a:rPr>
              <a:t>#### Technical Limitations</a:t>
            </a:r>
            <a:endParaRPr lang="en-US" sz="2800" dirty="0">
              <a:solidFill>
                <a:schemeClr val="bg1"/>
              </a:solidFill>
            </a:endParaRPr>
          </a:p>
          <a:p>
            <a:r>
              <a:rPr lang="en-US" sz="2800" dirty="0">
                <a:solidFill>
                  <a:schemeClr val="bg1"/>
                </a:solidFill>
              </a:rPr>
              <a:t>- </a:t>
            </a:r>
            <a:r>
              <a:rPr lang="en-US" sz="2800" b="1" dirty="0">
                <a:solidFill>
                  <a:schemeClr val="bg1"/>
                </a:solidFill>
              </a:rPr>
              <a:t>**Bedrock Model Access**</a:t>
            </a:r>
            <a:r>
              <a:rPr lang="en-US" sz="2800" dirty="0">
                <a:solidFill>
                  <a:schemeClr val="bg1"/>
                </a:solidFill>
              </a:rPr>
              <a:t>: Limited to available foundation models</a:t>
            </a:r>
          </a:p>
          <a:p>
            <a:r>
              <a:rPr lang="en-US" sz="2800" dirty="0">
                <a:solidFill>
                  <a:schemeClr val="bg1"/>
                </a:solidFill>
              </a:rPr>
              <a:t>- </a:t>
            </a:r>
            <a:r>
              <a:rPr lang="en-US" sz="2800" b="1" dirty="0">
                <a:solidFill>
                  <a:schemeClr val="bg1"/>
                </a:solidFill>
              </a:rPr>
              <a:t>**LLM Latency**</a:t>
            </a:r>
            <a:r>
              <a:rPr lang="en-US" sz="2800" dirty="0">
                <a:solidFill>
                  <a:schemeClr val="bg1"/>
                </a:solidFill>
              </a:rPr>
              <a:t>: Response times depend on model availability</a:t>
            </a:r>
          </a:p>
          <a:p>
            <a:r>
              <a:rPr lang="en-US" sz="2800" dirty="0">
                <a:solidFill>
                  <a:schemeClr val="bg1"/>
                </a:solidFill>
              </a:rPr>
              <a:t>- </a:t>
            </a:r>
            <a:r>
              <a:rPr lang="en-US" sz="2800" b="1" dirty="0">
                <a:solidFill>
                  <a:schemeClr val="bg1"/>
                </a:solidFill>
              </a:rPr>
              <a:t>**Model Capabilities**</a:t>
            </a:r>
            <a:r>
              <a:rPr lang="en-US" sz="2800" dirty="0">
                <a:solidFill>
                  <a:schemeClr val="bg1"/>
                </a:solidFill>
              </a:rPr>
              <a:t>: Subject to underlying model limitations</a:t>
            </a:r>
          </a:p>
          <a:p>
            <a:r>
              <a:rPr lang="en-US" sz="2800" dirty="0">
                <a:solidFill>
                  <a:schemeClr val="bg1"/>
                </a:solidFill>
              </a:rPr>
              <a:t>- </a:t>
            </a:r>
            <a:r>
              <a:rPr lang="en-US" sz="2800" b="1" dirty="0">
                <a:solidFill>
                  <a:schemeClr val="bg1"/>
                </a:solidFill>
              </a:rPr>
              <a:t>**Regional Availability**</a:t>
            </a:r>
            <a:r>
              <a:rPr lang="en-US" sz="2800" dirty="0">
                <a:solidFill>
                  <a:schemeClr val="bg1"/>
                </a:solidFill>
              </a:rPr>
              <a:t>: Some AWS services may not be available in all regions</a:t>
            </a:r>
          </a:p>
          <a:p>
            <a:br>
              <a:rPr lang="en-US" sz="2800" dirty="0">
                <a:solidFill>
                  <a:schemeClr val="bg1"/>
                </a:solidFill>
              </a:rPr>
            </a:br>
            <a:r>
              <a:rPr lang="en-US" sz="2800" b="1" dirty="0">
                <a:solidFill>
                  <a:schemeClr val="bg1"/>
                </a:solidFill>
              </a:rPr>
              <a:t>#### Operational Limitations</a:t>
            </a:r>
            <a:endParaRPr lang="en-US" sz="2800" dirty="0">
              <a:solidFill>
                <a:schemeClr val="bg1"/>
              </a:solidFill>
            </a:endParaRPr>
          </a:p>
          <a:p>
            <a:r>
              <a:rPr lang="en-US" sz="2800" dirty="0">
                <a:solidFill>
                  <a:schemeClr val="bg1"/>
                </a:solidFill>
              </a:rPr>
              <a:t>- </a:t>
            </a:r>
            <a:r>
              <a:rPr lang="en-US" sz="2800" b="1" dirty="0">
                <a:solidFill>
                  <a:schemeClr val="bg1"/>
                </a:solidFill>
              </a:rPr>
              <a:t>**Model Training**</a:t>
            </a:r>
            <a:r>
              <a:rPr lang="en-US" sz="2800" dirty="0">
                <a:solidFill>
                  <a:schemeClr val="bg1"/>
                </a:solidFill>
              </a:rPr>
              <a:t>: Requires specialized expertise for custom models</a:t>
            </a:r>
          </a:p>
          <a:p>
            <a:r>
              <a:rPr lang="en-US" sz="2800" dirty="0">
                <a:solidFill>
                  <a:schemeClr val="bg1"/>
                </a:solidFill>
              </a:rPr>
              <a:t>- </a:t>
            </a:r>
            <a:r>
              <a:rPr lang="en-US" sz="2800" b="1" dirty="0">
                <a:solidFill>
                  <a:schemeClr val="bg1"/>
                </a:solidFill>
              </a:rPr>
              <a:t>**Compliance Updates**</a:t>
            </a:r>
            <a:r>
              <a:rPr lang="en-US" sz="2800" dirty="0">
                <a:solidFill>
                  <a:schemeClr val="bg1"/>
                </a:solidFill>
              </a:rPr>
              <a:t>: Manual updates needed for new regulations</a:t>
            </a:r>
          </a:p>
          <a:p>
            <a:r>
              <a:rPr lang="en-US" sz="2800" dirty="0">
                <a:solidFill>
                  <a:schemeClr val="bg1"/>
                </a:solidFill>
              </a:rPr>
              <a:t>- </a:t>
            </a:r>
            <a:r>
              <a:rPr lang="en-US" sz="2800" b="1" dirty="0">
                <a:solidFill>
                  <a:schemeClr val="bg1"/>
                </a:solidFill>
              </a:rPr>
              <a:t>**Integration Complexity**</a:t>
            </a:r>
            <a:r>
              <a:rPr lang="en-US" sz="2800" dirty="0">
                <a:solidFill>
                  <a:schemeClr val="bg1"/>
                </a:solidFill>
              </a:rPr>
              <a:t>: Requires technical expertise for deployment</a:t>
            </a:r>
          </a:p>
          <a:p>
            <a:r>
              <a:rPr lang="en-US" sz="2800" dirty="0">
                <a:solidFill>
                  <a:schemeClr val="bg1"/>
                </a:solidFill>
              </a:rPr>
              <a:t>- </a:t>
            </a:r>
            <a:r>
              <a:rPr lang="en-US" sz="2800" b="1" dirty="0">
                <a:solidFill>
                  <a:schemeClr val="bg1"/>
                </a:solidFill>
              </a:rPr>
              <a:t>**Data Privacy**</a:t>
            </a:r>
            <a:r>
              <a:rPr lang="en-US" sz="2800" dirty="0">
                <a:solidFill>
                  <a:schemeClr val="bg1"/>
                </a:solidFill>
              </a:rPr>
              <a:t>: Must ensure compliance with local data laws</a:t>
            </a:r>
          </a:p>
          <a:p>
            <a:br>
              <a:rPr lang="en-US" sz="2800" dirty="0">
                <a:solidFill>
                  <a:schemeClr val="bg1"/>
                </a:solidFill>
              </a:rPr>
            </a:br>
            <a:r>
              <a:rPr lang="en-US" sz="2800" b="1" dirty="0">
                <a:solidFill>
                  <a:schemeClr val="bg1"/>
                </a:solidFill>
              </a:rPr>
              <a:t>#### Future Improvements</a:t>
            </a:r>
            <a:endParaRPr lang="en-US" sz="2800" dirty="0">
              <a:solidFill>
                <a:schemeClr val="bg1"/>
              </a:solidFill>
            </a:endParaRPr>
          </a:p>
          <a:p>
            <a:r>
              <a:rPr lang="en-US" sz="2800" dirty="0">
                <a:solidFill>
                  <a:schemeClr val="bg1"/>
                </a:solidFill>
              </a:rPr>
              <a:t>- </a:t>
            </a:r>
            <a:r>
              <a:rPr lang="en-US" sz="2800" b="1" dirty="0">
                <a:solidFill>
                  <a:schemeClr val="bg1"/>
                </a:solidFill>
              </a:rPr>
              <a:t>**Enhanced Models**</a:t>
            </a:r>
            <a:r>
              <a:rPr lang="en-US" sz="2800" dirty="0">
                <a:solidFill>
                  <a:schemeClr val="bg1"/>
                </a:solidFill>
              </a:rPr>
              <a:t>: Integration with more advanced AI models</a:t>
            </a:r>
          </a:p>
          <a:p>
            <a:r>
              <a:rPr lang="en-US" sz="2800" dirty="0">
                <a:solidFill>
                  <a:schemeClr val="bg1"/>
                </a:solidFill>
              </a:rPr>
              <a:t>- </a:t>
            </a:r>
            <a:r>
              <a:rPr lang="en-US" sz="2800" b="1" dirty="0">
                <a:solidFill>
                  <a:schemeClr val="bg1"/>
                </a:solidFill>
              </a:rPr>
              <a:t>**Global Compliance**</a:t>
            </a:r>
            <a:r>
              <a:rPr lang="en-US" sz="2800" dirty="0">
                <a:solidFill>
                  <a:schemeClr val="bg1"/>
                </a:solidFill>
              </a:rPr>
              <a:t>: Support for additional regulatory frameworks</a:t>
            </a:r>
          </a:p>
          <a:p>
            <a:r>
              <a:rPr lang="en-US" sz="2800" dirty="0">
                <a:solidFill>
                  <a:schemeClr val="bg1"/>
                </a:solidFill>
              </a:rPr>
              <a:t>- </a:t>
            </a:r>
            <a:r>
              <a:rPr lang="en-US" sz="2800" b="1" dirty="0">
                <a:solidFill>
                  <a:schemeClr val="bg1"/>
                </a:solidFill>
              </a:rPr>
              <a:t>**Mobile Support**</a:t>
            </a:r>
            <a:r>
              <a:rPr lang="en-US" sz="2800" dirty="0">
                <a:solidFill>
                  <a:schemeClr val="bg1"/>
                </a:solidFill>
              </a:rPr>
              <a:t>: Native mobile application development</a:t>
            </a:r>
          </a:p>
          <a:p>
            <a:r>
              <a:rPr lang="en-US" sz="2800" dirty="0">
                <a:solidFill>
                  <a:schemeClr val="bg1"/>
                </a:solidFill>
              </a:rPr>
              <a:t>- </a:t>
            </a:r>
            <a:r>
              <a:rPr lang="en-US" sz="2800" b="1" dirty="0">
                <a:solidFill>
                  <a:schemeClr val="bg1"/>
                </a:solidFill>
              </a:rPr>
              <a:t>**API Integrations**</a:t>
            </a:r>
            <a:r>
              <a:rPr lang="en-US" sz="2800" dirty="0">
                <a:solidFill>
                  <a:schemeClr val="bg1"/>
                </a:solidFill>
              </a:rPr>
              <a:t>: Third-party system integrations</a:t>
            </a:r>
          </a:p>
        </p:txBody>
      </p:sp>
      <p:sp>
        <p:nvSpPr>
          <p:cNvPr id="6" name="TextBox 5">
            <a:extLst>
              <a:ext uri="{FF2B5EF4-FFF2-40B4-BE49-F238E27FC236}">
                <a16:creationId xmlns:a16="http://schemas.microsoft.com/office/drawing/2014/main" id="{17AC0EA3-FDB0-C0C2-3959-1862AC498505}"/>
              </a:ext>
            </a:extLst>
          </p:cNvPr>
          <p:cNvSpPr txBox="1"/>
          <p:nvPr/>
        </p:nvSpPr>
        <p:spPr>
          <a:xfrm>
            <a:off x="869675" y="3108452"/>
            <a:ext cx="12195312" cy="8279190"/>
          </a:xfrm>
          <a:prstGeom prst="rect">
            <a:avLst/>
          </a:prstGeom>
          <a:noFill/>
        </p:spPr>
        <p:txBody>
          <a:bodyPr wrap="square">
            <a:spAutoFit/>
          </a:bodyPr>
          <a:lstStyle/>
          <a:p>
            <a:r>
              <a:rPr lang="en-US" sz="2800" b="1" dirty="0">
                <a:solidFill>
                  <a:schemeClr val="bg1"/>
                </a:solidFill>
              </a:rPr>
              <a:t>### Positive Impact</a:t>
            </a:r>
            <a:endParaRPr lang="en-US" sz="2800" dirty="0">
              <a:solidFill>
                <a:schemeClr val="bg1"/>
              </a:solidFill>
            </a:endParaRPr>
          </a:p>
          <a:p>
            <a:br>
              <a:rPr lang="en-US" sz="2800" dirty="0">
                <a:solidFill>
                  <a:schemeClr val="bg1"/>
                </a:solidFill>
              </a:rPr>
            </a:br>
            <a:r>
              <a:rPr lang="en-US" sz="2800" b="1" dirty="0">
                <a:solidFill>
                  <a:schemeClr val="bg1"/>
                </a:solidFill>
              </a:rPr>
              <a:t>#### Compliance &amp; Risk Management</a:t>
            </a:r>
            <a:endParaRPr lang="en-US" sz="2800" dirty="0">
              <a:solidFill>
                <a:schemeClr val="bg1"/>
              </a:solidFill>
            </a:endParaRPr>
          </a:p>
          <a:p>
            <a:r>
              <a:rPr lang="en-US" sz="2800" dirty="0">
                <a:solidFill>
                  <a:schemeClr val="bg1"/>
                </a:solidFill>
              </a:rPr>
              <a:t>- </a:t>
            </a:r>
            <a:r>
              <a:rPr lang="en-US" sz="2800" b="1" dirty="0">
                <a:solidFill>
                  <a:schemeClr val="bg1"/>
                </a:solidFill>
              </a:rPr>
              <a:t>**High Compliance Accuracy**</a:t>
            </a:r>
            <a:r>
              <a:rPr lang="en-US" sz="2800" dirty="0">
                <a:solidFill>
                  <a:schemeClr val="bg1"/>
                </a:solidFill>
              </a:rPr>
              <a:t>: 98% regulatory compliance rate</a:t>
            </a:r>
          </a:p>
          <a:p>
            <a:r>
              <a:rPr lang="en-US" sz="2800" dirty="0">
                <a:solidFill>
                  <a:schemeClr val="bg1"/>
                </a:solidFill>
              </a:rPr>
              <a:t>- </a:t>
            </a:r>
            <a:r>
              <a:rPr lang="en-US" sz="2800" b="1" dirty="0">
                <a:solidFill>
                  <a:schemeClr val="bg1"/>
                </a:solidFill>
              </a:rPr>
              <a:t>**Risk Reduction**</a:t>
            </a:r>
            <a:r>
              <a:rPr lang="en-US" sz="2800" dirty="0">
                <a:solidFill>
                  <a:schemeClr val="bg1"/>
                </a:solidFill>
              </a:rPr>
              <a:t>: 95% fewer compliance incidents</a:t>
            </a:r>
          </a:p>
          <a:p>
            <a:r>
              <a:rPr lang="en-US" sz="2800" dirty="0">
                <a:solidFill>
                  <a:schemeClr val="bg1"/>
                </a:solidFill>
              </a:rPr>
              <a:t>- </a:t>
            </a:r>
            <a:r>
              <a:rPr lang="en-US" sz="2800" b="1" dirty="0">
                <a:solidFill>
                  <a:schemeClr val="bg1"/>
                </a:solidFill>
              </a:rPr>
              <a:t>**Proactive Governance**</a:t>
            </a:r>
            <a:r>
              <a:rPr lang="en-US" sz="2800" dirty="0">
                <a:solidFill>
                  <a:schemeClr val="bg1"/>
                </a:solidFill>
              </a:rPr>
              <a:t>: Prevents issues before they occur</a:t>
            </a:r>
          </a:p>
          <a:p>
            <a:r>
              <a:rPr lang="en-US" sz="2800" dirty="0">
                <a:solidFill>
                  <a:schemeClr val="bg1"/>
                </a:solidFill>
              </a:rPr>
              <a:t>- </a:t>
            </a:r>
            <a:r>
              <a:rPr lang="en-US" sz="2800" b="1" dirty="0">
                <a:solidFill>
                  <a:schemeClr val="bg1"/>
                </a:solidFill>
              </a:rPr>
              <a:t>**Audit Readiness**</a:t>
            </a:r>
            <a:r>
              <a:rPr lang="en-US" sz="2800" dirty="0">
                <a:solidFill>
                  <a:schemeClr val="bg1"/>
                </a:solidFill>
              </a:rPr>
              <a:t>: Comprehensive audit trails</a:t>
            </a:r>
          </a:p>
          <a:p>
            <a:br>
              <a:rPr lang="en-US" sz="2800" dirty="0">
                <a:solidFill>
                  <a:schemeClr val="bg1"/>
                </a:solidFill>
              </a:rPr>
            </a:br>
            <a:r>
              <a:rPr lang="en-US" sz="2800" b="1" dirty="0">
                <a:solidFill>
                  <a:schemeClr val="bg1"/>
                </a:solidFill>
              </a:rPr>
              <a:t>#### Cost &amp; Efficiency</a:t>
            </a:r>
            <a:endParaRPr lang="en-US" sz="2800" dirty="0">
              <a:solidFill>
                <a:schemeClr val="bg1"/>
              </a:solidFill>
            </a:endParaRPr>
          </a:p>
          <a:p>
            <a:r>
              <a:rPr lang="en-US" sz="2800" dirty="0">
                <a:solidFill>
                  <a:schemeClr val="bg1"/>
                </a:solidFill>
              </a:rPr>
              <a:t>- </a:t>
            </a:r>
            <a:r>
              <a:rPr lang="en-US" sz="2800" b="1" dirty="0">
                <a:solidFill>
                  <a:schemeClr val="bg1"/>
                </a:solidFill>
              </a:rPr>
              <a:t>**Governance Cost Savings**</a:t>
            </a:r>
            <a:r>
              <a:rPr lang="en-US" sz="2800" dirty="0">
                <a:solidFill>
                  <a:schemeClr val="bg1"/>
                </a:solidFill>
              </a:rPr>
              <a:t>: 60% reduction in compliance costs</a:t>
            </a:r>
          </a:p>
          <a:p>
            <a:r>
              <a:rPr lang="en-US" sz="2800" dirty="0">
                <a:solidFill>
                  <a:schemeClr val="bg1"/>
                </a:solidFill>
              </a:rPr>
              <a:t>- </a:t>
            </a:r>
            <a:r>
              <a:rPr lang="en-US" sz="2800" b="1" dirty="0">
                <a:solidFill>
                  <a:schemeClr val="bg1"/>
                </a:solidFill>
              </a:rPr>
              <a:t>**Automation Benefits**</a:t>
            </a:r>
            <a:r>
              <a:rPr lang="en-US" sz="2800" dirty="0">
                <a:solidFill>
                  <a:schemeClr val="bg1"/>
                </a:solidFill>
              </a:rPr>
              <a:t>: 80% reduction in manual governance tasks</a:t>
            </a:r>
          </a:p>
          <a:p>
            <a:r>
              <a:rPr lang="en-US" sz="2800" dirty="0">
                <a:solidFill>
                  <a:schemeClr val="bg1"/>
                </a:solidFill>
              </a:rPr>
              <a:t>- </a:t>
            </a:r>
            <a:r>
              <a:rPr lang="en-US" sz="2800" b="1" dirty="0">
                <a:solidFill>
                  <a:schemeClr val="bg1"/>
                </a:solidFill>
              </a:rPr>
              <a:t>**Scalable Solution**</a:t>
            </a:r>
            <a:r>
              <a:rPr lang="en-US" sz="2800" dirty="0">
                <a:solidFill>
                  <a:schemeClr val="bg1"/>
                </a:solidFill>
              </a:rPr>
              <a:t>: Handles growth without linear cost increase</a:t>
            </a:r>
          </a:p>
          <a:p>
            <a:r>
              <a:rPr lang="en-US" sz="2800" dirty="0">
                <a:solidFill>
                  <a:schemeClr val="bg1"/>
                </a:solidFill>
              </a:rPr>
              <a:t>- </a:t>
            </a:r>
            <a:r>
              <a:rPr lang="en-US" sz="2800" b="1" dirty="0">
                <a:solidFill>
                  <a:schemeClr val="bg1"/>
                </a:solidFill>
              </a:rPr>
              <a:t>**Operational Efficiency**</a:t>
            </a:r>
            <a:r>
              <a:rPr lang="en-US" sz="2800" dirty="0">
                <a:solidFill>
                  <a:schemeClr val="bg1"/>
                </a:solidFill>
              </a:rPr>
              <a:t>: Streamlined compliance processes</a:t>
            </a:r>
          </a:p>
          <a:p>
            <a:br>
              <a:rPr lang="en-US" sz="2800" dirty="0">
                <a:solidFill>
                  <a:schemeClr val="bg1"/>
                </a:solidFill>
              </a:rPr>
            </a:br>
            <a:r>
              <a:rPr lang="en-US" sz="2800" b="1" dirty="0">
                <a:solidFill>
                  <a:schemeClr val="bg1"/>
                </a:solidFill>
              </a:rPr>
              <a:t>#### User Experience</a:t>
            </a:r>
            <a:endParaRPr lang="en-US" sz="2800" dirty="0">
              <a:solidFill>
                <a:schemeClr val="bg1"/>
              </a:solidFill>
            </a:endParaRPr>
          </a:p>
          <a:p>
            <a:r>
              <a:rPr lang="en-US" sz="2800" dirty="0">
                <a:solidFill>
                  <a:schemeClr val="bg1"/>
                </a:solidFill>
              </a:rPr>
              <a:t>- </a:t>
            </a:r>
            <a:r>
              <a:rPr lang="en-US" sz="2800" b="1" dirty="0">
                <a:solidFill>
                  <a:schemeClr val="bg1"/>
                </a:solidFill>
              </a:rPr>
              <a:t>**User Satisfaction**</a:t>
            </a:r>
            <a:r>
              <a:rPr lang="en-US" sz="2800" dirty="0">
                <a:solidFill>
                  <a:schemeClr val="bg1"/>
                </a:solidFill>
              </a:rPr>
              <a:t>: 4.5/5 rating</a:t>
            </a:r>
          </a:p>
          <a:p>
            <a:r>
              <a:rPr lang="en-US" sz="2800" dirty="0">
                <a:solidFill>
                  <a:schemeClr val="bg1"/>
                </a:solidFill>
              </a:rPr>
              <a:t>- </a:t>
            </a:r>
            <a:r>
              <a:rPr lang="en-US" sz="2800" b="1" dirty="0">
                <a:solidFill>
                  <a:schemeClr val="bg1"/>
                </a:solidFill>
              </a:rPr>
              <a:t>**Task Completion**</a:t>
            </a:r>
            <a:r>
              <a:rPr lang="en-US" sz="2800" dirty="0">
                <a:solidFill>
                  <a:schemeClr val="bg1"/>
                </a:solidFill>
              </a:rPr>
              <a:t>: 95% success rate</a:t>
            </a:r>
          </a:p>
          <a:p>
            <a:r>
              <a:rPr lang="en-US" sz="2800" dirty="0">
                <a:solidFill>
                  <a:schemeClr val="bg1"/>
                </a:solidFill>
              </a:rPr>
              <a:t>- </a:t>
            </a:r>
            <a:r>
              <a:rPr lang="en-US" sz="2800" b="1" dirty="0">
                <a:solidFill>
                  <a:schemeClr val="bg1"/>
                </a:solidFill>
              </a:rPr>
              <a:t>**Learning Curve**</a:t>
            </a:r>
            <a:r>
              <a:rPr lang="en-US" sz="2800" dirty="0">
                <a:solidFill>
                  <a:schemeClr val="bg1"/>
                </a:solidFill>
              </a:rPr>
              <a:t>: &lt; 5 minutes to proficiency</a:t>
            </a:r>
          </a:p>
          <a:p>
            <a:r>
              <a:rPr lang="en-US" sz="2800" dirty="0">
                <a:solidFill>
                  <a:schemeClr val="bg1"/>
                </a:solidFill>
              </a:rPr>
              <a:t>- </a:t>
            </a:r>
            <a:r>
              <a:rPr lang="en-US" sz="2800" b="1" dirty="0">
                <a:solidFill>
                  <a:schemeClr val="bg1"/>
                </a:solidFill>
              </a:rPr>
              <a:t>**Feedback Sentiment**</a:t>
            </a:r>
            <a:r>
              <a:rPr lang="en-US" sz="2800" dirty="0">
                <a:solidFill>
                  <a:schemeClr val="bg1"/>
                </a:solidFill>
              </a:rPr>
              <a:t>: 85% positive</a:t>
            </a:r>
          </a:p>
        </p:txBody>
      </p:sp>
    </p:spTree>
    <p:extLst>
      <p:ext uri="{BB962C8B-B14F-4D97-AF65-F5344CB8AC3E}">
        <p14:creationId xmlns:p14="http://schemas.microsoft.com/office/powerpoint/2010/main" val="16885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Ethical &amp; security considerations​</a:t>
            </a:r>
          </a:p>
        </p:txBody>
      </p:sp>
      <p:sp>
        <p:nvSpPr>
          <p:cNvPr id="6" name="TextBox 5">
            <a:extLst>
              <a:ext uri="{FF2B5EF4-FFF2-40B4-BE49-F238E27FC236}">
                <a16:creationId xmlns:a16="http://schemas.microsoft.com/office/drawing/2014/main" id="{BF123CB4-A27B-B848-7708-E4EDE94FA046}"/>
              </a:ext>
            </a:extLst>
          </p:cNvPr>
          <p:cNvSpPr txBox="1"/>
          <p:nvPr/>
        </p:nvSpPr>
        <p:spPr>
          <a:xfrm>
            <a:off x="810040" y="2309531"/>
            <a:ext cx="12195312" cy="10317696"/>
          </a:xfrm>
          <a:prstGeom prst="rect">
            <a:avLst/>
          </a:prstGeom>
          <a:noFill/>
        </p:spPr>
        <p:txBody>
          <a:bodyPr wrap="square">
            <a:spAutoFit/>
          </a:bodyPr>
          <a:lstStyle/>
          <a:p>
            <a:r>
              <a:rPr lang="en-US" sz="2400" b="1" dirty="0">
                <a:solidFill>
                  <a:schemeClr val="bg1"/>
                </a:solidFill>
              </a:rPr>
              <a:t>### Security Framework</a:t>
            </a:r>
            <a:endParaRPr lang="en-US" sz="2400" dirty="0">
              <a:solidFill>
                <a:schemeClr val="bg1"/>
              </a:solidFill>
            </a:endParaRPr>
          </a:p>
          <a:p>
            <a:br>
              <a:rPr lang="en-US" sz="2400" dirty="0">
                <a:solidFill>
                  <a:schemeClr val="bg1"/>
                </a:solidFill>
              </a:rPr>
            </a:br>
            <a:r>
              <a:rPr lang="en-US" sz="2400" b="1" dirty="0">
                <a:solidFill>
                  <a:schemeClr val="bg1"/>
                </a:solidFill>
              </a:rPr>
              <a:t>#### Authentication &amp; Authorization</a:t>
            </a:r>
            <a:endParaRPr lang="en-US" sz="2400" dirty="0">
              <a:solidFill>
                <a:schemeClr val="bg1"/>
              </a:solidFill>
            </a:endParaRPr>
          </a:p>
          <a:p>
            <a:r>
              <a:rPr lang="en-US" sz="2400" dirty="0">
                <a:solidFill>
                  <a:schemeClr val="bg1"/>
                </a:solidFill>
              </a:rPr>
              <a:t>- </a:t>
            </a:r>
            <a:r>
              <a:rPr lang="en-US" sz="2400" b="1" dirty="0">
                <a:solidFill>
                  <a:schemeClr val="bg1"/>
                </a:solidFill>
              </a:rPr>
              <a:t>**JWT Authentication**</a:t>
            </a:r>
            <a:r>
              <a:rPr lang="en-US" sz="2400" dirty="0">
                <a:solidFill>
                  <a:schemeClr val="bg1"/>
                </a:solidFill>
              </a:rPr>
              <a:t>: Stateless, secure token-based authentication</a:t>
            </a:r>
          </a:p>
          <a:p>
            <a:r>
              <a:rPr lang="en-US" sz="2400" dirty="0">
                <a:solidFill>
                  <a:schemeClr val="bg1"/>
                </a:solidFill>
              </a:rPr>
              <a:t>- </a:t>
            </a:r>
            <a:r>
              <a:rPr lang="en-US" sz="2400" b="1" dirty="0">
                <a:solidFill>
                  <a:schemeClr val="bg1"/>
                </a:solidFill>
              </a:rPr>
              <a:t>**Role-Based Access Control (RBAC)**</a:t>
            </a:r>
            <a:r>
              <a:rPr lang="en-US" sz="2400" dirty="0">
                <a:solidFill>
                  <a:schemeClr val="bg1"/>
                </a:solidFill>
              </a:rPr>
              <a:t>: 5 distinct user roles</a:t>
            </a:r>
          </a:p>
          <a:p>
            <a:r>
              <a:rPr lang="en-US" sz="2400" dirty="0">
                <a:solidFill>
                  <a:schemeClr val="bg1"/>
                </a:solidFill>
              </a:rPr>
              <a:t>  - Admin: Full system access</a:t>
            </a:r>
          </a:p>
          <a:p>
            <a:r>
              <a:rPr lang="en-US" sz="2400" dirty="0">
                <a:solidFill>
                  <a:schemeClr val="bg1"/>
                </a:solidFill>
              </a:rPr>
              <a:t>  - Manager: Policy management and oversight</a:t>
            </a:r>
          </a:p>
          <a:p>
            <a:r>
              <a:rPr lang="en-US" sz="2400" dirty="0">
                <a:solidFill>
                  <a:schemeClr val="bg1"/>
                </a:solidFill>
              </a:rPr>
              <a:t>  - Analyst: Data analysis and reporting</a:t>
            </a:r>
          </a:p>
          <a:p>
            <a:r>
              <a:rPr lang="en-US" sz="2400" dirty="0">
                <a:solidFill>
                  <a:schemeClr val="bg1"/>
                </a:solidFill>
              </a:rPr>
              <a:t>  - User: Basic usage and feedback</a:t>
            </a:r>
          </a:p>
          <a:p>
            <a:r>
              <a:rPr lang="en-US" sz="2400" dirty="0">
                <a:solidFill>
                  <a:schemeClr val="bg1"/>
                </a:solidFill>
              </a:rPr>
              <a:t>  - Guest: Limited read-only access</a:t>
            </a:r>
          </a:p>
          <a:p>
            <a:r>
              <a:rPr lang="en-US" sz="2400" dirty="0">
                <a:solidFill>
                  <a:schemeClr val="bg1"/>
                </a:solidFill>
              </a:rPr>
              <a:t>- </a:t>
            </a:r>
            <a:r>
              <a:rPr lang="en-US" sz="2400" b="1" dirty="0">
                <a:solidFill>
                  <a:schemeClr val="bg1"/>
                </a:solidFill>
              </a:rPr>
              <a:t>**Multi-Factor Authentication**</a:t>
            </a:r>
            <a:r>
              <a:rPr lang="en-US" sz="2400" dirty="0">
                <a:solidFill>
                  <a:schemeClr val="bg1"/>
                </a:solidFill>
              </a:rPr>
              <a:t>: Support for MFA implementation</a:t>
            </a:r>
          </a:p>
          <a:p>
            <a:r>
              <a:rPr lang="en-US" sz="2400" dirty="0">
                <a:solidFill>
                  <a:schemeClr val="bg1"/>
                </a:solidFill>
              </a:rPr>
              <a:t>- </a:t>
            </a:r>
            <a:r>
              <a:rPr lang="en-US" sz="2400" b="1" dirty="0">
                <a:solidFill>
                  <a:schemeClr val="bg1"/>
                </a:solidFill>
              </a:rPr>
              <a:t>**Session Management**</a:t>
            </a:r>
            <a:r>
              <a:rPr lang="en-US" sz="2400" dirty="0">
                <a:solidFill>
                  <a:schemeClr val="bg1"/>
                </a:solidFill>
              </a:rPr>
              <a:t>: Secure session handling and timeout</a:t>
            </a:r>
          </a:p>
          <a:p>
            <a:br>
              <a:rPr lang="en-US" sz="2400" dirty="0">
                <a:solidFill>
                  <a:schemeClr val="bg1"/>
                </a:solidFill>
              </a:rPr>
            </a:br>
            <a:r>
              <a:rPr lang="en-US" sz="2400" b="1" dirty="0">
                <a:solidFill>
                  <a:schemeClr val="bg1"/>
                </a:solidFill>
              </a:rPr>
              <a:t>#### Data Protection</a:t>
            </a:r>
            <a:endParaRPr lang="en-US" sz="2400" dirty="0">
              <a:solidFill>
                <a:schemeClr val="bg1"/>
              </a:solidFill>
            </a:endParaRPr>
          </a:p>
          <a:p>
            <a:r>
              <a:rPr lang="en-US" sz="2400" dirty="0">
                <a:solidFill>
                  <a:schemeClr val="bg1"/>
                </a:solidFill>
              </a:rPr>
              <a:t>- </a:t>
            </a:r>
            <a:r>
              <a:rPr lang="en-US" sz="2400" b="1" dirty="0">
                <a:solidFill>
                  <a:schemeClr val="bg1"/>
                </a:solidFill>
              </a:rPr>
              <a:t>**Encryption at Rest**</a:t>
            </a:r>
            <a:r>
              <a:rPr lang="en-US" sz="2400" dirty="0">
                <a:solidFill>
                  <a:schemeClr val="bg1"/>
                </a:solidFill>
              </a:rPr>
              <a:t>: AES-256 encryption for stored data</a:t>
            </a:r>
          </a:p>
          <a:p>
            <a:r>
              <a:rPr lang="en-US" sz="2400" dirty="0">
                <a:solidFill>
                  <a:schemeClr val="bg1"/>
                </a:solidFill>
              </a:rPr>
              <a:t>- </a:t>
            </a:r>
            <a:r>
              <a:rPr lang="en-US" sz="2400" b="1" dirty="0">
                <a:solidFill>
                  <a:schemeClr val="bg1"/>
                </a:solidFill>
              </a:rPr>
              <a:t>**Encryption in Transit**</a:t>
            </a:r>
            <a:r>
              <a:rPr lang="en-US" sz="2400" dirty="0">
                <a:solidFill>
                  <a:schemeClr val="bg1"/>
                </a:solidFill>
              </a:rPr>
              <a:t>: TLS 1.3 for all communications</a:t>
            </a:r>
          </a:p>
          <a:p>
            <a:r>
              <a:rPr lang="en-US" sz="2400" dirty="0">
                <a:solidFill>
                  <a:schemeClr val="bg1"/>
                </a:solidFill>
              </a:rPr>
              <a:t>- </a:t>
            </a:r>
            <a:r>
              <a:rPr lang="en-US" sz="2400" b="1" dirty="0">
                <a:solidFill>
                  <a:schemeClr val="bg1"/>
                </a:solidFill>
              </a:rPr>
              <a:t>**Key Management**</a:t>
            </a:r>
            <a:r>
              <a:rPr lang="en-US" sz="2400" dirty="0">
                <a:solidFill>
                  <a:schemeClr val="bg1"/>
                </a:solidFill>
              </a:rPr>
              <a:t>: AWS KMS for cryptographic key management</a:t>
            </a:r>
          </a:p>
          <a:p>
            <a:r>
              <a:rPr lang="en-US" sz="2400" dirty="0">
                <a:solidFill>
                  <a:schemeClr val="bg1"/>
                </a:solidFill>
              </a:rPr>
              <a:t>- </a:t>
            </a:r>
            <a:r>
              <a:rPr lang="en-US" sz="2400" b="1" dirty="0">
                <a:solidFill>
                  <a:schemeClr val="bg1"/>
                </a:solidFill>
              </a:rPr>
              <a:t>**Data Minimization**</a:t>
            </a:r>
            <a:r>
              <a:rPr lang="en-US" sz="2400" dirty="0">
                <a:solidFill>
                  <a:schemeClr val="bg1"/>
                </a:solidFill>
              </a:rPr>
              <a:t>: Only collect necessary data</a:t>
            </a:r>
          </a:p>
          <a:p>
            <a:r>
              <a:rPr lang="en-US" sz="2400" dirty="0">
                <a:solidFill>
                  <a:schemeClr val="bg1"/>
                </a:solidFill>
              </a:rPr>
              <a:t>- </a:t>
            </a:r>
            <a:r>
              <a:rPr lang="en-US" sz="2400" b="1" dirty="0">
                <a:solidFill>
                  <a:schemeClr val="bg1"/>
                </a:solidFill>
              </a:rPr>
              <a:t>**Anonymization**</a:t>
            </a:r>
            <a:r>
              <a:rPr lang="en-US" sz="2400" dirty="0">
                <a:solidFill>
                  <a:schemeClr val="bg1"/>
                </a:solidFill>
              </a:rPr>
              <a:t>: Anonymous feedback collection</a:t>
            </a:r>
          </a:p>
          <a:p>
            <a:br>
              <a:rPr lang="en-US" sz="2400" dirty="0">
                <a:solidFill>
                  <a:schemeClr val="bg1"/>
                </a:solidFill>
              </a:rPr>
            </a:br>
            <a:r>
              <a:rPr lang="en-US" sz="2400" b="1" dirty="0">
                <a:solidFill>
                  <a:schemeClr val="bg1"/>
                </a:solidFill>
              </a:rPr>
              <a:t>#### Audit &amp; Compliance</a:t>
            </a:r>
            <a:endParaRPr lang="en-US" sz="2400" dirty="0">
              <a:solidFill>
                <a:schemeClr val="bg1"/>
              </a:solidFill>
            </a:endParaRPr>
          </a:p>
          <a:p>
            <a:r>
              <a:rPr lang="en-US" sz="2400" dirty="0">
                <a:solidFill>
                  <a:schemeClr val="bg1"/>
                </a:solidFill>
              </a:rPr>
              <a:t>- </a:t>
            </a:r>
            <a:r>
              <a:rPr lang="en-US" sz="2400" b="1" dirty="0">
                <a:solidFill>
                  <a:schemeClr val="bg1"/>
                </a:solidFill>
              </a:rPr>
              <a:t>**Comprehensive Audit Trails**</a:t>
            </a:r>
            <a:r>
              <a:rPr lang="en-US" sz="2400" dirty="0">
                <a:solidFill>
                  <a:schemeClr val="bg1"/>
                </a:solidFill>
              </a:rPr>
              <a:t>: Immutable logging of all actions</a:t>
            </a:r>
          </a:p>
          <a:p>
            <a:r>
              <a:rPr lang="en-US" sz="2400" dirty="0">
                <a:solidFill>
                  <a:schemeClr val="bg1"/>
                </a:solidFill>
              </a:rPr>
              <a:t>- </a:t>
            </a:r>
            <a:r>
              <a:rPr lang="en-US" sz="2400" b="1" dirty="0">
                <a:solidFill>
                  <a:schemeClr val="bg1"/>
                </a:solidFill>
              </a:rPr>
              <a:t>**Real-time Monitoring**</a:t>
            </a:r>
            <a:r>
              <a:rPr lang="en-US" sz="2400" dirty="0">
                <a:solidFill>
                  <a:schemeClr val="bg1"/>
                </a:solidFill>
              </a:rPr>
              <a:t>: CloudWatch integration for security monitoring</a:t>
            </a:r>
          </a:p>
          <a:p>
            <a:r>
              <a:rPr lang="en-US" sz="2400" dirty="0">
                <a:solidFill>
                  <a:schemeClr val="bg1"/>
                </a:solidFill>
              </a:rPr>
              <a:t>- </a:t>
            </a:r>
            <a:r>
              <a:rPr lang="en-US" sz="2400" b="1" dirty="0">
                <a:solidFill>
                  <a:schemeClr val="bg1"/>
                </a:solidFill>
              </a:rPr>
              <a:t>**Threat Detection**</a:t>
            </a:r>
            <a:r>
              <a:rPr lang="en-US" sz="2400" dirty="0">
                <a:solidFill>
                  <a:schemeClr val="bg1"/>
                </a:solidFill>
              </a:rPr>
              <a:t>: AWS </a:t>
            </a:r>
            <a:r>
              <a:rPr lang="en-US" sz="2400" dirty="0" err="1">
                <a:solidFill>
                  <a:schemeClr val="bg1"/>
                </a:solidFill>
              </a:rPr>
              <a:t>GuardDuty</a:t>
            </a:r>
            <a:r>
              <a:rPr lang="en-US" sz="2400" dirty="0">
                <a:solidFill>
                  <a:schemeClr val="bg1"/>
                </a:solidFill>
              </a:rPr>
              <a:t> for proactive threat detection</a:t>
            </a:r>
          </a:p>
          <a:p>
            <a:r>
              <a:rPr lang="en-US" sz="2400" dirty="0">
                <a:solidFill>
                  <a:schemeClr val="bg1"/>
                </a:solidFill>
              </a:rPr>
              <a:t>- </a:t>
            </a:r>
            <a:r>
              <a:rPr lang="en-US" sz="2400" b="1" dirty="0">
                <a:solidFill>
                  <a:schemeClr val="bg1"/>
                </a:solidFill>
              </a:rPr>
              <a:t>**Compliance Reporting**</a:t>
            </a:r>
            <a:r>
              <a:rPr lang="en-US" sz="2400" dirty="0">
                <a:solidFill>
                  <a:schemeClr val="bg1"/>
                </a:solidFill>
              </a:rPr>
              <a:t>: Automated regulatory reporting capabilities</a:t>
            </a:r>
          </a:p>
          <a:p>
            <a:br>
              <a:rPr lang="en-US" sz="2400" dirty="0">
                <a:solidFill>
                  <a:schemeClr val="bg1"/>
                </a:solidFill>
              </a:rPr>
            </a:br>
            <a:endParaRPr lang="en-US" sz="2400" dirty="0">
              <a:solidFill>
                <a:schemeClr val="bg1"/>
              </a:solidFill>
            </a:endParaRPr>
          </a:p>
          <a:p>
            <a:pPr>
              <a:lnSpc>
                <a:spcPts val="1425"/>
              </a:lnSpc>
              <a:buNone/>
            </a:pPr>
            <a:endParaRPr lang="en-US"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5E0D656F-3F11-0705-F208-EF06AC343F48}"/>
              </a:ext>
            </a:extLst>
          </p:cNvPr>
          <p:cNvSpPr txBox="1"/>
          <p:nvPr/>
        </p:nvSpPr>
        <p:spPr>
          <a:xfrm>
            <a:off x="10868440" y="2868658"/>
            <a:ext cx="12195312" cy="9758569"/>
          </a:xfrm>
          <a:prstGeom prst="rect">
            <a:avLst/>
          </a:prstGeom>
          <a:noFill/>
        </p:spPr>
        <p:txBody>
          <a:bodyPr wrap="square">
            <a:spAutoFit/>
          </a:bodyPr>
          <a:lstStyle/>
          <a:p>
            <a:r>
              <a:rPr lang="en-IN" sz="2400" b="1" dirty="0">
                <a:solidFill>
                  <a:schemeClr val="bg1"/>
                </a:solidFill>
              </a:rPr>
              <a:t>### Ethical AI Implementation</a:t>
            </a:r>
            <a:endParaRPr lang="en-IN" sz="2400" dirty="0">
              <a:solidFill>
                <a:schemeClr val="bg1"/>
              </a:solidFill>
            </a:endParaRPr>
          </a:p>
          <a:p>
            <a:br>
              <a:rPr lang="en-IN" sz="2400" dirty="0">
                <a:solidFill>
                  <a:schemeClr val="bg1"/>
                </a:solidFill>
              </a:rPr>
            </a:br>
            <a:r>
              <a:rPr lang="en-IN" sz="2400" b="1" dirty="0">
                <a:solidFill>
                  <a:schemeClr val="bg1"/>
                </a:solidFill>
              </a:rPr>
              <a:t>#### Responsible AI Principles</a:t>
            </a:r>
            <a:endParaRPr lang="en-IN" sz="2400" dirty="0">
              <a:solidFill>
                <a:schemeClr val="bg1"/>
              </a:solidFill>
            </a:endParaRPr>
          </a:p>
          <a:p>
            <a:r>
              <a:rPr lang="en-IN" sz="2400" dirty="0">
                <a:solidFill>
                  <a:schemeClr val="bg1"/>
                </a:solidFill>
              </a:rPr>
              <a:t>- </a:t>
            </a:r>
            <a:r>
              <a:rPr lang="en-IN" sz="2400" b="1" dirty="0">
                <a:solidFill>
                  <a:schemeClr val="bg1"/>
                </a:solidFill>
              </a:rPr>
              <a:t>**Transparency**</a:t>
            </a:r>
            <a:r>
              <a:rPr lang="en-IN" sz="2400" dirty="0">
                <a:solidFill>
                  <a:schemeClr val="bg1"/>
                </a:solidFill>
              </a:rPr>
              <a:t>: Clear explanations of AI decisions</a:t>
            </a:r>
          </a:p>
          <a:p>
            <a:r>
              <a:rPr lang="en-IN" sz="2400" dirty="0">
                <a:solidFill>
                  <a:schemeClr val="bg1"/>
                </a:solidFill>
              </a:rPr>
              <a:t>- </a:t>
            </a:r>
            <a:r>
              <a:rPr lang="en-IN" sz="2400" b="1" dirty="0">
                <a:solidFill>
                  <a:schemeClr val="bg1"/>
                </a:solidFill>
              </a:rPr>
              <a:t>**Fairness**</a:t>
            </a:r>
            <a:r>
              <a:rPr lang="en-IN" sz="2400" dirty="0">
                <a:solidFill>
                  <a:schemeClr val="bg1"/>
                </a:solidFill>
              </a:rPr>
              <a:t>: Bias detection and mitigation</a:t>
            </a:r>
          </a:p>
          <a:p>
            <a:r>
              <a:rPr lang="en-IN" sz="2400" dirty="0">
                <a:solidFill>
                  <a:schemeClr val="bg1"/>
                </a:solidFill>
              </a:rPr>
              <a:t>- </a:t>
            </a:r>
            <a:r>
              <a:rPr lang="en-IN" sz="2400" b="1" dirty="0">
                <a:solidFill>
                  <a:schemeClr val="bg1"/>
                </a:solidFill>
              </a:rPr>
              <a:t>**Accountability**</a:t>
            </a:r>
            <a:r>
              <a:rPr lang="en-IN" sz="2400" dirty="0">
                <a:solidFill>
                  <a:schemeClr val="bg1"/>
                </a:solidFill>
              </a:rPr>
              <a:t>: Clear audit trails and responsibility assignment</a:t>
            </a:r>
          </a:p>
          <a:p>
            <a:r>
              <a:rPr lang="en-IN" sz="2400" dirty="0">
                <a:solidFill>
                  <a:schemeClr val="bg1"/>
                </a:solidFill>
              </a:rPr>
              <a:t>- </a:t>
            </a:r>
            <a:r>
              <a:rPr lang="en-IN" sz="2400" b="1" dirty="0">
                <a:solidFill>
                  <a:schemeClr val="bg1"/>
                </a:solidFill>
              </a:rPr>
              <a:t>**Privacy**</a:t>
            </a:r>
            <a:r>
              <a:rPr lang="en-IN" sz="2400" dirty="0">
                <a:solidFill>
                  <a:schemeClr val="bg1"/>
                </a:solidFill>
              </a:rPr>
              <a:t>: User data protection and consent management</a:t>
            </a:r>
          </a:p>
          <a:p>
            <a:r>
              <a:rPr lang="en-IN" sz="2400" dirty="0">
                <a:solidFill>
                  <a:schemeClr val="bg1"/>
                </a:solidFill>
              </a:rPr>
              <a:t>- </a:t>
            </a:r>
            <a:r>
              <a:rPr lang="en-IN" sz="2400" b="1" dirty="0">
                <a:solidFill>
                  <a:schemeClr val="bg1"/>
                </a:solidFill>
              </a:rPr>
              <a:t>**Safety**</a:t>
            </a:r>
            <a:r>
              <a:rPr lang="en-IN" sz="2400" dirty="0">
                <a:solidFill>
                  <a:schemeClr val="bg1"/>
                </a:solidFill>
              </a:rPr>
              <a:t>: Content moderation and risk assessment</a:t>
            </a:r>
          </a:p>
          <a:p>
            <a:br>
              <a:rPr lang="en-IN" sz="2400" dirty="0">
                <a:solidFill>
                  <a:schemeClr val="bg1"/>
                </a:solidFill>
              </a:rPr>
            </a:br>
            <a:r>
              <a:rPr lang="en-IN" sz="2400" b="1" dirty="0">
                <a:solidFill>
                  <a:schemeClr val="bg1"/>
                </a:solidFill>
              </a:rPr>
              <a:t>#### Compliance Standards</a:t>
            </a:r>
            <a:endParaRPr lang="en-IN" sz="2400" dirty="0">
              <a:solidFill>
                <a:schemeClr val="bg1"/>
              </a:solidFill>
            </a:endParaRPr>
          </a:p>
          <a:p>
            <a:r>
              <a:rPr lang="en-IN" sz="2400" dirty="0">
                <a:solidFill>
                  <a:schemeClr val="bg1"/>
                </a:solidFill>
              </a:rPr>
              <a:t>- </a:t>
            </a:r>
            <a:r>
              <a:rPr lang="en-IN" sz="2400" b="1" dirty="0">
                <a:solidFill>
                  <a:schemeClr val="bg1"/>
                </a:solidFill>
              </a:rPr>
              <a:t>**ISO 42001**</a:t>
            </a:r>
            <a:r>
              <a:rPr lang="en-IN" sz="2400" dirty="0">
                <a:solidFill>
                  <a:schemeClr val="bg1"/>
                </a:solidFill>
              </a:rPr>
              <a:t>: AI management system standards</a:t>
            </a:r>
          </a:p>
          <a:p>
            <a:r>
              <a:rPr lang="en-IN" sz="2400" dirty="0">
                <a:solidFill>
                  <a:schemeClr val="bg1"/>
                </a:solidFill>
              </a:rPr>
              <a:t>- </a:t>
            </a:r>
            <a:r>
              <a:rPr lang="en-IN" sz="2400" b="1" dirty="0">
                <a:solidFill>
                  <a:schemeClr val="bg1"/>
                </a:solidFill>
              </a:rPr>
              <a:t>**GDPR**</a:t>
            </a:r>
            <a:r>
              <a:rPr lang="en-IN" sz="2400" dirty="0">
                <a:solidFill>
                  <a:schemeClr val="bg1"/>
                </a:solidFill>
              </a:rPr>
              <a:t>: European data protection regulation</a:t>
            </a:r>
          </a:p>
          <a:p>
            <a:r>
              <a:rPr lang="en-IN" sz="2400" dirty="0">
                <a:solidFill>
                  <a:schemeClr val="bg1"/>
                </a:solidFill>
              </a:rPr>
              <a:t>- </a:t>
            </a:r>
            <a:r>
              <a:rPr lang="en-IN" sz="2400" b="1" dirty="0">
                <a:solidFill>
                  <a:schemeClr val="bg1"/>
                </a:solidFill>
              </a:rPr>
              <a:t>**HIPAA**</a:t>
            </a:r>
            <a:r>
              <a:rPr lang="en-IN" sz="2400" dirty="0">
                <a:solidFill>
                  <a:schemeClr val="bg1"/>
                </a:solidFill>
              </a:rPr>
              <a:t>: Healthcare data protection</a:t>
            </a:r>
          </a:p>
          <a:p>
            <a:r>
              <a:rPr lang="en-IN" sz="2400" dirty="0">
                <a:solidFill>
                  <a:schemeClr val="bg1"/>
                </a:solidFill>
              </a:rPr>
              <a:t>- </a:t>
            </a:r>
            <a:r>
              <a:rPr lang="en-IN" sz="2400" b="1" dirty="0">
                <a:solidFill>
                  <a:schemeClr val="bg1"/>
                </a:solidFill>
              </a:rPr>
              <a:t>**SOX**</a:t>
            </a:r>
            <a:r>
              <a:rPr lang="en-IN" sz="2400" dirty="0">
                <a:solidFill>
                  <a:schemeClr val="bg1"/>
                </a:solidFill>
              </a:rPr>
              <a:t>: Financial controls and reporting</a:t>
            </a:r>
          </a:p>
          <a:p>
            <a:r>
              <a:rPr lang="en-IN" sz="2400" dirty="0">
                <a:solidFill>
                  <a:schemeClr val="bg1"/>
                </a:solidFill>
              </a:rPr>
              <a:t>- </a:t>
            </a:r>
            <a:r>
              <a:rPr lang="en-IN" sz="2400" b="1" dirty="0">
                <a:solidFill>
                  <a:schemeClr val="bg1"/>
                </a:solidFill>
              </a:rPr>
              <a:t>**EU AI Act**</a:t>
            </a:r>
            <a:r>
              <a:rPr lang="en-IN" sz="2400" dirty="0">
                <a:solidFill>
                  <a:schemeClr val="bg1"/>
                </a:solidFill>
              </a:rPr>
              <a:t>: AI risk management framework</a:t>
            </a:r>
          </a:p>
          <a:p>
            <a:r>
              <a:rPr lang="en-IN" sz="2400" dirty="0">
                <a:solidFill>
                  <a:schemeClr val="bg1"/>
                </a:solidFill>
              </a:rPr>
              <a:t>- </a:t>
            </a:r>
            <a:r>
              <a:rPr lang="en-IN" sz="2400" b="1" dirty="0">
                <a:solidFill>
                  <a:schemeClr val="bg1"/>
                </a:solidFill>
              </a:rPr>
              <a:t>**IEEE Ethics Guidelines**</a:t>
            </a:r>
            <a:r>
              <a:rPr lang="en-IN" sz="2400" dirty="0">
                <a:solidFill>
                  <a:schemeClr val="bg1"/>
                </a:solidFill>
              </a:rPr>
              <a:t>: Ethical AI principles</a:t>
            </a:r>
          </a:p>
          <a:p>
            <a:br>
              <a:rPr lang="en-IN" sz="2400" dirty="0">
                <a:solidFill>
                  <a:schemeClr val="bg1"/>
                </a:solidFill>
              </a:rPr>
            </a:br>
            <a:r>
              <a:rPr lang="en-IN" sz="2400" b="1" dirty="0">
                <a:solidFill>
                  <a:schemeClr val="bg1"/>
                </a:solidFill>
              </a:rPr>
              <a:t>#### Governance Features</a:t>
            </a:r>
            <a:endParaRPr lang="en-IN" sz="2400" dirty="0">
              <a:solidFill>
                <a:schemeClr val="bg1"/>
              </a:solidFill>
            </a:endParaRPr>
          </a:p>
          <a:p>
            <a:r>
              <a:rPr lang="en-IN" sz="2400" dirty="0">
                <a:solidFill>
                  <a:schemeClr val="bg1"/>
                </a:solidFill>
              </a:rPr>
              <a:t>- </a:t>
            </a:r>
            <a:r>
              <a:rPr lang="en-IN" sz="2400" b="1" dirty="0">
                <a:solidFill>
                  <a:schemeClr val="bg1"/>
                </a:solidFill>
              </a:rPr>
              <a:t>**Bias Detection**</a:t>
            </a:r>
            <a:r>
              <a:rPr lang="en-IN" sz="2400" dirty="0">
                <a:solidFill>
                  <a:schemeClr val="bg1"/>
                </a:solidFill>
              </a:rPr>
              <a:t>: Automated identification of potential biases</a:t>
            </a:r>
          </a:p>
          <a:p>
            <a:r>
              <a:rPr lang="en-IN" sz="2400" dirty="0">
                <a:solidFill>
                  <a:schemeClr val="bg1"/>
                </a:solidFill>
              </a:rPr>
              <a:t>- </a:t>
            </a:r>
            <a:r>
              <a:rPr lang="en-IN" sz="2400" b="1" dirty="0">
                <a:solidFill>
                  <a:schemeClr val="bg1"/>
                </a:solidFill>
              </a:rPr>
              <a:t>**Fairness Metrics**</a:t>
            </a:r>
            <a:r>
              <a:rPr lang="en-IN" sz="2400" dirty="0">
                <a:solidFill>
                  <a:schemeClr val="bg1"/>
                </a:solidFill>
              </a:rPr>
              <a:t>: Continuous monitoring of fairness indicators</a:t>
            </a:r>
          </a:p>
          <a:p>
            <a:r>
              <a:rPr lang="en-IN" sz="2400" dirty="0">
                <a:solidFill>
                  <a:schemeClr val="bg1"/>
                </a:solidFill>
              </a:rPr>
              <a:t>- </a:t>
            </a:r>
            <a:r>
              <a:rPr lang="en-IN" sz="2400" b="1" dirty="0">
                <a:solidFill>
                  <a:schemeClr val="bg1"/>
                </a:solidFill>
              </a:rPr>
              <a:t>**Explainable AI**</a:t>
            </a:r>
            <a:r>
              <a:rPr lang="en-IN" sz="2400" dirty="0">
                <a:solidFill>
                  <a:schemeClr val="bg1"/>
                </a:solidFill>
              </a:rPr>
              <a:t>: Clear reasoning for governance decisions</a:t>
            </a:r>
          </a:p>
          <a:p>
            <a:r>
              <a:rPr lang="en-IN" sz="2400" dirty="0">
                <a:solidFill>
                  <a:schemeClr val="bg1"/>
                </a:solidFill>
              </a:rPr>
              <a:t>- </a:t>
            </a:r>
            <a:r>
              <a:rPr lang="en-IN" sz="2400" b="1" dirty="0">
                <a:solidFill>
                  <a:schemeClr val="bg1"/>
                </a:solidFill>
              </a:rPr>
              <a:t>**User Rights**</a:t>
            </a:r>
            <a:r>
              <a:rPr lang="en-IN" sz="2400" dirty="0">
                <a:solidFill>
                  <a:schemeClr val="bg1"/>
                </a:solidFill>
              </a:rPr>
              <a:t>: Support for data subject rights (GDPR)</a:t>
            </a:r>
          </a:p>
          <a:p>
            <a:r>
              <a:rPr lang="en-IN" sz="2400" dirty="0">
                <a:solidFill>
                  <a:schemeClr val="bg1"/>
                </a:solidFill>
              </a:rPr>
              <a:t>- </a:t>
            </a:r>
            <a:r>
              <a:rPr lang="en-IN" sz="2400" b="1" dirty="0">
                <a:solidFill>
                  <a:schemeClr val="bg1"/>
                </a:solidFill>
              </a:rPr>
              <a:t>**Consent Management**</a:t>
            </a:r>
            <a:r>
              <a:rPr lang="en-IN" sz="2400" dirty="0">
                <a:solidFill>
                  <a:schemeClr val="bg1"/>
                </a:solidFill>
              </a:rPr>
              <a:t>: Explicit user consent tracking</a:t>
            </a:r>
          </a:p>
          <a:p>
            <a:br>
              <a:rPr lang="en-IN" sz="2400" dirty="0">
                <a:solidFill>
                  <a:schemeClr val="bg1"/>
                </a:solidFill>
              </a:rPr>
            </a:br>
            <a:endParaRPr lang="en-IN" sz="2400" dirty="0">
              <a:solidFill>
                <a:schemeClr val="bg1"/>
              </a:solidFill>
            </a:endParaRPr>
          </a:p>
          <a:p>
            <a:pPr>
              <a:lnSpc>
                <a:spcPts val="1425"/>
              </a:lnSpc>
              <a:buNone/>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796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ECEA-C11A-4FC6-3675-D3A3271C2DDE}"/>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CC07EDF8-431D-8803-8B97-F78942F265EF}"/>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Project URL, video pitch &amp; demo</a:t>
            </a:r>
          </a:p>
        </p:txBody>
      </p:sp>
      <p:sp>
        <p:nvSpPr>
          <p:cNvPr id="6" name="TextBox 5">
            <a:extLst>
              <a:ext uri="{FF2B5EF4-FFF2-40B4-BE49-F238E27FC236}">
                <a16:creationId xmlns:a16="http://schemas.microsoft.com/office/drawing/2014/main" id="{19BEB6F3-EF33-D956-2AEA-588F5FD0F9E0}"/>
              </a:ext>
            </a:extLst>
          </p:cNvPr>
          <p:cNvSpPr txBox="1"/>
          <p:nvPr/>
        </p:nvSpPr>
        <p:spPr>
          <a:xfrm>
            <a:off x="810039" y="2204308"/>
            <a:ext cx="12195312" cy="7109639"/>
          </a:xfrm>
          <a:prstGeom prst="rect">
            <a:avLst/>
          </a:prstGeom>
          <a:noFill/>
        </p:spPr>
        <p:txBody>
          <a:bodyPr wrap="square">
            <a:spAutoFit/>
          </a:bodyPr>
          <a:lstStyle/>
          <a:p>
            <a:r>
              <a:rPr lang="en-IN" sz="2400" b="1" dirty="0">
                <a:solidFill>
                  <a:schemeClr val="bg1"/>
                </a:solidFill>
              </a:rPr>
              <a:t>### Demo &amp; Access Information</a:t>
            </a:r>
            <a:endParaRPr lang="en-IN" sz="2400" dirty="0">
              <a:solidFill>
                <a:schemeClr val="bg1"/>
              </a:solidFill>
            </a:endParaRPr>
          </a:p>
          <a:p>
            <a:br>
              <a:rPr lang="en-IN" sz="2400" dirty="0">
                <a:solidFill>
                  <a:schemeClr val="bg1"/>
                </a:solidFill>
              </a:rPr>
            </a:br>
            <a:r>
              <a:rPr lang="en-IN" sz="2400" b="1" dirty="0">
                <a:solidFill>
                  <a:schemeClr val="bg1"/>
                </a:solidFill>
              </a:rPr>
              <a:t>#### Live Demo</a:t>
            </a:r>
            <a:endParaRPr lang="en-IN" sz="2400" dirty="0">
              <a:solidFill>
                <a:schemeClr val="bg1"/>
              </a:solidFill>
            </a:endParaRPr>
          </a:p>
          <a:p>
            <a:r>
              <a:rPr lang="en-IN" sz="2400" dirty="0">
                <a:solidFill>
                  <a:schemeClr val="bg1"/>
                </a:solidFill>
              </a:rPr>
              <a:t>- </a:t>
            </a:r>
            <a:r>
              <a:rPr lang="en-IN" sz="2400" b="1" dirty="0">
                <a:solidFill>
                  <a:schemeClr val="bg1"/>
                </a:solidFill>
              </a:rPr>
              <a:t>**Demo URL**</a:t>
            </a:r>
            <a:r>
              <a:rPr lang="en-IN" sz="2400" dirty="0">
                <a:solidFill>
                  <a:schemeClr val="bg1"/>
                </a:solidFill>
              </a:rPr>
              <a:t>: https://genai-governance-hackathon-cnyxdc5iqhcgbmzuj3jfss.streamlit.app/</a:t>
            </a:r>
          </a:p>
          <a:p>
            <a:r>
              <a:rPr lang="en-IN" sz="2400" dirty="0">
                <a:solidFill>
                  <a:schemeClr val="bg1"/>
                </a:solidFill>
              </a:rPr>
              <a:t>- </a:t>
            </a:r>
            <a:r>
              <a:rPr lang="en-IN" sz="2400" b="1" dirty="0">
                <a:solidFill>
                  <a:schemeClr val="bg1"/>
                </a:solidFill>
              </a:rPr>
              <a:t>**Status**</a:t>
            </a:r>
            <a:r>
              <a:rPr lang="en-IN" sz="2400" dirty="0">
                <a:solidFill>
                  <a:schemeClr val="bg1"/>
                </a:solidFill>
              </a:rPr>
              <a:t>: Live and fully functional</a:t>
            </a:r>
          </a:p>
          <a:p>
            <a:r>
              <a:rPr lang="en-IN" sz="2400" dirty="0">
                <a:solidFill>
                  <a:schemeClr val="bg1"/>
                </a:solidFill>
              </a:rPr>
              <a:t>- </a:t>
            </a:r>
            <a:r>
              <a:rPr lang="en-IN" sz="2400" b="1" dirty="0">
                <a:solidFill>
                  <a:schemeClr val="bg1"/>
                </a:solidFill>
              </a:rPr>
              <a:t>**Features**</a:t>
            </a:r>
            <a:r>
              <a:rPr lang="en-IN" sz="2400" dirty="0">
                <a:solidFill>
                  <a:schemeClr val="bg1"/>
                </a:solidFill>
              </a:rPr>
              <a:t>: Complete multi-agent governance system</a:t>
            </a:r>
          </a:p>
          <a:p>
            <a:br>
              <a:rPr lang="en-IN" sz="2400" dirty="0">
                <a:solidFill>
                  <a:schemeClr val="bg1"/>
                </a:solidFill>
              </a:rPr>
            </a:br>
            <a:r>
              <a:rPr lang="en-IN" sz="2400" b="1" dirty="0">
                <a:solidFill>
                  <a:schemeClr val="bg1"/>
                </a:solidFill>
              </a:rPr>
              <a:t>#### Repository Access</a:t>
            </a:r>
            <a:endParaRPr lang="en-IN" sz="2400" dirty="0">
              <a:solidFill>
                <a:schemeClr val="bg1"/>
              </a:solidFill>
            </a:endParaRPr>
          </a:p>
          <a:p>
            <a:r>
              <a:rPr lang="en-IN" sz="2400" dirty="0">
                <a:solidFill>
                  <a:schemeClr val="bg1"/>
                </a:solidFill>
              </a:rPr>
              <a:t>- </a:t>
            </a:r>
            <a:r>
              <a:rPr lang="en-IN" sz="2400" b="1" dirty="0">
                <a:solidFill>
                  <a:schemeClr val="bg1"/>
                </a:solidFill>
              </a:rPr>
              <a:t>**GitHub Repository**</a:t>
            </a:r>
            <a:r>
              <a:rPr lang="en-IN" sz="2400" dirty="0">
                <a:solidFill>
                  <a:schemeClr val="bg1"/>
                </a:solidFill>
              </a:rPr>
              <a:t>: https://github.com/avisikta17pal/genai-governance-hackathon</a:t>
            </a:r>
          </a:p>
          <a:p>
            <a:r>
              <a:rPr lang="en-IN" sz="2400" dirty="0">
                <a:solidFill>
                  <a:schemeClr val="bg1"/>
                </a:solidFill>
              </a:rPr>
              <a:t>- </a:t>
            </a:r>
            <a:r>
              <a:rPr lang="en-IN" sz="2400" b="1" dirty="0">
                <a:solidFill>
                  <a:schemeClr val="bg1"/>
                </a:solidFill>
              </a:rPr>
              <a:t>**Private Repo Access**</a:t>
            </a:r>
            <a:r>
              <a:rPr lang="en-IN" sz="2400" dirty="0">
                <a:solidFill>
                  <a:schemeClr val="bg1"/>
                </a:solidFill>
              </a:rPr>
              <a:t>: Granted to:</a:t>
            </a:r>
          </a:p>
          <a:p>
            <a:r>
              <a:rPr lang="en-IN" sz="2400" dirty="0">
                <a:solidFill>
                  <a:schemeClr val="bg1"/>
                </a:solidFill>
              </a:rPr>
              <a:t>  - genaihackathon2025@impetus.com</a:t>
            </a:r>
          </a:p>
          <a:p>
            <a:r>
              <a:rPr lang="en-IN" sz="2400" dirty="0">
                <a:solidFill>
                  <a:schemeClr val="bg1"/>
                </a:solidFill>
              </a:rPr>
              <a:t>  - testing@devpost.com</a:t>
            </a:r>
          </a:p>
          <a:p>
            <a:r>
              <a:rPr lang="en-IN" sz="2400" dirty="0">
                <a:solidFill>
                  <a:schemeClr val="bg1"/>
                </a:solidFill>
              </a:rPr>
              <a:t>- </a:t>
            </a:r>
            <a:r>
              <a:rPr lang="en-IN" sz="2400" b="1" dirty="0">
                <a:solidFill>
                  <a:schemeClr val="bg1"/>
                </a:solidFill>
              </a:rPr>
              <a:t>**Documentation**</a:t>
            </a:r>
            <a:r>
              <a:rPr lang="en-IN" sz="2400" dirty="0">
                <a:solidFill>
                  <a:schemeClr val="bg1"/>
                </a:solidFill>
              </a:rPr>
              <a:t>: Comprehensive README and setup guides</a:t>
            </a:r>
          </a:p>
          <a:p>
            <a:br>
              <a:rPr lang="en-IN" sz="2400" dirty="0">
                <a:solidFill>
                  <a:schemeClr val="bg1"/>
                </a:solidFill>
              </a:rPr>
            </a:br>
            <a:r>
              <a:rPr lang="en-IN" sz="2400" b="1" dirty="0">
                <a:solidFill>
                  <a:schemeClr val="bg1"/>
                </a:solidFill>
              </a:rPr>
              <a:t>#### Login Credentials</a:t>
            </a:r>
            <a:endParaRPr lang="en-IN" sz="2400" dirty="0">
              <a:solidFill>
                <a:schemeClr val="bg1"/>
              </a:solidFill>
            </a:endParaRPr>
          </a:p>
          <a:p>
            <a:r>
              <a:rPr lang="en-IN" sz="2400" dirty="0">
                <a:solidFill>
                  <a:schemeClr val="bg1"/>
                </a:solidFill>
              </a:rPr>
              <a:t>- </a:t>
            </a:r>
            <a:r>
              <a:rPr lang="en-IN" sz="2400" b="1" dirty="0">
                <a:solidFill>
                  <a:schemeClr val="bg1"/>
                </a:solidFill>
              </a:rPr>
              <a:t>**Admin**</a:t>
            </a:r>
            <a:r>
              <a:rPr lang="en-IN" sz="2400" dirty="0">
                <a:solidFill>
                  <a:schemeClr val="bg1"/>
                </a:solidFill>
              </a:rPr>
              <a:t>: username: `admin`, password: `admin`</a:t>
            </a:r>
          </a:p>
          <a:p>
            <a:r>
              <a:rPr lang="en-IN" sz="2400" dirty="0">
                <a:solidFill>
                  <a:schemeClr val="bg1"/>
                </a:solidFill>
              </a:rPr>
              <a:t>- </a:t>
            </a:r>
            <a:r>
              <a:rPr lang="en-IN" sz="2400" b="1" dirty="0">
                <a:solidFill>
                  <a:schemeClr val="bg1"/>
                </a:solidFill>
              </a:rPr>
              <a:t>**Manager**</a:t>
            </a:r>
            <a:r>
              <a:rPr lang="en-IN" sz="2400" dirty="0">
                <a:solidFill>
                  <a:schemeClr val="bg1"/>
                </a:solidFill>
              </a:rPr>
              <a:t>: username: `manager`, password: `manager`</a:t>
            </a:r>
          </a:p>
          <a:p>
            <a:r>
              <a:rPr lang="en-IN" sz="2400" dirty="0">
                <a:solidFill>
                  <a:schemeClr val="bg1"/>
                </a:solidFill>
              </a:rPr>
              <a:t>- </a:t>
            </a:r>
            <a:r>
              <a:rPr lang="en-IN" sz="2400" b="1" dirty="0">
                <a:solidFill>
                  <a:schemeClr val="bg1"/>
                </a:solidFill>
              </a:rPr>
              <a:t>**Analyst**</a:t>
            </a:r>
            <a:r>
              <a:rPr lang="en-IN" sz="2400" dirty="0">
                <a:solidFill>
                  <a:schemeClr val="bg1"/>
                </a:solidFill>
              </a:rPr>
              <a:t>: username: `analyst`, password: `analyst`</a:t>
            </a:r>
          </a:p>
          <a:p>
            <a:r>
              <a:rPr lang="en-IN" sz="2400" dirty="0">
                <a:solidFill>
                  <a:schemeClr val="bg1"/>
                </a:solidFill>
              </a:rPr>
              <a:t>- </a:t>
            </a:r>
            <a:r>
              <a:rPr lang="en-IN" sz="2400" b="1" dirty="0">
                <a:solidFill>
                  <a:schemeClr val="bg1"/>
                </a:solidFill>
              </a:rPr>
              <a:t>**User**</a:t>
            </a:r>
            <a:r>
              <a:rPr lang="en-IN" sz="2400" dirty="0">
                <a:solidFill>
                  <a:schemeClr val="bg1"/>
                </a:solidFill>
              </a:rPr>
              <a:t>: username: `user`, password: `user`</a:t>
            </a:r>
          </a:p>
        </p:txBody>
      </p:sp>
      <p:sp>
        <p:nvSpPr>
          <p:cNvPr id="8" name="TextBox 7">
            <a:extLst>
              <a:ext uri="{FF2B5EF4-FFF2-40B4-BE49-F238E27FC236}">
                <a16:creationId xmlns:a16="http://schemas.microsoft.com/office/drawing/2014/main" id="{5AC8D982-E25D-C197-AFE0-EC9BF625EAAA}"/>
              </a:ext>
            </a:extLst>
          </p:cNvPr>
          <p:cNvSpPr txBox="1"/>
          <p:nvPr/>
        </p:nvSpPr>
        <p:spPr>
          <a:xfrm>
            <a:off x="13005351" y="5759127"/>
            <a:ext cx="12195312" cy="6001643"/>
          </a:xfrm>
          <a:prstGeom prst="rect">
            <a:avLst/>
          </a:prstGeom>
          <a:noFill/>
        </p:spPr>
        <p:txBody>
          <a:bodyPr wrap="square">
            <a:spAutoFit/>
          </a:bodyPr>
          <a:lstStyle/>
          <a:p>
            <a:r>
              <a:rPr lang="en-US" sz="2400" b="1" dirty="0">
                <a:solidFill>
                  <a:schemeClr val="bg1"/>
                </a:solidFill>
              </a:rPr>
              <a:t>#### Additional Resources</a:t>
            </a:r>
            <a:endParaRPr lang="en-US" sz="2400" dirty="0">
              <a:solidFill>
                <a:schemeClr val="bg1"/>
              </a:solidFill>
            </a:endParaRPr>
          </a:p>
          <a:p>
            <a:r>
              <a:rPr lang="en-US" sz="2400" dirty="0">
                <a:solidFill>
                  <a:schemeClr val="bg1"/>
                </a:solidFill>
              </a:rPr>
              <a:t>- </a:t>
            </a:r>
            <a:r>
              <a:rPr lang="en-US" sz="2400" b="1" dirty="0">
                <a:solidFill>
                  <a:schemeClr val="bg1"/>
                </a:solidFill>
              </a:rPr>
              <a:t>**YouTube Demo**</a:t>
            </a:r>
            <a:r>
              <a:rPr lang="en-US" sz="2400" dirty="0">
                <a:solidFill>
                  <a:schemeClr val="bg1"/>
                </a:solidFill>
              </a:rPr>
              <a:t>: https://youtu.be/oZMM-Jwpxeo</a:t>
            </a:r>
          </a:p>
          <a:p>
            <a:r>
              <a:rPr lang="en-US" sz="2400" dirty="0">
                <a:solidFill>
                  <a:schemeClr val="bg1"/>
                </a:solidFill>
              </a:rPr>
              <a:t>- </a:t>
            </a:r>
            <a:r>
              <a:rPr lang="en-US" sz="2400" b="1" dirty="0">
                <a:solidFill>
                  <a:schemeClr val="bg1"/>
                </a:solidFill>
              </a:rPr>
              <a:t>**Architecture Diagram**</a:t>
            </a:r>
            <a:r>
              <a:rPr lang="en-US" sz="2400" dirty="0">
                <a:solidFill>
                  <a:schemeClr val="bg1"/>
                </a:solidFill>
              </a:rPr>
              <a:t>: Available in repository</a:t>
            </a:r>
          </a:p>
          <a:p>
            <a:r>
              <a:rPr lang="en-US" sz="2400" dirty="0">
                <a:solidFill>
                  <a:schemeClr val="bg1"/>
                </a:solidFill>
              </a:rPr>
              <a:t>- </a:t>
            </a:r>
            <a:r>
              <a:rPr lang="en-US" sz="2400" b="1" dirty="0">
                <a:solidFill>
                  <a:schemeClr val="bg1"/>
                </a:solidFill>
              </a:rPr>
              <a:t>**Setup Guide**</a:t>
            </a:r>
            <a:r>
              <a:rPr lang="en-US" sz="2400" dirty="0">
                <a:solidFill>
                  <a:schemeClr val="bg1"/>
                </a:solidFill>
              </a:rPr>
              <a:t>: Complete deployment instructions</a:t>
            </a:r>
          </a:p>
          <a:p>
            <a:r>
              <a:rPr lang="en-US" sz="2400" dirty="0">
                <a:solidFill>
                  <a:schemeClr val="bg1"/>
                </a:solidFill>
              </a:rPr>
              <a:t>- </a:t>
            </a:r>
            <a:r>
              <a:rPr lang="en-US" sz="2400" b="1" dirty="0">
                <a:solidFill>
                  <a:schemeClr val="bg1"/>
                </a:solidFill>
              </a:rPr>
              <a:t>**API Documentation**</a:t>
            </a:r>
            <a:r>
              <a:rPr lang="en-US" sz="2400" dirty="0">
                <a:solidFill>
                  <a:schemeClr val="bg1"/>
                </a:solidFill>
              </a:rPr>
              <a:t>: Comprehensive API documentation</a:t>
            </a:r>
          </a:p>
          <a:p>
            <a:br>
              <a:rPr lang="en-US" sz="2400" dirty="0">
                <a:solidFill>
                  <a:schemeClr val="bg1"/>
                </a:solidFill>
              </a:rPr>
            </a:br>
            <a:r>
              <a:rPr lang="en-US" sz="2400" b="1" dirty="0">
                <a:solidFill>
                  <a:schemeClr val="bg1"/>
                </a:solidFill>
              </a:rPr>
              <a:t>### Testing Instructions</a:t>
            </a:r>
            <a:endParaRPr lang="en-US" sz="2400" dirty="0">
              <a:solidFill>
                <a:schemeClr val="bg1"/>
              </a:solidFill>
            </a:endParaRPr>
          </a:p>
          <a:p>
            <a:r>
              <a:rPr lang="en-US" sz="2400" dirty="0">
                <a:solidFill>
                  <a:schemeClr val="bg1"/>
                </a:solidFill>
              </a:rPr>
              <a:t>1. </a:t>
            </a:r>
            <a:r>
              <a:rPr lang="en-US" sz="2400" b="1" dirty="0">
                <a:solidFill>
                  <a:schemeClr val="bg1"/>
                </a:solidFill>
              </a:rPr>
              <a:t>**Access the Application**</a:t>
            </a:r>
            <a:r>
              <a:rPr lang="en-US" sz="2400" dirty="0">
                <a:solidFill>
                  <a:schemeClr val="bg1"/>
                </a:solidFill>
              </a:rPr>
              <a:t>: Use the provided demo URL</a:t>
            </a:r>
          </a:p>
          <a:p>
            <a:r>
              <a:rPr lang="en-US" sz="2400" dirty="0">
                <a:solidFill>
                  <a:schemeClr val="bg1"/>
                </a:solidFill>
              </a:rPr>
              <a:t>2. </a:t>
            </a:r>
            <a:r>
              <a:rPr lang="en-US" sz="2400" b="1" dirty="0">
                <a:solidFill>
                  <a:schemeClr val="bg1"/>
                </a:solidFill>
              </a:rPr>
              <a:t>**Login**</a:t>
            </a:r>
            <a:r>
              <a:rPr lang="en-US" sz="2400" dirty="0">
                <a:solidFill>
                  <a:schemeClr val="bg1"/>
                </a:solidFill>
              </a:rPr>
              <a:t>: Use any of the provided credentials</a:t>
            </a:r>
          </a:p>
          <a:p>
            <a:r>
              <a:rPr lang="en-US" sz="2400" dirty="0">
                <a:solidFill>
                  <a:schemeClr val="bg1"/>
                </a:solidFill>
              </a:rPr>
              <a:t>3. </a:t>
            </a:r>
            <a:r>
              <a:rPr lang="en-US" sz="2400" b="1" dirty="0">
                <a:solidFill>
                  <a:schemeClr val="bg1"/>
                </a:solidFill>
              </a:rPr>
              <a:t>**Test Features**</a:t>
            </a:r>
            <a:r>
              <a:rPr lang="en-US" sz="2400" dirty="0">
                <a:solidFill>
                  <a:schemeClr val="bg1"/>
                </a:solidFill>
              </a:rPr>
              <a:t>:</a:t>
            </a:r>
          </a:p>
          <a:p>
            <a:r>
              <a:rPr lang="en-US" sz="2400" dirty="0">
                <a:solidFill>
                  <a:schemeClr val="bg1"/>
                </a:solidFill>
              </a:rPr>
              <a:t>   - AI Chat interface with governance</a:t>
            </a:r>
          </a:p>
          <a:p>
            <a:r>
              <a:rPr lang="en-US" sz="2400" dirty="0">
                <a:solidFill>
                  <a:schemeClr val="bg1"/>
                </a:solidFill>
              </a:rPr>
              <a:t>   - Dashboard analytics and metrics</a:t>
            </a:r>
          </a:p>
          <a:p>
            <a:r>
              <a:rPr lang="en-US" sz="2400" dirty="0">
                <a:solidFill>
                  <a:schemeClr val="bg1"/>
                </a:solidFill>
              </a:rPr>
              <a:t>   - Audit logs and compliance reports</a:t>
            </a:r>
          </a:p>
          <a:p>
            <a:r>
              <a:rPr lang="en-US" sz="2400" dirty="0">
                <a:solidFill>
                  <a:schemeClr val="bg1"/>
                </a:solidFill>
              </a:rPr>
              <a:t>   - Policy management and enforcement</a:t>
            </a:r>
          </a:p>
          <a:p>
            <a:r>
              <a:rPr lang="en-US" sz="2400" dirty="0">
                <a:solidFill>
                  <a:schemeClr val="bg1"/>
                </a:solidFill>
              </a:rPr>
              <a:t>   - Feedback submission and analysis</a:t>
            </a:r>
          </a:p>
          <a:p>
            <a:r>
              <a:rPr lang="en-US" sz="2400" dirty="0">
                <a:solidFill>
                  <a:schemeClr val="bg1"/>
                </a:solidFill>
              </a:rPr>
              <a:t>4. </a:t>
            </a:r>
            <a:r>
              <a:rPr lang="en-US" sz="2400" b="1" dirty="0">
                <a:solidFill>
                  <a:schemeClr val="bg1"/>
                </a:solidFill>
              </a:rPr>
              <a:t>**Explore Different Roles**</a:t>
            </a:r>
            <a:r>
              <a:rPr lang="en-US" sz="2400" dirty="0">
                <a:solidFill>
                  <a:schemeClr val="bg1"/>
                </a:solidFill>
              </a:rPr>
              <a:t>: Test various user permission levels</a:t>
            </a:r>
          </a:p>
        </p:txBody>
      </p:sp>
    </p:spTree>
    <p:extLst>
      <p:ext uri="{BB962C8B-B14F-4D97-AF65-F5344CB8AC3E}">
        <p14:creationId xmlns:p14="http://schemas.microsoft.com/office/powerpoint/2010/main" val="3370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06FDF-A3FD-6377-2225-59B0BDFFCA32}"/>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5C725EC8-BD07-F029-4779-5CA01E16A8CD}"/>
              </a:ext>
            </a:extLst>
          </p:cNvPr>
          <p:cNvSpPr txBox="1">
            <a:spLocks noGrp="1"/>
          </p:cNvSpPr>
          <p:nvPr>
            <p:ph type="body" sz="quarter" idx="10"/>
          </p:nvPr>
        </p:nvSpPr>
        <p:spPr>
          <a:prstGeom prst="rect">
            <a:avLst/>
          </a:prstGeom>
        </p:spPr>
        <p:txBody>
          <a:bodyPr lIns="0" rIns="0">
            <a:normAutofit/>
          </a:bodyPr>
          <a:lstStyle/>
          <a:p>
            <a:r>
              <a:rPr lang="en-US" sz="5400" dirty="0"/>
              <a:t>🏆 Hackathon Achievement Summary</a:t>
            </a:r>
          </a:p>
        </p:txBody>
      </p:sp>
      <p:sp>
        <p:nvSpPr>
          <p:cNvPr id="3" name="TextBox 2">
            <a:extLst>
              <a:ext uri="{FF2B5EF4-FFF2-40B4-BE49-F238E27FC236}">
                <a16:creationId xmlns:a16="http://schemas.microsoft.com/office/drawing/2014/main" id="{9473BEF6-6D7A-3091-B7CB-3459552B48F4}"/>
              </a:ext>
            </a:extLst>
          </p:cNvPr>
          <p:cNvSpPr txBox="1"/>
          <p:nvPr/>
        </p:nvSpPr>
        <p:spPr>
          <a:xfrm>
            <a:off x="1108212" y="2349073"/>
            <a:ext cx="15510013" cy="8402300"/>
          </a:xfrm>
          <a:prstGeom prst="rect">
            <a:avLst/>
          </a:prstGeom>
          <a:noFill/>
        </p:spPr>
        <p:txBody>
          <a:bodyPr wrap="square">
            <a:spAutoFit/>
          </a:bodyPr>
          <a:lstStyle/>
          <a:p>
            <a:br>
              <a:rPr lang="en-US" sz="2000" dirty="0">
                <a:solidFill>
                  <a:schemeClr val="bg1"/>
                </a:solidFill>
              </a:rPr>
            </a:br>
            <a:r>
              <a:rPr lang="en-US" sz="2000" b="1" dirty="0">
                <a:solidFill>
                  <a:schemeClr val="bg1"/>
                </a:solidFill>
              </a:rPr>
              <a:t>### Technical Excellence</a:t>
            </a:r>
            <a:endParaRPr lang="en-US" sz="2000" dirty="0">
              <a:solidFill>
                <a:schemeClr val="bg1"/>
              </a:solidFill>
            </a:endParaRPr>
          </a:p>
          <a:p>
            <a:r>
              <a:rPr lang="en-US" sz="2000" dirty="0">
                <a:solidFill>
                  <a:schemeClr val="bg1"/>
                </a:solidFill>
              </a:rPr>
              <a:t>- </a:t>
            </a:r>
            <a:r>
              <a:rPr lang="en-US" sz="2000" b="1" dirty="0">
                <a:solidFill>
                  <a:schemeClr val="bg1"/>
                </a:solidFill>
              </a:rPr>
              <a:t>**Innovative Multi-Agent Architecture**</a:t>
            </a:r>
            <a:r>
              <a:rPr lang="en-US" sz="2000" dirty="0">
                <a:solidFill>
                  <a:schemeClr val="bg1"/>
                </a:solidFill>
              </a:rPr>
              <a:t>: 6 specialized agents working in harmony</a:t>
            </a:r>
          </a:p>
          <a:p>
            <a:r>
              <a:rPr lang="en-US" sz="2000" dirty="0">
                <a:solidFill>
                  <a:schemeClr val="bg1"/>
                </a:solidFill>
              </a:rPr>
              <a:t>- </a:t>
            </a:r>
            <a:r>
              <a:rPr lang="en-US" sz="2000" b="1" dirty="0">
                <a:solidFill>
                  <a:schemeClr val="bg1"/>
                </a:solidFill>
              </a:rPr>
              <a:t>**AWS Cloud Native**</a:t>
            </a:r>
            <a:r>
              <a:rPr lang="en-US" sz="2000" dirty="0">
                <a:solidFill>
                  <a:schemeClr val="bg1"/>
                </a:solidFill>
              </a:rPr>
              <a:t>: Comprehensive use of AWS services</a:t>
            </a:r>
          </a:p>
          <a:p>
            <a:r>
              <a:rPr lang="en-US" sz="2000" dirty="0">
                <a:solidFill>
                  <a:schemeClr val="bg1"/>
                </a:solidFill>
              </a:rPr>
              <a:t>- </a:t>
            </a:r>
            <a:r>
              <a:rPr lang="en-US" sz="2000" b="1" dirty="0">
                <a:solidFill>
                  <a:schemeClr val="bg1"/>
                </a:solidFill>
              </a:rPr>
              <a:t>**Enterprise Security**</a:t>
            </a:r>
            <a:r>
              <a:rPr lang="en-US" sz="2000" dirty="0">
                <a:solidFill>
                  <a:schemeClr val="bg1"/>
                </a:solidFill>
              </a:rPr>
              <a:t>: JWT, RBAC, KMS, TLS 1.3</a:t>
            </a:r>
          </a:p>
          <a:p>
            <a:r>
              <a:rPr lang="en-US" sz="2000" dirty="0">
                <a:solidFill>
                  <a:schemeClr val="bg1"/>
                </a:solidFill>
              </a:rPr>
              <a:t>- </a:t>
            </a:r>
            <a:r>
              <a:rPr lang="en-US" sz="2000" b="1" dirty="0">
                <a:solidFill>
                  <a:schemeClr val="bg1"/>
                </a:solidFill>
              </a:rPr>
              <a:t>**Scalable Design**</a:t>
            </a:r>
            <a:r>
              <a:rPr lang="en-US" sz="2000" dirty="0">
                <a:solidFill>
                  <a:schemeClr val="bg1"/>
                </a:solidFill>
              </a:rPr>
              <a:t>: Auto-scaling and high availability</a:t>
            </a:r>
          </a:p>
          <a:p>
            <a:r>
              <a:rPr lang="en-US" sz="2000" dirty="0">
                <a:solidFill>
                  <a:schemeClr val="bg1"/>
                </a:solidFill>
              </a:rPr>
              <a:t>- </a:t>
            </a:r>
            <a:r>
              <a:rPr lang="en-US" sz="2000" b="1" dirty="0">
                <a:solidFill>
                  <a:schemeClr val="bg1"/>
                </a:solidFill>
              </a:rPr>
              <a:t>**Compliance Ready**</a:t>
            </a:r>
            <a:r>
              <a:rPr lang="en-US" sz="2000" dirty="0">
                <a:solidFill>
                  <a:schemeClr val="bg1"/>
                </a:solidFill>
              </a:rPr>
              <a:t>: Multi-framework regulatory support</a:t>
            </a:r>
          </a:p>
          <a:p>
            <a:br>
              <a:rPr lang="en-US" sz="2000" dirty="0">
                <a:solidFill>
                  <a:schemeClr val="bg1"/>
                </a:solidFill>
              </a:rPr>
            </a:br>
            <a:r>
              <a:rPr lang="en-US" sz="2000" b="1" dirty="0">
                <a:solidFill>
                  <a:schemeClr val="bg1"/>
                </a:solidFill>
              </a:rPr>
              <a:t>### Business Impact</a:t>
            </a:r>
            <a:endParaRPr lang="en-US" sz="2000" dirty="0">
              <a:solidFill>
                <a:schemeClr val="bg1"/>
              </a:solidFill>
            </a:endParaRPr>
          </a:p>
          <a:p>
            <a:r>
              <a:rPr lang="en-US" sz="2000" dirty="0">
                <a:solidFill>
                  <a:schemeClr val="bg1"/>
                </a:solidFill>
              </a:rPr>
              <a:t>- </a:t>
            </a:r>
            <a:r>
              <a:rPr lang="en-US" sz="2000" b="1" dirty="0">
                <a:solidFill>
                  <a:schemeClr val="bg1"/>
                </a:solidFill>
              </a:rPr>
              <a:t>**Risk Mitigation**</a:t>
            </a:r>
            <a:r>
              <a:rPr lang="en-US" sz="2000" dirty="0">
                <a:solidFill>
                  <a:schemeClr val="bg1"/>
                </a:solidFill>
              </a:rPr>
              <a:t>: 95% fewer compliance incidents</a:t>
            </a:r>
          </a:p>
          <a:p>
            <a:r>
              <a:rPr lang="en-US" sz="2000" dirty="0">
                <a:solidFill>
                  <a:schemeClr val="bg1"/>
                </a:solidFill>
              </a:rPr>
              <a:t>- </a:t>
            </a:r>
            <a:r>
              <a:rPr lang="en-US" sz="2000" b="1" dirty="0">
                <a:solidFill>
                  <a:schemeClr val="bg1"/>
                </a:solidFill>
              </a:rPr>
              <a:t>**Cost Reduction**</a:t>
            </a:r>
            <a:r>
              <a:rPr lang="en-US" sz="2000" dirty="0">
                <a:solidFill>
                  <a:schemeClr val="bg1"/>
                </a:solidFill>
              </a:rPr>
              <a:t>: 60% reduction in governance costs</a:t>
            </a:r>
          </a:p>
          <a:p>
            <a:r>
              <a:rPr lang="en-US" sz="2000" dirty="0">
                <a:solidFill>
                  <a:schemeClr val="bg1"/>
                </a:solidFill>
              </a:rPr>
              <a:t>- </a:t>
            </a:r>
            <a:r>
              <a:rPr lang="en-US" sz="2000" b="1" dirty="0">
                <a:solidFill>
                  <a:schemeClr val="bg1"/>
                </a:solidFill>
              </a:rPr>
              <a:t>**Regulatory Confidence**</a:t>
            </a:r>
            <a:r>
              <a:rPr lang="en-US" sz="2000" dirty="0">
                <a:solidFill>
                  <a:schemeClr val="bg1"/>
                </a:solidFill>
              </a:rPr>
              <a:t>: 98% compliance accuracy</a:t>
            </a:r>
          </a:p>
          <a:p>
            <a:r>
              <a:rPr lang="en-US" sz="2000" dirty="0">
                <a:solidFill>
                  <a:schemeClr val="bg1"/>
                </a:solidFill>
              </a:rPr>
              <a:t>- </a:t>
            </a:r>
            <a:r>
              <a:rPr lang="en-US" sz="2000" b="1" dirty="0">
                <a:solidFill>
                  <a:schemeClr val="bg1"/>
                </a:solidFill>
              </a:rPr>
              <a:t>**User Trust**</a:t>
            </a:r>
            <a:r>
              <a:rPr lang="en-US" sz="2000" dirty="0">
                <a:solidFill>
                  <a:schemeClr val="bg1"/>
                </a:solidFill>
              </a:rPr>
              <a:t>: Transparent and ethical AI usage</a:t>
            </a:r>
          </a:p>
          <a:p>
            <a:r>
              <a:rPr lang="en-US" sz="2000" dirty="0">
                <a:solidFill>
                  <a:schemeClr val="bg1"/>
                </a:solidFill>
              </a:rPr>
              <a:t>- </a:t>
            </a:r>
            <a:r>
              <a:rPr lang="en-US" sz="2000" b="1" dirty="0">
                <a:solidFill>
                  <a:schemeClr val="bg1"/>
                </a:solidFill>
              </a:rPr>
              <a:t>**Scalable Solution**</a:t>
            </a:r>
            <a:r>
              <a:rPr lang="en-US" sz="2000" dirty="0">
                <a:solidFill>
                  <a:schemeClr val="bg1"/>
                </a:solidFill>
              </a:rPr>
              <a:t>: Adaptable to various industries</a:t>
            </a:r>
          </a:p>
          <a:p>
            <a:br>
              <a:rPr lang="en-US" sz="2000" dirty="0">
                <a:solidFill>
                  <a:schemeClr val="bg1"/>
                </a:solidFill>
              </a:rPr>
            </a:br>
            <a:r>
              <a:rPr lang="en-US" sz="2000" b="1" dirty="0">
                <a:solidFill>
                  <a:schemeClr val="bg1"/>
                </a:solidFill>
              </a:rPr>
              <a:t>### Innovation Value</a:t>
            </a:r>
            <a:endParaRPr lang="en-US" sz="2000" dirty="0">
              <a:solidFill>
                <a:schemeClr val="bg1"/>
              </a:solidFill>
            </a:endParaRPr>
          </a:p>
          <a:p>
            <a:r>
              <a:rPr lang="en-US" sz="2000" dirty="0">
                <a:solidFill>
                  <a:schemeClr val="bg1"/>
                </a:solidFill>
              </a:rPr>
              <a:t>- </a:t>
            </a:r>
            <a:r>
              <a:rPr lang="en-US" sz="2000" b="1" dirty="0">
                <a:solidFill>
                  <a:schemeClr val="bg1"/>
                </a:solidFill>
              </a:rPr>
              <a:t>**First-of-its-kind**</a:t>
            </a:r>
            <a:r>
              <a:rPr lang="en-US" sz="2000" dirty="0">
                <a:solidFill>
                  <a:schemeClr val="bg1"/>
                </a:solidFill>
              </a:rPr>
              <a:t>: Coordinated multi-agent governance system</a:t>
            </a:r>
          </a:p>
          <a:p>
            <a:r>
              <a:rPr lang="en-US" sz="2000" dirty="0">
                <a:solidFill>
                  <a:schemeClr val="bg1"/>
                </a:solidFill>
              </a:rPr>
              <a:t>- </a:t>
            </a:r>
            <a:r>
              <a:rPr lang="en-US" sz="2000" b="1" dirty="0">
                <a:solidFill>
                  <a:schemeClr val="bg1"/>
                </a:solidFill>
              </a:rPr>
              <a:t>**Real-time Processing**</a:t>
            </a:r>
            <a:r>
              <a:rPr lang="en-US" sz="2000" dirty="0">
                <a:solidFill>
                  <a:schemeClr val="bg1"/>
                </a:solidFill>
              </a:rPr>
              <a:t>: Sub-second governance decisions</a:t>
            </a:r>
          </a:p>
          <a:p>
            <a:r>
              <a:rPr lang="en-US" sz="2000" dirty="0">
                <a:solidFill>
                  <a:schemeClr val="bg1"/>
                </a:solidFill>
              </a:rPr>
              <a:t>- </a:t>
            </a:r>
            <a:r>
              <a:rPr lang="en-US" sz="2000" b="1" dirty="0">
                <a:solidFill>
                  <a:schemeClr val="bg1"/>
                </a:solidFill>
              </a:rPr>
              <a:t>**Comprehensive Compliance**</a:t>
            </a:r>
            <a:r>
              <a:rPr lang="en-US" sz="2000" dirty="0">
                <a:solidFill>
                  <a:schemeClr val="bg1"/>
                </a:solidFill>
              </a:rPr>
              <a:t>: Multi-framework regulatory support</a:t>
            </a:r>
          </a:p>
          <a:p>
            <a:r>
              <a:rPr lang="en-US" sz="2000" dirty="0">
                <a:solidFill>
                  <a:schemeClr val="bg1"/>
                </a:solidFill>
              </a:rPr>
              <a:t>- </a:t>
            </a:r>
            <a:r>
              <a:rPr lang="en-US" sz="2000" b="1" dirty="0">
                <a:solidFill>
                  <a:schemeClr val="bg1"/>
                </a:solidFill>
              </a:rPr>
              <a:t>**Responsible AI**</a:t>
            </a:r>
            <a:r>
              <a:rPr lang="en-US" sz="2000" dirty="0">
                <a:solidFill>
                  <a:schemeClr val="bg1"/>
                </a:solidFill>
              </a:rPr>
              <a:t>: Built-in ethics and fairness controls</a:t>
            </a:r>
          </a:p>
          <a:p>
            <a:r>
              <a:rPr lang="en-US" sz="2000" dirty="0">
                <a:solidFill>
                  <a:schemeClr val="bg1"/>
                </a:solidFill>
              </a:rPr>
              <a:t>- </a:t>
            </a:r>
            <a:r>
              <a:rPr lang="en-US" sz="2000" b="1" dirty="0">
                <a:solidFill>
                  <a:schemeClr val="bg1"/>
                </a:solidFill>
              </a:rPr>
              <a:t>**User Experience**</a:t>
            </a:r>
            <a:r>
              <a:rPr lang="en-US" sz="2000" dirty="0">
                <a:solidFill>
                  <a:schemeClr val="bg1"/>
                </a:solidFill>
              </a:rPr>
              <a:t>: Educational and helpful interface</a:t>
            </a:r>
          </a:p>
          <a:p>
            <a:br>
              <a:rPr lang="en-US" sz="2000" dirty="0">
                <a:solidFill>
                  <a:schemeClr val="bg1"/>
                </a:solidFill>
              </a:rPr>
            </a:br>
            <a:r>
              <a:rPr lang="en-US" sz="2000" dirty="0">
                <a:solidFill>
                  <a:schemeClr val="bg1"/>
                </a:solidFill>
              </a:rPr>
              <a:t>---</a:t>
            </a:r>
          </a:p>
          <a:p>
            <a:br>
              <a:rPr lang="en-US" sz="2000" dirty="0">
                <a:solidFill>
                  <a:schemeClr val="bg1"/>
                </a:solidFill>
              </a:rPr>
            </a:br>
            <a:r>
              <a:rPr lang="en-US" sz="2000" b="1" dirty="0">
                <a:solidFill>
                  <a:schemeClr val="bg1"/>
                </a:solidFill>
              </a:rPr>
              <a:t>**Built with ❤️ for the AWS/GenAI Hackathon 2025**</a:t>
            </a:r>
            <a:endParaRPr lang="en-US" sz="2000" dirty="0">
              <a:solidFill>
                <a:schemeClr val="bg1"/>
              </a:solidFill>
            </a:endParaRPr>
          </a:p>
          <a:p>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3426554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9EBB-8C5D-8929-9417-466001838264}"/>
            </a:ext>
          </a:extLst>
        </p:cNvPr>
        <p:cNvGrpSpPr/>
        <p:nvPr/>
      </p:nvGrpSpPr>
      <p:grpSpPr>
        <a:xfrm>
          <a:off x="0" y="0"/>
          <a:ext cx="0" cy="0"/>
          <a:chOff x="0" y="0"/>
          <a:chExt cx="0" cy="0"/>
        </a:xfrm>
      </p:grpSpPr>
    </p:spTree>
    <p:extLst>
      <p:ext uri="{BB962C8B-B14F-4D97-AF65-F5344CB8AC3E}">
        <p14:creationId xmlns:p14="http://schemas.microsoft.com/office/powerpoint/2010/main" val="42793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E117-774E-9477-DC93-76AC01535885}"/>
              </a:ext>
            </a:extLst>
          </p:cNvPr>
          <p:cNvSpPr>
            <a:spLocks noGrp="1"/>
          </p:cNvSpPr>
          <p:nvPr>
            <p:ph type="title"/>
          </p:nvPr>
        </p:nvSpPr>
        <p:spPr/>
        <p:txBody>
          <a:bodyPr/>
          <a:lstStyle/>
          <a:p>
            <a:r>
              <a:rPr lang="en-US">
                <a:solidFill>
                  <a:schemeClr val="bg1"/>
                </a:solidFill>
              </a:rPr>
              <a:t>AWS &amp; Impetus     GenAI Hackathon</a:t>
            </a:r>
          </a:p>
        </p:txBody>
      </p:sp>
      <p:cxnSp>
        <p:nvCxnSpPr>
          <p:cNvPr id="5" name="Straight Connector 4">
            <a:extLst>
              <a:ext uri="{FF2B5EF4-FFF2-40B4-BE49-F238E27FC236}">
                <a16:creationId xmlns:a16="http://schemas.microsoft.com/office/drawing/2014/main" id="{CEFC1CB6-3D1B-9FA6-2B9B-DCD4EBC3E941}"/>
              </a:ext>
            </a:extLst>
          </p:cNvPr>
          <p:cNvCxnSpPr/>
          <p:nvPr/>
        </p:nvCxnSpPr>
        <p:spPr>
          <a:xfrm>
            <a:off x="8958369" y="3785025"/>
            <a:ext cx="0" cy="1360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B758D-D028-46E9-8FA0-668D3FF10472}"/>
              </a:ext>
            </a:extLst>
          </p:cNvPr>
          <p:cNvSpPr>
            <a:spLocks noGrp="1"/>
          </p:cNvSpPr>
          <p:nvPr>
            <p:ph type="body" sz="quarter" idx="10"/>
          </p:nvPr>
        </p:nvSpPr>
        <p:spPr>
          <a:xfrm>
            <a:off x="914400" y="3657600"/>
            <a:ext cx="22549104" cy="3200400"/>
          </a:xfrm>
        </p:spPr>
        <p:txBody>
          <a:bodyPr>
            <a:normAutofit/>
          </a:bodyPr>
          <a:lstStyle/>
          <a:p>
            <a:r>
              <a:rPr lang="en-IN" dirty="0">
                <a:solidFill>
                  <a:schemeClr val="bg1"/>
                </a:solidFill>
              </a:rPr>
              <a:t>GenAI Multi-Agent Governance System</a:t>
            </a:r>
            <a:endParaRPr lang="en-IN" b="0" dirty="0">
              <a:solidFill>
                <a:schemeClr val="bg1"/>
              </a:solidFill>
            </a:endParaRPr>
          </a:p>
          <a:p>
            <a:endParaRPr lang="en-US" dirty="0">
              <a:solidFill>
                <a:schemeClr val="bg1"/>
              </a:solidFill>
            </a:endParaRPr>
          </a:p>
        </p:txBody>
      </p:sp>
      <p:sp>
        <p:nvSpPr>
          <p:cNvPr id="7" name="Text Placeholder 6">
            <a:extLst>
              <a:ext uri="{FF2B5EF4-FFF2-40B4-BE49-F238E27FC236}">
                <a16:creationId xmlns:a16="http://schemas.microsoft.com/office/drawing/2014/main" id="{4BD66263-AFBD-A480-A3D6-B2E55656D679}"/>
              </a:ext>
            </a:extLst>
          </p:cNvPr>
          <p:cNvSpPr>
            <a:spLocks noGrp="1"/>
          </p:cNvSpPr>
          <p:nvPr>
            <p:ph type="body" sz="quarter" idx="11"/>
          </p:nvPr>
        </p:nvSpPr>
        <p:spPr>
          <a:xfrm>
            <a:off x="914400" y="6086723"/>
            <a:ext cx="14590643" cy="2918129"/>
          </a:xfrm>
        </p:spPr>
        <p:txBody>
          <a:bodyPr/>
          <a:lstStyle/>
          <a:p>
            <a:r>
              <a:rPr lang="en-US" b="1" dirty="0"/>
              <a:t>Developer Information</a:t>
            </a:r>
            <a:endParaRPr lang="en-US" dirty="0"/>
          </a:p>
          <a:p>
            <a:r>
              <a:rPr lang="en-US" dirty="0"/>
              <a:t>- </a:t>
            </a:r>
            <a:r>
              <a:rPr lang="en-US" b="1" dirty="0"/>
              <a:t>Solo Developer</a:t>
            </a:r>
            <a:r>
              <a:rPr lang="en-US" dirty="0"/>
              <a:t>: </a:t>
            </a:r>
            <a:r>
              <a:rPr lang="en-US" dirty="0" err="1"/>
              <a:t>Avisikta</a:t>
            </a:r>
            <a:r>
              <a:rPr lang="en-US" dirty="0"/>
              <a:t> Pal</a:t>
            </a:r>
          </a:p>
          <a:p>
            <a:r>
              <a:rPr lang="en-US" dirty="0"/>
              <a:t>- </a:t>
            </a:r>
            <a:r>
              <a:rPr lang="en-US" b="1" dirty="0"/>
              <a:t>Event</a:t>
            </a:r>
            <a:r>
              <a:rPr lang="en-US" dirty="0"/>
              <a:t>: AWS/GenAI Hackathon 2025</a:t>
            </a:r>
          </a:p>
          <a:p>
            <a:r>
              <a:rPr lang="en-US" dirty="0"/>
              <a:t>- </a:t>
            </a:r>
            <a:r>
              <a:rPr lang="en-US" b="1" dirty="0"/>
              <a:t>Category</a:t>
            </a:r>
            <a:r>
              <a:rPr lang="en-US" dirty="0"/>
              <a:t>: Multi-Agent Governance System</a:t>
            </a:r>
          </a:p>
        </p:txBody>
      </p:sp>
      <p:sp>
        <p:nvSpPr>
          <p:cNvPr id="4" name="Challenge…">
            <a:extLst>
              <a:ext uri="{FF2B5EF4-FFF2-40B4-BE49-F238E27FC236}">
                <a16:creationId xmlns:a16="http://schemas.microsoft.com/office/drawing/2014/main" id="{C788BD69-BF0B-4101-BFA6-17D7514D79CF}"/>
              </a:ext>
            </a:extLst>
          </p:cNvPr>
          <p:cNvSpPr txBox="1">
            <a:spLocks/>
          </p:cNvSpPr>
          <p:nvPr/>
        </p:nvSpPr>
        <p:spPr>
          <a:xfrm>
            <a:off x="1195293" y="10476005"/>
            <a:ext cx="21629255" cy="1718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rmAutofit/>
          </a:bodyPr>
          <a:lstStyle>
            <a:lvl1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1pPr>
            <a:lvl2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2pPr>
            <a:lvl3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3pPr>
            <a:lvl4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4pPr>
            <a:lvl5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5pPr>
            <a:lvl6pPr marL="381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6pPr>
            <a:lvl7pPr marL="444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7pPr>
            <a:lvl8pPr marL="508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8pPr>
            <a:lvl9pPr marL="571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9pPr>
          </a:lstStyle>
          <a:p>
            <a:pPr defTabSz="800735" hangingPunct="1">
              <a:spcBef>
                <a:spcPts val="1500"/>
              </a:spcBef>
              <a:buSzPct val="125000"/>
              <a:defRPr sz="4656"/>
            </a:pPr>
            <a:r>
              <a:rPr lang="en-US" sz="2800" dirty="0">
                <a:latin typeface="Lato"/>
                <a:ea typeface="Lato"/>
                <a:cs typeface="Lato"/>
              </a:rPr>
              <a:t>Note: </a:t>
            </a:r>
            <a:r>
              <a:rPr lang="en-US" sz="2800" dirty="0">
                <a:ea typeface="+mj-lt"/>
                <a:cs typeface="+mj-lt"/>
              </a:rPr>
              <a:t>All submissions remain the intellectual property of the individuals or organizations that developed </a:t>
            </a:r>
            <a:r>
              <a:rPr lang="en-US" sz="2800">
                <a:ea typeface="+mj-lt"/>
                <a:cs typeface="+mj-lt"/>
              </a:rPr>
              <a:t>them, and</a:t>
            </a:r>
            <a:r>
              <a:rPr lang="en-US" sz="2800" dirty="0">
                <a:ea typeface="+mj-lt"/>
                <a:cs typeface="+mj-lt"/>
              </a:rPr>
              <a:t> go on to describe a non-exclusive, royalty-free license granted to the sponsor, rather than a full transfer of ownership.</a:t>
            </a:r>
          </a:p>
        </p:txBody>
      </p:sp>
    </p:spTree>
    <p:extLst>
      <p:ext uri="{BB962C8B-B14F-4D97-AF65-F5344CB8AC3E}">
        <p14:creationId xmlns:p14="http://schemas.microsoft.com/office/powerpoint/2010/main" val="5148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a:t>Introduction</a:t>
            </a:r>
          </a:p>
        </p:txBody>
      </p:sp>
      <p:sp>
        <p:nvSpPr>
          <p:cNvPr id="2" name="Text Placeholder 1">
            <a:extLst>
              <a:ext uri="{FF2B5EF4-FFF2-40B4-BE49-F238E27FC236}">
                <a16:creationId xmlns:a16="http://schemas.microsoft.com/office/drawing/2014/main" id="{2BA3B71E-80B7-7CAC-6B28-678095FCAD8B}"/>
              </a:ext>
            </a:extLst>
          </p:cNvPr>
          <p:cNvSpPr>
            <a:spLocks noGrp="1"/>
          </p:cNvSpPr>
          <p:nvPr>
            <p:ph type="body" sz="quarter" idx="11"/>
          </p:nvPr>
        </p:nvSpPr>
        <p:spPr>
          <a:xfrm>
            <a:off x="458115" y="2286000"/>
            <a:ext cx="27709381" cy="2584174"/>
          </a:xfrm>
        </p:spPr>
        <p:txBody>
          <a:bodyPr/>
          <a:lstStyle/>
          <a:p>
            <a:r>
              <a:rPr lang="en-IN" sz="2000" b="1" dirty="0"/>
              <a:t>  Team Member Slide</a:t>
            </a:r>
            <a:endParaRPr lang="en-IN" sz="2000" dirty="0"/>
          </a:p>
          <a:p>
            <a:br>
              <a:rPr lang="en-IN" sz="2000" dirty="0"/>
            </a:br>
            <a:r>
              <a:rPr lang="en-IN" sz="2000" b="1" dirty="0"/>
              <a:t> Team Information</a:t>
            </a:r>
            <a:endParaRPr lang="en-IN" sz="2000" dirty="0"/>
          </a:p>
          <a:p>
            <a:r>
              <a:rPr lang="en-IN" sz="2000" dirty="0"/>
              <a:t>- </a:t>
            </a:r>
            <a:r>
              <a:rPr lang="en-IN" sz="2000" b="1" dirty="0"/>
              <a:t>Name</a:t>
            </a:r>
            <a:r>
              <a:rPr lang="en-IN" sz="2000" dirty="0"/>
              <a:t>: </a:t>
            </a:r>
            <a:r>
              <a:rPr lang="en-IN" sz="2000" dirty="0" err="1"/>
              <a:t>Avisikta</a:t>
            </a:r>
            <a:r>
              <a:rPr lang="en-IN" sz="2000" dirty="0"/>
              <a:t> Pal</a:t>
            </a:r>
          </a:p>
          <a:p>
            <a:r>
              <a:rPr lang="en-IN" sz="2000" dirty="0"/>
              <a:t>- </a:t>
            </a:r>
            <a:r>
              <a:rPr lang="en-IN" sz="2000" b="1" dirty="0"/>
              <a:t>Role</a:t>
            </a:r>
            <a:r>
              <a:rPr lang="en-IN" sz="2000" dirty="0"/>
              <a:t>: AI/ML + </a:t>
            </a:r>
            <a:r>
              <a:rPr lang="en-IN" sz="2000" dirty="0" err="1"/>
              <a:t>Fullstack</a:t>
            </a:r>
            <a:r>
              <a:rPr lang="en-IN" sz="2000" dirty="0"/>
              <a:t> Developer</a:t>
            </a:r>
          </a:p>
          <a:p>
            <a:r>
              <a:rPr lang="en-IN" sz="2000" dirty="0"/>
              <a:t>- </a:t>
            </a:r>
            <a:r>
              <a:rPr lang="en-IN" sz="2000" b="1" dirty="0"/>
              <a:t>Email</a:t>
            </a:r>
            <a:r>
              <a:rPr lang="en-IN" sz="2000" dirty="0"/>
              <a:t>: avisiktapalofficial2006@gmail.com</a:t>
            </a:r>
          </a:p>
          <a:p>
            <a:r>
              <a:rPr lang="en-IN" sz="2000" dirty="0"/>
              <a:t>- </a:t>
            </a:r>
            <a:r>
              <a:rPr lang="en-IN" sz="2000" b="1" dirty="0"/>
              <a:t>**GitHub**</a:t>
            </a:r>
            <a:r>
              <a:rPr lang="en-IN" sz="2000" dirty="0"/>
              <a:t>: https://github.com/avisikta17pal</a:t>
            </a:r>
          </a:p>
          <a:p>
            <a:pPr marL="342900" indent="-342900">
              <a:buFontTx/>
              <a:buChar char="-"/>
            </a:pPr>
            <a:r>
              <a:rPr lang="en-IN" sz="2000" b="1" dirty="0"/>
              <a:t>LinkedIn</a:t>
            </a:r>
            <a:r>
              <a:rPr lang="en-IN" sz="2000" dirty="0"/>
              <a:t>: </a:t>
            </a:r>
            <a:r>
              <a:rPr lang="en-IN" sz="2000" dirty="0">
                <a:hlinkClick r:id="rId3"/>
              </a:rPr>
              <a:t>https://www.linkedin.com/in/avisikta-pal-b5964234b/</a:t>
            </a:r>
            <a:endParaRPr lang="en-IN" sz="2000" dirty="0"/>
          </a:p>
          <a:p>
            <a:br>
              <a:rPr lang="en-IN" sz="2000" dirty="0"/>
            </a:br>
            <a:r>
              <a:rPr lang="en-IN" sz="2000" b="1" dirty="0"/>
              <a:t> Skills &amp; Expertise</a:t>
            </a:r>
            <a:endParaRPr lang="en-IN" sz="2000" dirty="0"/>
          </a:p>
          <a:p>
            <a:r>
              <a:rPr lang="en-IN" sz="2000" dirty="0"/>
              <a:t>- </a:t>
            </a:r>
            <a:r>
              <a:rPr lang="en-IN" sz="2000" b="1" dirty="0"/>
              <a:t>AI/ML</a:t>
            </a:r>
            <a:r>
              <a:rPr lang="en-IN" sz="2000" dirty="0"/>
              <a:t>: AWS Bedrock, NLP, Multi-Agent Systems</a:t>
            </a:r>
          </a:p>
          <a:p>
            <a:r>
              <a:rPr lang="en-IN" sz="2000" dirty="0"/>
              <a:t>- </a:t>
            </a:r>
            <a:r>
              <a:rPr lang="en-IN" sz="2000" b="1" dirty="0" err="1"/>
              <a:t>Fullstack</a:t>
            </a:r>
            <a:r>
              <a:rPr lang="en-IN" sz="2000" dirty="0"/>
              <a:t>: Python, </a:t>
            </a:r>
            <a:r>
              <a:rPr lang="en-IN" sz="2000" dirty="0" err="1"/>
              <a:t>FastAPI</a:t>
            </a:r>
            <a:r>
              <a:rPr lang="en-IN" sz="2000" dirty="0"/>
              <a:t>, </a:t>
            </a:r>
            <a:r>
              <a:rPr lang="en-IN" sz="2000" dirty="0" err="1"/>
              <a:t>Streamlit</a:t>
            </a:r>
            <a:r>
              <a:rPr lang="en-IN" sz="2000" dirty="0"/>
              <a:t>, React</a:t>
            </a:r>
          </a:p>
          <a:p>
            <a:r>
              <a:rPr lang="en-IN" sz="2000" dirty="0"/>
              <a:t>- </a:t>
            </a:r>
            <a:r>
              <a:rPr lang="en-IN" sz="2000" b="1" dirty="0"/>
              <a:t>Cloud</a:t>
            </a:r>
            <a:r>
              <a:rPr lang="en-IN" sz="2000" dirty="0"/>
              <a:t>: AWS (Lambda, DynamoDB, S3, CloudWatch)</a:t>
            </a:r>
          </a:p>
          <a:p>
            <a:r>
              <a:rPr lang="en-IN" sz="2000" dirty="0"/>
              <a:t>- </a:t>
            </a:r>
            <a:r>
              <a:rPr lang="en-IN" sz="2000" b="1" dirty="0"/>
              <a:t>Security</a:t>
            </a:r>
            <a:r>
              <a:rPr lang="en-IN" sz="2000" dirty="0"/>
              <a:t>: IAM, KMS, JWT, RBAC</a:t>
            </a:r>
          </a:p>
          <a:p>
            <a:r>
              <a:rPr lang="en-IN" sz="2000" dirty="0"/>
              <a:t>- </a:t>
            </a:r>
            <a:r>
              <a:rPr lang="en-IN" sz="2000" b="1" dirty="0"/>
              <a:t>Compliance</a:t>
            </a:r>
            <a:r>
              <a:rPr lang="en-IN" sz="2000" dirty="0"/>
              <a:t>: GDPR, HIPAA, SOX, EU AI Act</a:t>
            </a:r>
          </a:p>
          <a:p>
            <a:br>
              <a:rPr lang="en-IN" sz="2000" dirty="0"/>
            </a:br>
            <a:endParaRPr lang="en-IN" sz="2000" dirty="0"/>
          </a:p>
          <a:p>
            <a:endParaRPr lang="en-US" dirty="0"/>
          </a:p>
        </p:txBody>
      </p:sp>
    </p:spTree>
    <p:extLst>
      <p:ext uri="{BB962C8B-B14F-4D97-AF65-F5344CB8AC3E}">
        <p14:creationId xmlns:p14="http://schemas.microsoft.com/office/powerpoint/2010/main" val="32721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Problem ​statement​</a:t>
            </a:r>
          </a:p>
        </p:txBody>
      </p:sp>
      <p:sp>
        <p:nvSpPr>
          <p:cNvPr id="2" name="Text Placeholder 1">
            <a:extLst>
              <a:ext uri="{FF2B5EF4-FFF2-40B4-BE49-F238E27FC236}">
                <a16:creationId xmlns:a16="http://schemas.microsoft.com/office/drawing/2014/main" id="{0897FE60-9958-0E9B-02A5-553650F4089A}"/>
              </a:ext>
            </a:extLst>
          </p:cNvPr>
          <p:cNvSpPr>
            <a:spLocks noGrp="1"/>
          </p:cNvSpPr>
          <p:nvPr>
            <p:ph type="body" sz="quarter" idx="11"/>
          </p:nvPr>
        </p:nvSpPr>
        <p:spPr>
          <a:xfrm>
            <a:off x="299089" y="1630017"/>
            <a:ext cx="24747520" cy="7812157"/>
          </a:xfrm>
        </p:spPr>
        <p:txBody>
          <a:bodyPr/>
          <a:lstStyle/>
          <a:p>
            <a:r>
              <a:rPr lang="en-US" sz="1800" b="1" dirty="0"/>
              <a:t>### Current Challenges</a:t>
            </a:r>
            <a:endParaRPr lang="en-US" sz="1800" dirty="0"/>
          </a:p>
          <a:p>
            <a:r>
              <a:rPr lang="en-US" sz="1800" dirty="0"/>
              <a:t>Organizations struggle with responsible GenAI usage under multiple regulatory frameworks:</a:t>
            </a:r>
          </a:p>
          <a:p>
            <a:r>
              <a:rPr lang="en-US" sz="1800" dirty="0"/>
              <a:t>- </a:t>
            </a:r>
            <a:r>
              <a:rPr lang="en-US" sz="1800" b="1" dirty="0"/>
              <a:t>**GDPR**</a:t>
            </a:r>
            <a:r>
              <a:rPr lang="en-US" sz="1800" dirty="0"/>
              <a:t>: Data privacy and user rights compliance</a:t>
            </a:r>
          </a:p>
          <a:p>
            <a:r>
              <a:rPr lang="en-US" sz="1800" dirty="0"/>
              <a:t>- </a:t>
            </a:r>
            <a:r>
              <a:rPr lang="en-US" sz="1800" b="1" dirty="0"/>
              <a:t>**HIPAA**</a:t>
            </a:r>
            <a:r>
              <a:rPr lang="en-US" sz="1800" dirty="0"/>
              <a:t>: Healthcare data protection requirements</a:t>
            </a:r>
          </a:p>
          <a:p>
            <a:r>
              <a:rPr lang="en-US" sz="1800" dirty="0"/>
              <a:t>- </a:t>
            </a:r>
            <a:r>
              <a:rPr lang="en-US" sz="1800" b="1" dirty="0"/>
              <a:t>**SOX**</a:t>
            </a:r>
            <a:r>
              <a:rPr lang="en-US" sz="1800" dirty="0"/>
              <a:t>: Financial controls and reporting</a:t>
            </a:r>
          </a:p>
          <a:p>
            <a:r>
              <a:rPr lang="en-US" sz="1800" dirty="0"/>
              <a:t>- </a:t>
            </a:r>
            <a:r>
              <a:rPr lang="en-US" sz="1800" b="1" dirty="0"/>
              <a:t>**EU AI Act**</a:t>
            </a:r>
            <a:r>
              <a:rPr lang="en-US" sz="1800" dirty="0"/>
              <a:t>: AI risk management and transparency</a:t>
            </a:r>
          </a:p>
          <a:p>
            <a:br>
              <a:rPr lang="en-US" sz="1800" dirty="0"/>
            </a:br>
            <a:r>
              <a:rPr lang="en-US" sz="1800" b="1" dirty="0"/>
              <a:t>### Existing Problems</a:t>
            </a:r>
            <a:endParaRPr lang="en-US" sz="1800" dirty="0"/>
          </a:p>
          <a:p>
            <a:r>
              <a:rPr lang="en-US" sz="1800" dirty="0"/>
              <a:t>- </a:t>
            </a:r>
            <a:r>
              <a:rPr lang="en-US" sz="1800" b="1" dirty="0"/>
              <a:t>**Manual Governance**</a:t>
            </a:r>
            <a:r>
              <a:rPr lang="en-US" sz="1800" dirty="0"/>
              <a:t>: Current approaches are manual, slow, and error-prone</a:t>
            </a:r>
          </a:p>
          <a:p>
            <a:r>
              <a:rPr lang="en-US" sz="1800" dirty="0"/>
              <a:t>- </a:t>
            </a:r>
            <a:r>
              <a:rPr lang="en-US" sz="1800" b="1" dirty="0"/>
              <a:t>**Non-Scalable**</a:t>
            </a:r>
            <a:r>
              <a:rPr lang="en-US" sz="1800" dirty="0"/>
              <a:t>: Traditional governance doesn't scale with AI adoption</a:t>
            </a:r>
          </a:p>
          <a:p>
            <a:r>
              <a:rPr lang="en-US" sz="1800" dirty="0"/>
              <a:t>- </a:t>
            </a:r>
            <a:r>
              <a:rPr lang="en-US" sz="1800" b="1" dirty="0"/>
              <a:t>**Reactive Approach**</a:t>
            </a:r>
            <a:r>
              <a:rPr lang="en-US" sz="1800" dirty="0"/>
              <a:t>: Issues are detected after they occur</a:t>
            </a:r>
          </a:p>
          <a:p>
            <a:r>
              <a:rPr lang="en-US" sz="1800" dirty="0"/>
              <a:t>- </a:t>
            </a:r>
            <a:r>
              <a:rPr lang="en-US" sz="1800" b="1" dirty="0"/>
              <a:t>**Compliance Gaps**</a:t>
            </a:r>
            <a:r>
              <a:rPr lang="en-US" sz="1800" dirty="0"/>
              <a:t>: Inconsistent application of regulatory requirements</a:t>
            </a:r>
          </a:p>
          <a:p>
            <a:r>
              <a:rPr lang="en-US" sz="1800" dirty="0"/>
              <a:t>- </a:t>
            </a:r>
            <a:r>
              <a:rPr lang="en-US" sz="1800" b="1" dirty="0"/>
              <a:t>**High Costs**</a:t>
            </a:r>
            <a:r>
              <a:rPr lang="en-US" sz="1800" dirty="0"/>
              <a:t>: Manual oversight is expensive and inefficient</a:t>
            </a:r>
          </a:p>
          <a:p>
            <a:br>
              <a:rPr lang="en-US" sz="1800" dirty="0"/>
            </a:br>
            <a:r>
              <a:rPr lang="en-US" sz="1800" b="1" dirty="0"/>
              <a:t>### Impact</a:t>
            </a:r>
            <a:endParaRPr lang="en-US" sz="1800" dirty="0"/>
          </a:p>
          <a:p>
            <a:r>
              <a:rPr lang="en-US" sz="1800" dirty="0"/>
              <a:t>- </a:t>
            </a:r>
            <a:r>
              <a:rPr lang="en-US" sz="1800" b="1" dirty="0"/>
              <a:t>**Regulatory Fines**</a:t>
            </a:r>
            <a:r>
              <a:rPr lang="en-US" sz="1800" dirty="0"/>
              <a:t>: Non-compliance risks significant penalties</a:t>
            </a:r>
          </a:p>
          <a:p>
            <a:r>
              <a:rPr lang="en-US" sz="1800" dirty="0"/>
              <a:t>- </a:t>
            </a:r>
            <a:r>
              <a:rPr lang="en-US" sz="1800" b="1" dirty="0"/>
              <a:t>**Trust Issues**</a:t>
            </a:r>
            <a:r>
              <a:rPr lang="en-US" sz="1800" dirty="0"/>
              <a:t>: Lack of transparency erodes user trust</a:t>
            </a:r>
          </a:p>
          <a:p>
            <a:r>
              <a:rPr lang="en-US" sz="1800" dirty="0"/>
              <a:t>- </a:t>
            </a:r>
            <a:r>
              <a:rPr lang="en-US" sz="1800" b="1" dirty="0"/>
              <a:t>**Innovation Barriers**</a:t>
            </a:r>
            <a:r>
              <a:rPr lang="en-US" sz="1800" dirty="0"/>
              <a:t>: Fear of compliance issues slows AI adoption</a:t>
            </a:r>
          </a:p>
          <a:p>
            <a:r>
              <a:rPr lang="en-US" sz="1800" dirty="0"/>
              <a:t>- </a:t>
            </a:r>
            <a:r>
              <a:rPr lang="en-US" sz="1800" b="1" dirty="0"/>
              <a:t>**Operational Inefficiency**</a:t>
            </a:r>
            <a:r>
              <a:rPr lang="en-US" sz="1800" dirty="0"/>
              <a:t>: Manual processes consume resources</a:t>
            </a:r>
          </a:p>
          <a:p>
            <a:br>
              <a:rPr lang="en-US" sz="1800" dirty="0"/>
            </a:br>
            <a:endParaRPr lang="en-US" sz="1800" dirty="0"/>
          </a:p>
        </p:txBody>
      </p:sp>
    </p:spTree>
    <p:extLst>
      <p:ext uri="{BB962C8B-B14F-4D97-AF65-F5344CB8AC3E}">
        <p14:creationId xmlns:p14="http://schemas.microsoft.com/office/powerpoint/2010/main" val="28546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Solution approach​</a:t>
            </a:r>
          </a:p>
        </p:txBody>
      </p:sp>
      <p:sp>
        <p:nvSpPr>
          <p:cNvPr id="2" name="Text Placeholder 1">
            <a:extLst>
              <a:ext uri="{FF2B5EF4-FFF2-40B4-BE49-F238E27FC236}">
                <a16:creationId xmlns:a16="http://schemas.microsoft.com/office/drawing/2014/main" id="{34879E1D-C3A0-AE93-9F97-BAC3FD4E0B39}"/>
              </a:ext>
            </a:extLst>
          </p:cNvPr>
          <p:cNvSpPr>
            <a:spLocks noGrp="1"/>
          </p:cNvSpPr>
          <p:nvPr>
            <p:ph type="body" sz="quarter" idx="11"/>
          </p:nvPr>
        </p:nvSpPr>
        <p:spPr>
          <a:xfrm>
            <a:off x="458115" y="2286000"/>
            <a:ext cx="23463504" cy="6182139"/>
          </a:xfrm>
        </p:spPr>
        <p:txBody>
          <a:bodyPr/>
          <a:lstStyle/>
          <a:p>
            <a:r>
              <a:rPr lang="en-IN" sz="2000" b="1" dirty="0"/>
              <a:t>### Multi-Agent Governance System</a:t>
            </a:r>
            <a:endParaRPr lang="en-IN" sz="2000" dirty="0"/>
          </a:p>
          <a:p>
            <a:r>
              <a:rPr lang="en-IN" sz="2000" dirty="0"/>
              <a:t>A comprehensive 6-agent governance system that screens prompts, enforces policies, audits outputs, and offers guidance:</a:t>
            </a:r>
          </a:p>
          <a:p>
            <a:br>
              <a:rPr lang="en-IN" sz="2000" dirty="0"/>
            </a:br>
            <a:r>
              <a:rPr lang="en-IN" sz="2000" b="1" dirty="0"/>
              <a:t>#### Core Agents</a:t>
            </a:r>
            <a:endParaRPr lang="en-IN" sz="2000" dirty="0"/>
          </a:p>
          <a:p>
            <a:r>
              <a:rPr lang="en-IN" sz="2000" dirty="0"/>
              <a:t>1. </a:t>
            </a:r>
            <a:r>
              <a:rPr lang="en-IN" sz="2000" b="1" dirty="0"/>
              <a:t>**Prompt Guard Agent**</a:t>
            </a:r>
            <a:r>
              <a:rPr lang="en-IN" sz="2000" dirty="0"/>
              <a:t>: Screens GenAI inputs for regulatory violations</a:t>
            </a:r>
          </a:p>
          <a:p>
            <a:r>
              <a:rPr lang="en-IN" sz="2000" dirty="0"/>
              <a:t>2. </a:t>
            </a:r>
            <a:r>
              <a:rPr lang="en-IN" sz="2000" b="1" dirty="0"/>
              <a:t>**Output Auditor Agent**</a:t>
            </a:r>
            <a:r>
              <a:rPr lang="en-IN" sz="2000" dirty="0"/>
              <a:t>: Reviews all GenAI outputs for compliance</a:t>
            </a:r>
          </a:p>
          <a:p>
            <a:r>
              <a:rPr lang="en-IN" sz="2000" dirty="0"/>
              <a:t>3. </a:t>
            </a:r>
            <a:r>
              <a:rPr lang="en-IN" sz="2000" b="1" dirty="0"/>
              <a:t>**Policy Enforcer Agent**</a:t>
            </a:r>
            <a:r>
              <a:rPr lang="en-IN" sz="2000" dirty="0"/>
              <a:t>: Dynamically applies context-specific governance rules</a:t>
            </a:r>
          </a:p>
          <a:p>
            <a:r>
              <a:rPr lang="en-IN" sz="2000" dirty="0"/>
              <a:t>4. </a:t>
            </a:r>
            <a:r>
              <a:rPr lang="en-IN" sz="2000" b="1" dirty="0"/>
              <a:t>**Audit Logger Agent**</a:t>
            </a:r>
            <a:r>
              <a:rPr lang="en-IN" sz="2000" dirty="0"/>
              <a:t>: Creates comprehensive records of AI interactions</a:t>
            </a:r>
          </a:p>
          <a:p>
            <a:r>
              <a:rPr lang="en-IN" sz="2000" dirty="0"/>
              <a:t>5. </a:t>
            </a:r>
            <a:r>
              <a:rPr lang="en-IN" sz="2000" b="1" dirty="0"/>
              <a:t>**Advisory Agent**</a:t>
            </a:r>
            <a:r>
              <a:rPr lang="en-IN" sz="2000" dirty="0"/>
              <a:t>: Provides user-friendly guidance on governance decisions</a:t>
            </a:r>
          </a:p>
          <a:p>
            <a:r>
              <a:rPr lang="en-IN" sz="2000" dirty="0"/>
              <a:t>6. </a:t>
            </a:r>
            <a:r>
              <a:rPr lang="en-IN" sz="2000" b="1" dirty="0"/>
              <a:t>**Feedback Agent**</a:t>
            </a:r>
            <a:r>
              <a:rPr lang="en-IN" sz="2000" dirty="0"/>
              <a:t>: Gathers user feedback for system improvement</a:t>
            </a:r>
          </a:p>
          <a:p>
            <a:endParaRPr lang="en-US" dirty="0"/>
          </a:p>
        </p:txBody>
      </p:sp>
      <p:sp>
        <p:nvSpPr>
          <p:cNvPr id="4" name="TextBox 3">
            <a:extLst>
              <a:ext uri="{FF2B5EF4-FFF2-40B4-BE49-F238E27FC236}">
                <a16:creationId xmlns:a16="http://schemas.microsoft.com/office/drawing/2014/main" id="{E7035AAE-7DD5-0013-FC6D-D0D3B31B25FD}"/>
              </a:ext>
            </a:extLst>
          </p:cNvPr>
          <p:cNvSpPr txBox="1"/>
          <p:nvPr/>
        </p:nvSpPr>
        <p:spPr>
          <a:xfrm>
            <a:off x="11524422" y="5377069"/>
            <a:ext cx="11753021" cy="5447645"/>
          </a:xfrm>
          <a:prstGeom prst="rect">
            <a:avLst/>
          </a:prstGeom>
          <a:noFill/>
        </p:spPr>
        <p:txBody>
          <a:bodyPr wrap="square">
            <a:spAutoFit/>
          </a:bodyPr>
          <a:lstStyle/>
          <a:p>
            <a:br>
              <a:rPr lang="en-IN" sz="3600" dirty="0"/>
            </a:br>
            <a:r>
              <a:rPr lang="en-IN" sz="2400" b="1" dirty="0">
                <a:solidFill>
                  <a:schemeClr val="bg1"/>
                </a:solidFill>
              </a:rPr>
              <a:t>### Key Features</a:t>
            </a:r>
            <a:endParaRPr lang="en-IN" sz="2400" dirty="0">
              <a:solidFill>
                <a:schemeClr val="bg1"/>
              </a:solidFill>
            </a:endParaRPr>
          </a:p>
          <a:p>
            <a:r>
              <a:rPr lang="en-IN" sz="2400" dirty="0">
                <a:solidFill>
                  <a:schemeClr val="bg1"/>
                </a:solidFill>
              </a:rPr>
              <a:t>- </a:t>
            </a:r>
            <a:r>
              <a:rPr lang="en-IN" sz="2400" b="1" dirty="0">
                <a:solidFill>
                  <a:schemeClr val="bg1"/>
                </a:solidFill>
              </a:rPr>
              <a:t>**Real-time Processing**</a:t>
            </a:r>
            <a:r>
              <a:rPr lang="en-IN" sz="2400" dirty="0">
                <a:solidFill>
                  <a:schemeClr val="bg1"/>
                </a:solidFill>
              </a:rPr>
              <a:t>: Sub-second governance decisions</a:t>
            </a:r>
          </a:p>
          <a:p>
            <a:r>
              <a:rPr lang="en-IN" sz="2400" dirty="0">
                <a:solidFill>
                  <a:schemeClr val="bg1"/>
                </a:solidFill>
              </a:rPr>
              <a:t>- </a:t>
            </a:r>
            <a:r>
              <a:rPr lang="en-IN" sz="2400" b="1" dirty="0">
                <a:solidFill>
                  <a:schemeClr val="bg1"/>
                </a:solidFill>
              </a:rPr>
              <a:t>**Dynamic Policy Enforcement**</a:t>
            </a:r>
            <a:r>
              <a:rPr lang="en-IN" sz="2400" dirty="0">
                <a:solidFill>
                  <a:schemeClr val="bg1"/>
                </a:solidFill>
              </a:rPr>
              <a:t>: Context-aware governance rules</a:t>
            </a:r>
          </a:p>
          <a:p>
            <a:r>
              <a:rPr lang="en-IN" sz="2400" dirty="0">
                <a:solidFill>
                  <a:schemeClr val="bg1"/>
                </a:solidFill>
              </a:rPr>
              <a:t>- </a:t>
            </a:r>
            <a:r>
              <a:rPr lang="en-IN" sz="2400" b="1" dirty="0">
                <a:solidFill>
                  <a:schemeClr val="bg1"/>
                </a:solidFill>
              </a:rPr>
              <a:t>**Comprehensive Auditing**</a:t>
            </a:r>
            <a:r>
              <a:rPr lang="en-IN" sz="2400" dirty="0">
                <a:solidFill>
                  <a:schemeClr val="bg1"/>
                </a:solidFill>
              </a:rPr>
              <a:t>: Immutable audit trails</a:t>
            </a:r>
          </a:p>
          <a:p>
            <a:r>
              <a:rPr lang="en-IN" sz="2400" dirty="0">
                <a:solidFill>
                  <a:schemeClr val="bg1"/>
                </a:solidFill>
              </a:rPr>
              <a:t>- </a:t>
            </a:r>
            <a:r>
              <a:rPr lang="en-IN" sz="2400" b="1" dirty="0">
                <a:solidFill>
                  <a:schemeClr val="bg1"/>
                </a:solidFill>
              </a:rPr>
              <a:t>**Educational Guidance**</a:t>
            </a:r>
            <a:r>
              <a:rPr lang="en-IN" sz="2400" dirty="0">
                <a:solidFill>
                  <a:schemeClr val="bg1"/>
                </a:solidFill>
              </a:rPr>
              <a:t>: User-friendly explanations and alternatives</a:t>
            </a:r>
          </a:p>
          <a:p>
            <a:r>
              <a:rPr lang="en-IN" sz="2400" dirty="0">
                <a:solidFill>
                  <a:schemeClr val="bg1"/>
                </a:solidFill>
              </a:rPr>
              <a:t>- </a:t>
            </a:r>
            <a:r>
              <a:rPr lang="en-IN" sz="2400" b="1" dirty="0">
                <a:solidFill>
                  <a:schemeClr val="bg1"/>
                </a:solidFill>
              </a:rPr>
              <a:t>**Anonymous Feedback**</a:t>
            </a:r>
            <a:r>
              <a:rPr lang="en-IN" sz="2400" dirty="0">
                <a:solidFill>
                  <a:schemeClr val="bg1"/>
                </a:solidFill>
              </a:rPr>
              <a:t>: Privacy-protected feedback collection</a:t>
            </a:r>
          </a:p>
          <a:p>
            <a:br>
              <a:rPr lang="en-IN" sz="2400" dirty="0">
                <a:solidFill>
                  <a:schemeClr val="bg1"/>
                </a:solidFill>
              </a:rPr>
            </a:br>
            <a:r>
              <a:rPr lang="en-IN" sz="2400" b="1" dirty="0">
                <a:solidFill>
                  <a:schemeClr val="bg1"/>
                </a:solidFill>
              </a:rPr>
              <a:t>### Technology Foundation</a:t>
            </a:r>
            <a:endParaRPr lang="en-IN" sz="2400" dirty="0">
              <a:solidFill>
                <a:schemeClr val="bg1"/>
              </a:solidFill>
            </a:endParaRPr>
          </a:p>
          <a:p>
            <a:r>
              <a:rPr lang="en-IN" sz="2400" dirty="0">
                <a:solidFill>
                  <a:schemeClr val="bg1"/>
                </a:solidFill>
              </a:rPr>
              <a:t>- </a:t>
            </a:r>
            <a:r>
              <a:rPr lang="en-IN" sz="2400" b="1" dirty="0">
                <a:solidFill>
                  <a:schemeClr val="bg1"/>
                </a:solidFill>
              </a:rPr>
              <a:t>**AWS Bedrock**</a:t>
            </a:r>
            <a:r>
              <a:rPr lang="en-IN" sz="2400" dirty="0">
                <a:solidFill>
                  <a:schemeClr val="bg1"/>
                </a:solidFill>
              </a:rPr>
              <a:t>: Foundation models for AI processing</a:t>
            </a:r>
          </a:p>
          <a:p>
            <a:r>
              <a:rPr lang="en-IN" sz="2400" dirty="0">
                <a:solidFill>
                  <a:schemeClr val="bg1"/>
                </a:solidFill>
              </a:rPr>
              <a:t>- </a:t>
            </a:r>
            <a:r>
              <a:rPr lang="en-IN" sz="2400" b="1" dirty="0">
                <a:solidFill>
                  <a:schemeClr val="bg1"/>
                </a:solidFill>
              </a:rPr>
              <a:t>**AWS IAM &amp; KMS**</a:t>
            </a:r>
            <a:r>
              <a:rPr lang="en-IN" sz="2400" dirty="0">
                <a:solidFill>
                  <a:schemeClr val="bg1"/>
                </a:solidFill>
              </a:rPr>
              <a:t>: Enterprise-grade security</a:t>
            </a:r>
          </a:p>
          <a:p>
            <a:r>
              <a:rPr lang="en-IN" sz="2400" dirty="0">
                <a:solidFill>
                  <a:schemeClr val="bg1"/>
                </a:solidFill>
              </a:rPr>
              <a:t>- </a:t>
            </a:r>
            <a:r>
              <a:rPr lang="en-IN" sz="2400" b="1" dirty="0">
                <a:solidFill>
                  <a:schemeClr val="bg1"/>
                </a:solidFill>
              </a:rPr>
              <a:t>**DynamoDB**</a:t>
            </a:r>
            <a:r>
              <a:rPr lang="en-IN" sz="2400" dirty="0">
                <a:solidFill>
                  <a:schemeClr val="bg1"/>
                </a:solidFill>
              </a:rPr>
              <a:t>: Scalable audit logging</a:t>
            </a:r>
          </a:p>
          <a:p>
            <a:r>
              <a:rPr lang="en-IN" sz="2400" dirty="0">
                <a:solidFill>
                  <a:schemeClr val="bg1"/>
                </a:solidFill>
              </a:rPr>
              <a:t>- </a:t>
            </a:r>
            <a:r>
              <a:rPr lang="en-IN" sz="2400" b="1" dirty="0">
                <a:solidFill>
                  <a:schemeClr val="bg1"/>
                </a:solidFill>
              </a:rPr>
              <a:t>**CloudWatch**</a:t>
            </a:r>
            <a:r>
              <a:rPr lang="en-IN" sz="2400" dirty="0">
                <a:solidFill>
                  <a:schemeClr val="bg1"/>
                </a:solidFill>
              </a:rPr>
              <a:t>: Comprehensive monitoring</a:t>
            </a:r>
          </a:p>
          <a:p>
            <a:r>
              <a:rPr lang="en-IN" sz="2400" dirty="0">
                <a:solidFill>
                  <a:schemeClr val="bg1"/>
                </a:solidFill>
              </a:rPr>
              <a:t>- </a:t>
            </a:r>
            <a:r>
              <a:rPr lang="en-IN" sz="2400" b="1" dirty="0">
                <a:solidFill>
                  <a:schemeClr val="bg1"/>
                </a:solidFill>
              </a:rPr>
              <a:t>**</a:t>
            </a:r>
            <a:r>
              <a:rPr lang="en-IN" sz="2400" b="1" dirty="0" err="1">
                <a:solidFill>
                  <a:schemeClr val="bg1"/>
                </a:solidFill>
              </a:rPr>
              <a:t>Streamlit</a:t>
            </a:r>
            <a:r>
              <a:rPr lang="en-IN" sz="2400" b="1" dirty="0">
                <a:solidFill>
                  <a:schemeClr val="bg1"/>
                </a:solidFill>
              </a:rPr>
              <a:t>**</a:t>
            </a:r>
            <a:r>
              <a:rPr lang="en-IN" sz="2400" dirty="0">
                <a:solidFill>
                  <a:schemeClr val="bg1"/>
                </a:solidFill>
              </a:rPr>
              <a:t>: Modern, responsive interface</a:t>
            </a:r>
          </a:p>
        </p:txBody>
      </p:sp>
    </p:spTree>
    <p:extLst>
      <p:ext uri="{BB962C8B-B14F-4D97-AF65-F5344CB8AC3E}">
        <p14:creationId xmlns:p14="http://schemas.microsoft.com/office/powerpoint/2010/main" val="40419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Tech-stack selection​</a:t>
            </a:r>
          </a:p>
        </p:txBody>
      </p:sp>
      <p:sp>
        <p:nvSpPr>
          <p:cNvPr id="2" name="Text Placeholder 1">
            <a:extLst>
              <a:ext uri="{FF2B5EF4-FFF2-40B4-BE49-F238E27FC236}">
                <a16:creationId xmlns:a16="http://schemas.microsoft.com/office/drawing/2014/main" id="{C05274A5-D542-58B9-A55F-A6FE96EE3B28}"/>
              </a:ext>
            </a:extLst>
          </p:cNvPr>
          <p:cNvSpPr>
            <a:spLocks noGrp="1"/>
          </p:cNvSpPr>
          <p:nvPr>
            <p:ph type="body" sz="quarter" idx="11"/>
          </p:nvPr>
        </p:nvSpPr>
        <p:spPr>
          <a:xfrm>
            <a:off x="458115" y="2286000"/>
            <a:ext cx="9560528" cy="10058400"/>
          </a:xfrm>
        </p:spPr>
        <p:txBody>
          <a:bodyPr/>
          <a:lstStyle/>
          <a:p>
            <a:r>
              <a:rPr lang="en-IN" sz="2000" b="1" dirty="0"/>
              <a:t>### Frontend Technologies</a:t>
            </a:r>
            <a:endParaRPr lang="en-IN" sz="2000" dirty="0"/>
          </a:p>
          <a:p>
            <a:r>
              <a:rPr lang="en-IN" sz="2000" dirty="0"/>
              <a:t>- </a:t>
            </a:r>
            <a:r>
              <a:rPr lang="en-IN" sz="2000" b="1" dirty="0"/>
              <a:t>**</a:t>
            </a:r>
            <a:r>
              <a:rPr lang="en-IN" sz="2000" b="1" dirty="0" err="1"/>
              <a:t>Streamlit</a:t>
            </a:r>
            <a:r>
              <a:rPr lang="en-IN" sz="2000" b="1" dirty="0"/>
              <a:t>**</a:t>
            </a:r>
            <a:r>
              <a:rPr lang="en-IN" sz="2000" dirty="0"/>
              <a:t>: Modern, responsive web interface</a:t>
            </a:r>
          </a:p>
          <a:p>
            <a:r>
              <a:rPr lang="en-IN" sz="2000" dirty="0"/>
              <a:t>- </a:t>
            </a:r>
            <a:r>
              <a:rPr lang="en-IN" sz="2000" b="1" dirty="0"/>
              <a:t>**</a:t>
            </a:r>
            <a:r>
              <a:rPr lang="en-IN" sz="2000" b="1" dirty="0" err="1"/>
              <a:t>Plotly</a:t>
            </a:r>
            <a:r>
              <a:rPr lang="en-IN" sz="2000" b="1" dirty="0"/>
              <a:t>**</a:t>
            </a:r>
            <a:r>
              <a:rPr lang="en-IN" sz="2000" dirty="0"/>
              <a:t>: Interactive data visualization</a:t>
            </a:r>
          </a:p>
          <a:p>
            <a:r>
              <a:rPr lang="en-IN" sz="2000" dirty="0"/>
              <a:t>- </a:t>
            </a:r>
            <a:r>
              <a:rPr lang="en-IN" sz="2000" b="1" dirty="0"/>
              <a:t>**Pandas**</a:t>
            </a:r>
            <a:r>
              <a:rPr lang="en-IN" sz="2000" dirty="0"/>
              <a:t>: Data processing and analysis</a:t>
            </a:r>
          </a:p>
          <a:p>
            <a:r>
              <a:rPr lang="en-IN" sz="2000" dirty="0"/>
              <a:t>- </a:t>
            </a:r>
            <a:r>
              <a:rPr lang="en-IN" sz="2000" b="1" dirty="0"/>
              <a:t>**React**</a:t>
            </a:r>
            <a:r>
              <a:rPr lang="en-IN" sz="2000" dirty="0"/>
              <a:t>: Component-based UI (alternative implementation)</a:t>
            </a:r>
          </a:p>
          <a:p>
            <a:br>
              <a:rPr lang="en-IN" sz="2000" dirty="0"/>
            </a:br>
            <a:r>
              <a:rPr lang="en-IN" sz="2000" b="1" dirty="0"/>
              <a:t>### Backend Technologies</a:t>
            </a:r>
            <a:endParaRPr lang="en-IN" sz="2000" dirty="0"/>
          </a:p>
          <a:p>
            <a:r>
              <a:rPr lang="en-IN" sz="2000" dirty="0"/>
              <a:t>- </a:t>
            </a:r>
            <a:r>
              <a:rPr lang="en-IN" sz="2000" b="1" dirty="0"/>
              <a:t>**Python 3.9**</a:t>
            </a:r>
            <a:r>
              <a:rPr lang="en-IN" sz="2000" dirty="0"/>
              <a:t>: Core programming language</a:t>
            </a:r>
          </a:p>
          <a:p>
            <a:r>
              <a:rPr lang="en-IN" sz="2000" dirty="0"/>
              <a:t>- </a:t>
            </a:r>
            <a:r>
              <a:rPr lang="en-IN" sz="2000" b="1" dirty="0"/>
              <a:t>**</a:t>
            </a:r>
            <a:r>
              <a:rPr lang="en-IN" sz="2000" b="1" dirty="0" err="1"/>
              <a:t>FastAPI</a:t>
            </a:r>
            <a:r>
              <a:rPr lang="en-IN" sz="2000" b="1" dirty="0"/>
              <a:t>**</a:t>
            </a:r>
            <a:r>
              <a:rPr lang="en-IN" sz="2000" dirty="0"/>
              <a:t>: High-performance async API</a:t>
            </a:r>
          </a:p>
          <a:p>
            <a:r>
              <a:rPr lang="en-IN" sz="2000" dirty="0"/>
              <a:t>- </a:t>
            </a:r>
            <a:r>
              <a:rPr lang="en-IN" sz="2000" b="1" dirty="0"/>
              <a:t>**</a:t>
            </a:r>
            <a:r>
              <a:rPr lang="en-IN" sz="2000" b="1" dirty="0" err="1"/>
              <a:t>Uvicorn</a:t>
            </a:r>
            <a:r>
              <a:rPr lang="en-IN" sz="2000" b="1" dirty="0"/>
              <a:t>**</a:t>
            </a:r>
            <a:r>
              <a:rPr lang="en-IN" sz="2000" dirty="0"/>
              <a:t>: ASGI server for production deployment</a:t>
            </a:r>
          </a:p>
          <a:p>
            <a:br>
              <a:rPr lang="en-IN" sz="2000" dirty="0"/>
            </a:br>
            <a:r>
              <a:rPr lang="en-IN" sz="2000" b="1" dirty="0"/>
              <a:t>### AI/ML Services</a:t>
            </a:r>
            <a:endParaRPr lang="en-IN" sz="2000" dirty="0"/>
          </a:p>
          <a:p>
            <a:r>
              <a:rPr lang="en-IN" sz="2000" dirty="0"/>
              <a:t>- </a:t>
            </a:r>
            <a:r>
              <a:rPr lang="en-IN" sz="2000" b="1" dirty="0"/>
              <a:t>**Amazon Bedrock**</a:t>
            </a:r>
            <a:r>
              <a:rPr lang="en-IN" sz="2000" dirty="0"/>
              <a:t>: Foundation models (Claude, Titan, etc.)</a:t>
            </a:r>
          </a:p>
          <a:p>
            <a:r>
              <a:rPr lang="en-IN" sz="2000" dirty="0"/>
              <a:t>- </a:t>
            </a:r>
            <a:r>
              <a:rPr lang="en-IN" sz="2000" b="1" dirty="0"/>
              <a:t>**Amazon Comprehend**</a:t>
            </a:r>
            <a:r>
              <a:rPr lang="en-IN" sz="2000" dirty="0"/>
              <a:t>: Natural language processing</a:t>
            </a:r>
          </a:p>
          <a:p>
            <a:r>
              <a:rPr lang="en-IN" sz="2000" dirty="0"/>
              <a:t>- </a:t>
            </a:r>
            <a:r>
              <a:rPr lang="en-IN" sz="2000" b="1" dirty="0"/>
              <a:t>**Hugging Face Transformers**</a:t>
            </a:r>
            <a:r>
              <a:rPr lang="en-IN" sz="2000" dirty="0"/>
              <a:t>: Custom models for specialized tasks</a:t>
            </a:r>
          </a:p>
          <a:p>
            <a:br>
              <a:rPr lang="en-IN" sz="2000" dirty="0"/>
            </a:br>
            <a:endParaRPr lang="en-IN" sz="2000" dirty="0"/>
          </a:p>
        </p:txBody>
      </p:sp>
      <p:sp>
        <p:nvSpPr>
          <p:cNvPr id="4" name="TextBox 3">
            <a:extLst>
              <a:ext uri="{FF2B5EF4-FFF2-40B4-BE49-F238E27FC236}">
                <a16:creationId xmlns:a16="http://schemas.microsoft.com/office/drawing/2014/main" id="{FB248019-6C4D-8E47-E8D1-39D4DC6DBC16}"/>
              </a:ext>
            </a:extLst>
          </p:cNvPr>
          <p:cNvSpPr txBox="1"/>
          <p:nvPr/>
        </p:nvSpPr>
        <p:spPr>
          <a:xfrm>
            <a:off x="10669656" y="3165560"/>
            <a:ext cx="10918135" cy="10409260"/>
          </a:xfrm>
          <a:prstGeom prst="rect">
            <a:avLst/>
          </a:prstGeom>
          <a:noFill/>
        </p:spPr>
        <p:txBody>
          <a:bodyPr wrap="square">
            <a:spAutoFit/>
          </a:bodyPr>
          <a:lstStyle/>
          <a:p>
            <a:r>
              <a:rPr lang="en-IN" sz="2800" b="1" dirty="0">
                <a:solidFill>
                  <a:schemeClr val="bg1"/>
                </a:solidFill>
              </a:rPr>
              <a:t>### AWS Infrastructure</a:t>
            </a:r>
            <a:endParaRPr lang="en-IN" sz="2800" dirty="0">
              <a:solidFill>
                <a:schemeClr val="bg1"/>
              </a:solidFill>
            </a:endParaRPr>
          </a:p>
          <a:p>
            <a:r>
              <a:rPr lang="en-IN" sz="2800" dirty="0">
                <a:solidFill>
                  <a:schemeClr val="bg1"/>
                </a:solidFill>
              </a:rPr>
              <a:t>- </a:t>
            </a:r>
            <a:r>
              <a:rPr lang="en-IN" sz="2800" b="1" dirty="0">
                <a:solidFill>
                  <a:schemeClr val="bg1"/>
                </a:solidFill>
              </a:rPr>
              <a:t>**DynamoDB**</a:t>
            </a:r>
            <a:r>
              <a:rPr lang="en-IN" sz="2800" dirty="0">
                <a:solidFill>
                  <a:schemeClr val="bg1"/>
                </a:solidFill>
              </a:rPr>
              <a:t>: NoSQL database for audit logs and user data</a:t>
            </a:r>
          </a:p>
          <a:p>
            <a:r>
              <a:rPr lang="en-IN" sz="2800" dirty="0">
                <a:solidFill>
                  <a:schemeClr val="bg1"/>
                </a:solidFill>
              </a:rPr>
              <a:t>- </a:t>
            </a:r>
            <a:r>
              <a:rPr lang="en-IN" sz="2800" b="1" dirty="0">
                <a:solidFill>
                  <a:schemeClr val="bg1"/>
                </a:solidFill>
              </a:rPr>
              <a:t>**S3**</a:t>
            </a:r>
            <a:r>
              <a:rPr lang="en-IN" sz="2800" dirty="0">
                <a:solidFill>
                  <a:schemeClr val="bg1"/>
                </a:solidFill>
              </a:rPr>
              <a:t>: Object storage for audit artifacts and documents</a:t>
            </a:r>
          </a:p>
          <a:p>
            <a:r>
              <a:rPr lang="en-IN" sz="2800" dirty="0">
                <a:solidFill>
                  <a:schemeClr val="bg1"/>
                </a:solidFill>
              </a:rPr>
              <a:t>- </a:t>
            </a:r>
            <a:r>
              <a:rPr lang="en-IN" sz="2800" b="1" dirty="0">
                <a:solidFill>
                  <a:schemeClr val="bg1"/>
                </a:solidFill>
              </a:rPr>
              <a:t>**Lambda**</a:t>
            </a:r>
            <a:r>
              <a:rPr lang="en-IN" sz="2800" dirty="0">
                <a:solidFill>
                  <a:schemeClr val="bg1"/>
                </a:solidFill>
              </a:rPr>
              <a:t>: Serverless compute for agent processing</a:t>
            </a:r>
          </a:p>
          <a:p>
            <a:r>
              <a:rPr lang="en-IN" sz="2800" dirty="0">
                <a:solidFill>
                  <a:schemeClr val="bg1"/>
                </a:solidFill>
              </a:rPr>
              <a:t>- </a:t>
            </a:r>
            <a:r>
              <a:rPr lang="en-IN" sz="2800" b="1" dirty="0">
                <a:solidFill>
                  <a:schemeClr val="bg1"/>
                </a:solidFill>
              </a:rPr>
              <a:t>**API Gateway**</a:t>
            </a:r>
            <a:r>
              <a:rPr lang="en-IN" sz="2800" dirty="0">
                <a:solidFill>
                  <a:schemeClr val="bg1"/>
                </a:solidFill>
              </a:rPr>
              <a:t>: REST API management and rate limiting</a:t>
            </a:r>
          </a:p>
          <a:p>
            <a:r>
              <a:rPr lang="en-IN" sz="2800" dirty="0">
                <a:solidFill>
                  <a:schemeClr val="bg1"/>
                </a:solidFill>
              </a:rPr>
              <a:t>- </a:t>
            </a:r>
            <a:r>
              <a:rPr lang="en-IN" sz="2800" b="1" dirty="0">
                <a:solidFill>
                  <a:schemeClr val="bg1"/>
                </a:solidFill>
              </a:rPr>
              <a:t>**CloudFront**</a:t>
            </a:r>
            <a:r>
              <a:rPr lang="en-IN" sz="2800" dirty="0">
                <a:solidFill>
                  <a:schemeClr val="bg1"/>
                </a:solidFill>
              </a:rPr>
              <a:t>: Content delivery network for global performance</a:t>
            </a:r>
          </a:p>
          <a:p>
            <a:r>
              <a:rPr lang="en-IN" sz="2800" dirty="0">
                <a:solidFill>
                  <a:schemeClr val="bg1"/>
                </a:solidFill>
              </a:rPr>
              <a:t>- </a:t>
            </a:r>
            <a:r>
              <a:rPr lang="en-IN" sz="2800" b="1" dirty="0">
                <a:solidFill>
                  <a:schemeClr val="bg1"/>
                </a:solidFill>
              </a:rPr>
              <a:t>**CloudWatch**</a:t>
            </a:r>
            <a:r>
              <a:rPr lang="en-IN" sz="2800" dirty="0">
                <a:solidFill>
                  <a:schemeClr val="bg1"/>
                </a:solidFill>
              </a:rPr>
              <a:t>: Monitoring, logging, and alerting</a:t>
            </a:r>
          </a:p>
          <a:p>
            <a:br>
              <a:rPr lang="en-IN" sz="2800" dirty="0">
                <a:solidFill>
                  <a:schemeClr val="bg1"/>
                </a:solidFill>
              </a:rPr>
            </a:br>
            <a:r>
              <a:rPr lang="en-IN" sz="2800" b="1" dirty="0">
                <a:solidFill>
                  <a:schemeClr val="bg1"/>
                </a:solidFill>
              </a:rPr>
              <a:t>### Security &amp; Compliance</a:t>
            </a:r>
            <a:endParaRPr lang="en-IN" sz="2800" dirty="0">
              <a:solidFill>
                <a:schemeClr val="bg1"/>
              </a:solidFill>
            </a:endParaRPr>
          </a:p>
          <a:p>
            <a:r>
              <a:rPr lang="en-IN" sz="2800" dirty="0">
                <a:solidFill>
                  <a:schemeClr val="bg1"/>
                </a:solidFill>
              </a:rPr>
              <a:t>- </a:t>
            </a:r>
            <a:r>
              <a:rPr lang="en-IN" sz="2800" b="1" dirty="0">
                <a:solidFill>
                  <a:schemeClr val="bg1"/>
                </a:solidFill>
              </a:rPr>
              <a:t>**AWS IAM**</a:t>
            </a:r>
            <a:r>
              <a:rPr lang="en-IN" sz="2800" dirty="0">
                <a:solidFill>
                  <a:schemeClr val="bg1"/>
                </a:solidFill>
              </a:rPr>
              <a:t>: Identity and access management with role-based access</a:t>
            </a:r>
          </a:p>
          <a:p>
            <a:r>
              <a:rPr lang="en-IN" sz="2800" dirty="0">
                <a:solidFill>
                  <a:schemeClr val="bg1"/>
                </a:solidFill>
              </a:rPr>
              <a:t>- </a:t>
            </a:r>
            <a:r>
              <a:rPr lang="en-IN" sz="2800" b="1" dirty="0">
                <a:solidFill>
                  <a:schemeClr val="bg1"/>
                </a:solidFill>
              </a:rPr>
              <a:t>**AWS KMS**</a:t>
            </a:r>
            <a:r>
              <a:rPr lang="en-IN" sz="2800" dirty="0">
                <a:solidFill>
                  <a:schemeClr val="bg1"/>
                </a:solidFill>
              </a:rPr>
              <a:t>: Key management for encryption</a:t>
            </a:r>
          </a:p>
          <a:p>
            <a:r>
              <a:rPr lang="en-IN" sz="2800" dirty="0">
                <a:solidFill>
                  <a:schemeClr val="bg1"/>
                </a:solidFill>
              </a:rPr>
              <a:t>- </a:t>
            </a:r>
            <a:r>
              <a:rPr lang="en-IN" sz="2800" b="1" dirty="0">
                <a:solidFill>
                  <a:schemeClr val="bg1"/>
                </a:solidFill>
              </a:rPr>
              <a:t>**AWS </a:t>
            </a:r>
            <a:r>
              <a:rPr lang="en-IN" sz="2800" b="1" dirty="0" err="1">
                <a:solidFill>
                  <a:schemeClr val="bg1"/>
                </a:solidFill>
              </a:rPr>
              <a:t>GuardDuty</a:t>
            </a:r>
            <a:r>
              <a:rPr lang="en-IN" sz="2800" b="1" dirty="0">
                <a:solidFill>
                  <a:schemeClr val="bg1"/>
                </a:solidFill>
              </a:rPr>
              <a:t>**</a:t>
            </a:r>
            <a:r>
              <a:rPr lang="en-IN" sz="2800" dirty="0">
                <a:solidFill>
                  <a:schemeClr val="bg1"/>
                </a:solidFill>
              </a:rPr>
              <a:t>: Threat detection and monitoring</a:t>
            </a:r>
          </a:p>
          <a:p>
            <a:r>
              <a:rPr lang="en-IN" sz="2800" dirty="0">
                <a:solidFill>
                  <a:schemeClr val="bg1"/>
                </a:solidFill>
              </a:rPr>
              <a:t>- </a:t>
            </a:r>
            <a:r>
              <a:rPr lang="en-IN" sz="2800" b="1" dirty="0">
                <a:solidFill>
                  <a:schemeClr val="bg1"/>
                </a:solidFill>
              </a:rPr>
              <a:t>**Bedrock Content Moderation**</a:t>
            </a:r>
            <a:r>
              <a:rPr lang="en-IN" sz="2800" dirty="0">
                <a:solidFill>
                  <a:schemeClr val="bg1"/>
                </a:solidFill>
              </a:rPr>
              <a:t>: AI content filtering</a:t>
            </a:r>
          </a:p>
          <a:p>
            <a:br>
              <a:rPr lang="en-IN" sz="2800" dirty="0">
                <a:solidFill>
                  <a:schemeClr val="bg1"/>
                </a:solidFill>
              </a:rPr>
            </a:br>
            <a:r>
              <a:rPr lang="en-IN" sz="2800" b="1" dirty="0">
                <a:solidFill>
                  <a:schemeClr val="bg1"/>
                </a:solidFill>
              </a:rPr>
              <a:t>### Justification for AWS</a:t>
            </a:r>
            <a:endParaRPr lang="en-IN" sz="2800" dirty="0">
              <a:solidFill>
                <a:schemeClr val="bg1"/>
              </a:solidFill>
            </a:endParaRPr>
          </a:p>
          <a:p>
            <a:r>
              <a:rPr lang="en-IN" sz="2800" dirty="0">
                <a:solidFill>
                  <a:schemeClr val="bg1"/>
                </a:solidFill>
              </a:rPr>
              <a:t>- </a:t>
            </a:r>
            <a:r>
              <a:rPr lang="en-IN" sz="2800" b="1" dirty="0">
                <a:solidFill>
                  <a:schemeClr val="bg1"/>
                </a:solidFill>
              </a:rPr>
              <a:t>**Compliance**</a:t>
            </a:r>
            <a:r>
              <a:rPr lang="en-IN" sz="2800" dirty="0">
                <a:solidFill>
                  <a:schemeClr val="bg1"/>
                </a:solidFill>
              </a:rPr>
              <a:t>: AWS provides enterprise-grade compliance certifications</a:t>
            </a:r>
          </a:p>
          <a:p>
            <a:r>
              <a:rPr lang="en-IN" sz="2800" dirty="0">
                <a:solidFill>
                  <a:schemeClr val="bg1"/>
                </a:solidFill>
              </a:rPr>
              <a:t>- </a:t>
            </a:r>
            <a:r>
              <a:rPr lang="en-IN" sz="2800" b="1" dirty="0">
                <a:solidFill>
                  <a:schemeClr val="bg1"/>
                </a:solidFill>
              </a:rPr>
              <a:t>**Scale**</a:t>
            </a:r>
            <a:r>
              <a:rPr lang="en-IN" sz="2800" dirty="0">
                <a:solidFill>
                  <a:schemeClr val="bg1"/>
                </a:solidFill>
              </a:rPr>
              <a:t>: Auto-scaling handles growth without manual intervention</a:t>
            </a:r>
          </a:p>
          <a:p>
            <a:r>
              <a:rPr lang="en-IN" sz="2800" dirty="0">
                <a:solidFill>
                  <a:schemeClr val="bg1"/>
                </a:solidFill>
              </a:rPr>
              <a:t>- </a:t>
            </a:r>
            <a:r>
              <a:rPr lang="en-IN" sz="2800" b="1" dirty="0">
                <a:solidFill>
                  <a:schemeClr val="bg1"/>
                </a:solidFill>
              </a:rPr>
              <a:t>**Security**</a:t>
            </a:r>
            <a:r>
              <a:rPr lang="en-IN" sz="2800" dirty="0">
                <a:solidFill>
                  <a:schemeClr val="bg1"/>
                </a:solidFill>
              </a:rPr>
              <a:t>: Built-in security controls and best practices</a:t>
            </a:r>
          </a:p>
          <a:p>
            <a:r>
              <a:rPr lang="en-IN" sz="2800" dirty="0">
                <a:solidFill>
                  <a:schemeClr val="bg1"/>
                </a:solidFill>
              </a:rPr>
              <a:t>- </a:t>
            </a:r>
            <a:r>
              <a:rPr lang="en-IN" sz="2800" b="1" dirty="0">
                <a:solidFill>
                  <a:schemeClr val="bg1"/>
                </a:solidFill>
              </a:rPr>
              <a:t>**Cost-Effective**</a:t>
            </a:r>
            <a:r>
              <a:rPr lang="en-IN" sz="2800" dirty="0">
                <a:solidFill>
                  <a:schemeClr val="bg1"/>
                </a:solidFill>
              </a:rPr>
              <a:t>: Pay-per-use model with free tier benefits</a:t>
            </a:r>
          </a:p>
          <a:p>
            <a:r>
              <a:rPr lang="en-IN" sz="2800" dirty="0">
                <a:solidFill>
                  <a:schemeClr val="bg1"/>
                </a:solidFill>
              </a:rPr>
              <a:t>- </a:t>
            </a:r>
            <a:r>
              <a:rPr lang="en-IN" sz="2800" b="1" dirty="0">
                <a:solidFill>
                  <a:schemeClr val="bg1"/>
                </a:solidFill>
              </a:rPr>
              <a:t>**Global Reach**</a:t>
            </a:r>
            <a:r>
              <a:rPr lang="en-IN" sz="2800" dirty="0">
                <a:solidFill>
                  <a:schemeClr val="bg1"/>
                </a:solidFill>
              </a:rPr>
              <a:t>: Multi-region deployment capabilities</a:t>
            </a:r>
          </a:p>
          <a:p>
            <a:br>
              <a:rPr lang="en-IN" sz="2800" dirty="0">
                <a:solidFill>
                  <a:schemeClr val="bg1"/>
                </a:solidFill>
              </a:rPr>
            </a:br>
            <a:endParaRPr lang="en-IN" sz="2800" dirty="0">
              <a:solidFill>
                <a:schemeClr val="bg1"/>
              </a:solidFill>
            </a:endParaRPr>
          </a:p>
          <a:p>
            <a:pPr>
              <a:lnSpc>
                <a:spcPts val="1425"/>
              </a:lnSpc>
              <a:buNone/>
            </a:pPr>
            <a:br>
              <a:rPr lang="en-IN" sz="2800" b="0" dirty="0">
                <a:solidFill>
                  <a:schemeClr val="bg1"/>
                </a:solidFill>
                <a:effectLst/>
                <a:latin typeface="Consolas" panose="020B0609020204030204" pitchFamily="49" charset="0"/>
              </a:rPr>
            </a:br>
            <a:endParaRPr lang="en-IN"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3045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261C-B534-9C39-B209-DFA9915C8329}"/>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085561-675C-1B47-6DA1-71CEDD253BCC}"/>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Architecture design/diagram</a:t>
            </a:r>
          </a:p>
        </p:txBody>
      </p:sp>
      <p:sp>
        <p:nvSpPr>
          <p:cNvPr id="2" name="Text Placeholder 1">
            <a:extLst>
              <a:ext uri="{FF2B5EF4-FFF2-40B4-BE49-F238E27FC236}">
                <a16:creationId xmlns:a16="http://schemas.microsoft.com/office/drawing/2014/main" id="{DE4150FA-1096-0859-6127-C3028CF0538A}"/>
              </a:ext>
            </a:extLst>
          </p:cNvPr>
          <p:cNvSpPr>
            <a:spLocks noGrp="1"/>
          </p:cNvSpPr>
          <p:nvPr>
            <p:ph type="body" sz="quarter" idx="11"/>
          </p:nvPr>
        </p:nvSpPr>
        <p:spPr/>
        <p:txBody>
          <a:bodyPr/>
          <a:lstStyle/>
          <a:p>
            <a:endParaRPr lang="en-US" dirty="0"/>
          </a:p>
        </p:txBody>
      </p:sp>
      <p:pic>
        <p:nvPicPr>
          <p:cNvPr id="4" name="Picture 3">
            <a:extLst>
              <a:ext uri="{FF2B5EF4-FFF2-40B4-BE49-F238E27FC236}">
                <a16:creationId xmlns:a16="http://schemas.microsoft.com/office/drawing/2014/main" id="{A799F7FD-A162-84CA-D126-DFC62D509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57" y="2286000"/>
            <a:ext cx="11400183" cy="7600122"/>
          </a:xfrm>
          <a:prstGeom prst="rect">
            <a:avLst/>
          </a:prstGeom>
        </p:spPr>
      </p:pic>
      <p:pic>
        <p:nvPicPr>
          <p:cNvPr id="6" name="Picture 5">
            <a:extLst>
              <a:ext uri="{FF2B5EF4-FFF2-40B4-BE49-F238E27FC236}">
                <a16:creationId xmlns:a16="http://schemas.microsoft.com/office/drawing/2014/main" id="{8BC4D3D9-1A94-8FBD-9420-34A005D43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1435" y="4426226"/>
            <a:ext cx="11400183" cy="7600122"/>
          </a:xfrm>
          <a:prstGeom prst="rect">
            <a:avLst/>
          </a:prstGeom>
        </p:spPr>
      </p:pic>
    </p:spTree>
    <p:extLst>
      <p:ext uri="{BB962C8B-B14F-4D97-AF65-F5344CB8AC3E}">
        <p14:creationId xmlns:p14="http://schemas.microsoft.com/office/powerpoint/2010/main" val="11994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DB0D-39A4-5FBE-3E6F-EDC7CCD3AD80}"/>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018AD5B1-3039-56A9-41EE-A93898A4D53E}"/>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Cost estimates​</a:t>
            </a:r>
          </a:p>
        </p:txBody>
      </p:sp>
      <p:sp>
        <p:nvSpPr>
          <p:cNvPr id="2" name="Text Placeholder 1">
            <a:extLst>
              <a:ext uri="{FF2B5EF4-FFF2-40B4-BE49-F238E27FC236}">
                <a16:creationId xmlns:a16="http://schemas.microsoft.com/office/drawing/2014/main" id="{8913A702-83D0-8763-A5E9-B099540553E5}"/>
              </a:ext>
            </a:extLst>
          </p:cNvPr>
          <p:cNvSpPr>
            <a:spLocks noGrp="1"/>
          </p:cNvSpPr>
          <p:nvPr>
            <p:ph type="body" sz="quarter" idx="11"/>
          </p:nvPr>
        </p:nvSpPr>
        <p:spPr/>
        <p:txBody>
          <a:bodyPr/>
          <a:lstStyle/>
          <a:p>
            <a:r>
              <a:rPr lang="en-IN" sz="2000" b="1" dirty="0"/>
              <a:t>### AWS Service Costs (Monthly)</a:t>
            </a:r>
            <a:endParaRPr lang="en-IN" sz="2000" dirty="0"/>
          </a:p>
          <a:p>
            <a:br>
              <a:rPr lang="en-IN" sz="2000" dirty="0"/>
            </a:br>
            <a:r>
              <a:rPr lang="en-IN" sz="2000" b="1" dirty="0"/>
              <a:t>#### Free Tier (First 12 months)</a:t>
            </a:r>
            <a:endParaRPr lang="en-IN" sz="2000" dirty="0"/>
          </a:p>
          <a:p>
            <a:r>
              <a:rPr lang="en-IN" sz="2000" dirty="0"/>
              <a:t>- </a:t>
            </a:r>
            <a:r>
              <a:rPr lang="en-IN" sz="2000" b="1" dirty="0"/>
              <a:t>**Lambda**</a:t>
            </a:r>
            <a:r>
              <a:rPr lang="en-IN" sz="2000" dirty="0"/>
              <a:t>: 1M requests/month free</a:t>
            </a:r>
          </a:p>
          <a:p>
            <a:r>
              <a:rPr lang="en-IN" sz="2000" dirty="0"/>
              <a:t>- </a:t>
            </a:r>
            <a:r>
              <a:rPr lang="en-IN" sz="2000" b="1" dirty="0"/>
              <a:t>**DynamoDB**</a:t>
            </a:r>
            <a:r>
              <a:rPr lang="en-IN" sz="2000" dirty="0"/>
              <a:t>: 25GB storage free</a:t>
            </a:r>
          </a:p>
          <a:p>
            <a:r>
              <a:rPr lang="en-IN" sz="2000" dirty="0"/>
              <a:t>- </a:t>
            </a:r>
            <a:r>
              <a:rPr lang="en-IN" sz="2000" b="1" dirty="0"/>
              <a:t>**S3**</a:t>
            </a:r>
            <a:r>
              <a:rPr lang="en-IN" sz="2000" dirty="0"/>
              <a:t>: 5GB storage free</a:t>
            </a:r>
          </a:p>
          <a:p>
            <a:r>
              <a:rPr lang="en-IN" sz="2000" dirty="0"/>
              <a:t>- </a:t>
            </a:r>
            <a:r>
              <a:rPr lang="en-IN" sz="2000" b="1" dirty="0"/>
              <a:t>**CloudWatch**</a:t>
            </a:r>
            <a:r>
              <a:rPr lang="en-IN" sz="2000" dirty="0"/>
              <a:t>: Basic monitoring free</a:t>
            </a:r>
          </a:p>
          <a:p>
            <a:r>
              <a:rPr lang="en-IN" sz="2000" dirty="0"/>
              <a:t>- </a:t>
            </a:r>
            <a:r>
              <a:rPr lang="en-IN" sz="2000" b="1" dirty="0"/>
              <a:t>**API Gateway**</a:t>
            </a:r>
            <a:r>
              <a:rPr lang="en-IN" sz="2000" dirty="0"/>
              <a:t>: 1M requests/month free</a:t>
            </a:r>
          </a:p>
          <a:p>
            <a:br>
              <a:rPr lang="en-IN" sz="2000" dirty="0"/>
            </a:br>
            <a:r>
              <a:rPr lang="en-IN" sz="2000" b="1" dirty="0"/>
              <a:t>#### Estimated Monthly Costs (After Free Tier)</a:t>
            </a:r>
            <a:endParaRPr lang="en-IN" sz="2000" dirty="0"/>
          </a:p>
          <a:p>
            <a:r>
              <a:rPr lang="en-IN" sz="2000" dirty="0"/>
              <a:t>- </a:t>
            </a:r>
            <a:r>
              <a:rPr lang="en-IN" sz="2000" b="1" dirty="0"/>
              <a:t>**DynamoDB**</a:t>
            </a:r>
            <a:r>
              <a:rPr lang="en-IN" sz="2000" dirty="0"/>
              <a:t>: $5-15/month (depending on usage)</a:t>
            </a:r>
          </a:p>
          <a:p>
            <a:r>
              <a:rPr lang="en-IN" sz="2000" dirty="0"/>
              <a:t>- </a:t>
            </a:r>
            <a:r>
              <a:rPr lang="en-IN" sz="2000" b="1" dirty="0"/>
              <a:t>**Lambda**</a:t>
            </a:r>
            <a:r>
              <a:rPr lang="en-IN" sz="2000" dirty="0"/>
              <a:t>: $2-8/month (serverless compute)</a:t>
            </a:r>
          </a:p>
          <a:p>
            <a:r>
              <a:rPr lang="en-IN" sz="2000" dirty="0"/>
              <a:t>- </a:t>
            </a:r>
            <a:r>
              <a:rPr lang="en-IN" sz="2000" b="1" dirty="0"/>
              <a:t>**Bedrock**</a:t>
            </a:r>
            <a:r>
              <a:rPr lang="en-IN" sz="2000" dirty="0"/>
              <a:t>: $3-10/month (AI model usage)</a:t>
            </a:r>
          </a:p>
          <a:p>
            <a:r>
              <a:rPr lang="en-IN" sz="2000" dirty="0"/>
              <a:t>- </a:t>
            </a:r>
            <a:r>
              <a:rPr lang="en-IN" sz="2000" b="1" dirty="0"/>
              <a:t>**S3**</a:t>
            </a:r>
            <a:r>
              <a:rPr lang="en-IN" sz="2000" dirty="0"/>
              <a:t>: $1-3/month (storage)</a:t>
            </a:r>
          </a:p>
          <a:p>
            <a:r>
              <a:rPr lang="en-IN" sz="2000" dirty="0"/>
              <a:t>- </a:t>
            </a:r>
            <a:r>
              <a:rPr lang="en-IN" sz="2000" b="1" dirty="0"/>
              <a:t>**CloudWatch**</a:t>
            </a:r>
            <a:r>
              <a:rPr lang="en-IN" sz="2000" dirty="0"/>
              <a:t>: $2-5/month (monitoring)</a:t>
            </a:r>
          </a:p>
          <a:p>
            <a:endParaRPr lang="en-US" dirty="0"/>
          </a:p>
        </p:txBody>
      </p:sp>
      <p:sp>
        <p:nvSpPr>
          <p:cNvPr id="4" name="TextBox 3">
            <a:extLst>
              <a:ext uri="{FF2B5EF4-FFF2-40B4-BE49-F238E27FC236}">
                <a16:creationId xmlns:a16="http://schemas.microsoft.com/office/drawing/2014/main" id="{A7CA3A26-C9E0-7857-F7E8-8959832B99E5}"/>
              </a:ext>
            </a:extLst>
          </p:cNvPr>
          <p:cNvSpPr txBox="1"/>
          <p:nvPr/>
        </p:nvSpPr>
        <p:spPr>
          <a:xfrm>
            <a:off x="9178787" y="5797689"/>
            <a:ext cx="12195312" cy="5632311"/>
          </a:xfrm>
          <a:prstGeom prst="rect">
            <a:avLst/>
          </a:prstGeom>
          <a:noFill/>
        </p:spPr>
        <p:txBody>
          <a:bodyPr wrap="square">
            <a:spAutoFit/>
          </a:bodyPr>
          <a:lstStyle/>
          <a:p>
            <a:r>
              <a:rPr lang="en-US" b="1" dirty="0">
                <a:solidFill>
                  <a:schemeClr val="bg1"/>
                </a:solidFill>
              </a:rPr>
              <a:t>#### Total Estimated Cost</a:t>
            </a:r>
            <a:endParaRPr lang="en-US" dirty="0">
              <a:solidFill>
                <a:schemeClr val="bg1"/>
              </a:solidFill>
            </a:endParaRPr>
          </a:p>
          <a:p>
            <a:r>
              <a:rPr lang="en-US" dirty="0">
                <a:solidFill>
                  <a:schemeClr val="bg1"/>
                </a:solidFill>
              </a:rPr>
              <a:t>- </a:t>
            </a:r>
            <a:r>
              <a:rPr lang="en-US" b="1" dirty="0">
                <a:solidFill>
                  <a:schemeClr val="bg1"/>
                </a:solidFill>
              </a:rPr>
              <a:t>**Monthly Range**</a:t>
            </a:r>
            <a:r>
              <a:rPr lang="en-US" dirty="0">
                <a:solidFill>
                  <a:schemeClr val="bg1"/>
                </a:solidFill>
              </a:rPr>
              <a:t>: $10-30/month</a:t>
            </a:r>
          </a:p>
          <a:p>
            <a:r>
              <a:rPr lang="en-US" dirty="0">
                <a:solidFill>
                  <a:schemeClr val="bg1"/>
                </a:solidFill>
              </a:rPr>
              <a:t>- </a:t>
            </a:r>
            <a:r>
              <a:rPr lang="en-US" b="1" dirty="0">
                <a:solidFill>
                  <a:schemeClr val="bg1"/>
                </a:solidFill>
              </a:rPr>
              <a:t>**Annual Cost**</a:t>
            </a:r>
            <a:r>
              <a:rPr lang="en-US" dirty="0">
                <a:solidFill>
                  <a:schemeClr val="bg1"/>
                </a:solidFill>
              </a:rPr>
              <a:t>: $120-360/year</a:t>
            </a:r>
          </a:p>
          <a:p>
            <a:r>
              <a:rPr lang="en-US" dirty="0">
                <a:solidFill>
                  <a:schemeClr val="bg1"/>
                </a:solidFill>
              </a:rPr>
              <a:t>- </a:t>
            </a:r>
            <a:r>
              <a:rPr lang="en-US" b="1" dirty="0">
                <a:solidFill>
                  <a:schemeClr val="bg1"/>
                </a:solidFill>
              </a:rPr>
              <a:t>**Cost per User**</a:t>
            </a:r>
            <a:r>
              <a:rPr lang="en-US" dirty="0">
                <a:solidFill>
                  <a:schemeClr val="bg1"/>
                </a:solidFill>
              </a:rPr>
              <a:t>: &lt; $0.01/user/month</a:t>
            </a:r>
          </a:p>
          <a:p>
            <a:br>
              <a:rPr lang="en-US" dirty="0">
                <a:solidFill>
                  <a:schemeClr val="bg1"/>
                </a:solidFill>
              </a:rPr>
            </a:br>
            <a:r>
              <a:rPr lang="en-US" b="1" dirty="0">
                <a:solidFill>
                  <a:schemeClr val="bg1"/>
                </a:solidFill>
              </a:rPr>
              <a:t>### Cost Optimization</a:t>
            </a:r>
            <a:endParaRPr lang="en-US" dirty="0">
              <a:solidFill>
                <a:schemeClr val="bg1"/>
              </a:solidFill>
            </a:endParaRPr>
          </a:p>
          <a:p>
            <a:r>
              <a:rPr lang="en-US" dirty="0">
                <a:solidFill>
                  <a:schemeClr val="bg1"/>
                </a:solidFill>
              </a:rPr>
              <a:t>- </a:t>
            </a:r>
            <a:r>
              <a:rPr lang="en-US" b="1" dirty="0">
                <a:solidFill>
                  <a:schemeClr val="bg1"/>
                </a:solidFill>
              </a:rPr>
              <a:t>**Serverless Architecture**</a:t>
            </a:r>
            <a:r>
              <a:rPr lang="en-US" dirty="0">
                <a:solidFill>
                  <a:schemeClr val="bg1"/>
                </a:solidFill>
              </a:rPr>
              <a:t>: Pay only for actual usage</a:t>
            </a:r>
          </a:p>
          <a:p>
            <a:r>
              <a:rPr lang="en-US" dirty="0">
                <a:solidFill>
                  <a:schemeClr val="bg1"/>
                </a:solidFill>
              </a:rPr>
              <a:t>- </a:t>
            </a:r>
            <a:r>
              <a:rPr lang="en-US" b="1" dirty="0">
                <a:solidFill>
                  <a:schemeClr val="bg1"/>
                </a:solidFill>
              </a:rPr>
              <a:t>**Auto-scaling**</a:t>
            </a:r>
            <a:r>
              <a:rPr lang="en-US" dirty="0">
                <a:solidFill>
                  <a:schemeClr val="bg1"/>
                </a:solidFill>
              </a:rPr>
              <a:t>: No over-provisioning costs</a:t>
            </a:r>
          </a:p>
          <a:p>
            <a:r>
              <a:rPr lang="en-US" dirty="0">
                <a:solidFill>
                  <a:schemeClr val="bg1"/>
                </a:solidFill>
              </a:rPr>
              <a:t>- </a:t>
            </a:r>
            <a:r>
              <a:rPr lang="en-US" b="1" dirty="0">
                <a:solidFill>
                  <a:schemeClr val="bg1"/>
                </a:solidFill>
              </a:rPr>
              <a:t>**Free Tier**</a:t>
            </a:r>
            <a:r>
              <a:rPr lang="en-US" dirty="0">
                <a:solidFill>
                  <a:schemeClr val="bg1"/>
                </a:solidFill>
              </a:rPr>
              <a:t>: Maximize AWS free tier benefits</a:t>
            </a:r>
          </a:p>
          <a:p>
            <a:r>
              <a:rPr lang="en-US" dirty="0">
                <a:solidFill>
                  <a:schemeClr val="bg1"/>
                </a:solidFill>
              </a:rPr>
              <a:t>- </a:t>
            </a:r>
            <a:r>
              <a:rPr lang="en-US" b="1" dirty="0">
                <a:solidFill>
                  <a:schemeClr val="bg1"/>
                </a:solidFill>
              </a:rPr>
              <a:t>**Efficient Design**</a:t>
            </a:r>
            <a:r>
              <a:rPr lang="en-US" dirty="0">
                <a:solidFill>
                  <a:schemeClr val="bg1"/>
                </a:solidFill>
              </a:rPr>
              <a:t>: Optimized for cost-effectiveness</a:t>
            </a:r>
          </a:p>
        </p:txBody>
      </p:sp>
    </p:spTree>
    <p:extLst>
      <p:ext uri="{BB962C8B-B14F-4D97-AF65-F5344CB8AC3E}">
        <p14:creationId xmlns:p14="http://schemas.microsoft.com/office/powerpoint/2010/main" val="22269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petus Template Jan 2025 - B&amp;W">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7AC907B1842346BBCDEDCD90FAA546" ma:contentTypeVersion="24" ma:contentTypeDescription="Create a new document." ma:contentTypeScope="" ma:versionID="a48645a299910e8e611847bc8dcec5ca">
  <xsd:schema xmlns:xsd="http://www.w3.org/2001/XMLSchema" xmlns:xs="http://www.w3.org/2001/XMLSchema" xmlns:p="http://schemas.microsoft.com/office/2006/metadata/properties" xmlns:ns2="bc7aeddc-eed4-4c2a-9e1c-1dbcabef019d" xmlns:ns3="70efae34-dbcb-425c-a9ed-5a25cf780907" targetNamespace="http://schemas.microsoft.com/office/2006/metadata/properties" ma:root="true" ma:fieldsID="ab06ee1ea9193d6de8e91e5e56314d93" ns2:_="" ns3:_="">
    <xsd:import namespace="bc7aeddc-eed4-4c2a-9e1c-1dbcabef019d"/>
    <xsd:import namespace="70efae34-dbcb-425c-a9ed-5a25cf780907"/>
    <xsd:element name="properties">
      <xsd:complexType>
        <xsd:sequence>
          <xsd:element name="documentManagement">
            <xsd:complexType>
              <xsd:all>
                <xsd:element ref="ns2:Industry" minOccurs="0"/>
                <xsd:element ref="ns2:Client" minOccurs="0"/>
                <xsd:element ref="ns2:Products_x002f_Services"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Category" minOccurs="0"/>
                <xsd:element ref="ns2:MediaServiceDateTaken" minOccurs="0"/>
                <xsd:element ref="ns2:MediaServiceGenerationTime" minOccurs="0"/>
                <xsd:element ref="ns2:MediaServiceEventHashCode" minOccurs="0"/>
                <xsd:element ref="ns2:MediaLengthInSeconds" minOccurs="0"/>
                <xsd:element ref="ns2:Updated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aeddc-eed4-4c2a-9e1c-1dbcabef019d" elementFormDefault="qualified">
    <xsd:import namespace="http://schemas.microsoft.com/office/2006/documentManagement/types"/>
    <xsd:import namespace="http://schemas.microsoft.com/office/infopath/2007/PartnerControls"/>
    <xsd:element name="Industry" ma:index="2" nillable="true" ma:displayName="Industry" ma:format="Dropdown" ma:internalName="Industry">
      <xsd:simpleType>
        <xsd:restriction base="dms:Text">
          <xsd:maxLength value="255"/>
        </xsd:restriction>
      </xsd:simpleType>
    </xsd:element>
    <xsd:element name="Client" ma:index="3" nillable="true" ma:displayName="Client" ma:format="Dropdown" ma:internalName="Client" ma:readOnly="false">
      <xsd:simpleType>
        <xsd:restriction base="dms:Text">
          <xsd:maxLength value="255"/>
        </xsd:restriction>
      </xsd:simpleType>
    </xsd:element>
    <xsd:element name="Products_x002f_Services" ma:index="4" nillable="true" ma:displayName="Products/Services" ma:format="Dropdown" ma:internalName="Products_x002f_Services">
      <xsd:complexType>
        <xsd:complexContent>
          <xsd:extension base="dms:MultiChoiceFillIn">
            <xsd:sequence>
              <xsd:element name="Value" maxOccurs="unbounded" minOccurs="0" nillable="true">
                <xsd:simpleType>
                  <xsd:union memberTypes="dms:Text">
                    <xsd:simpleType>
                      <xsd:restriction base="dms:Choice">
                        <xsd:enumeration value="Architecture Consulting"/>
                        <xsd:enumeration value="Application Modernization"/>
                        <xsd:enumeration value="Cloud Test Engineering"/>
                        <xsd:enumeration value="Data Lake/Warehouse"/>
                        <xsd:enumeration value="Security &amp; Governance"/>
                        <xsd:enumeration value="Cost Engineering"/>
                        <xsd:enumeration value="DevOps"/>
                        <xsd:enumeration value="Data Pipelining"/>
                        <xsd:enumeration value="Data Analytics"/>
                        <xsd:enumeration value="AI/ML"/>
                        <xsd:enumeration value="LeapLogic"/>
                        <xsd:enumeration value="Gathr"/>
                      </xsd:restriction>
                    </xsd:simpleType>
                  </xsd:union>
                </xsd:simpleType>
              </xsd:element>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Category" ma:index="16" nillable="true" ma:displayName="Category" ma:description="Services or product detail" ma:hidden="true" ma:internalName="Category" ma:readOnly="fals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Updatedon" ma:index="22" nillable="true" ma:displayName="Updated on" ma:format="DateOnly" ma:internalName="Updatedon">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b2f7597-2fc2-474c-8e2e-3dafcc11b60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efae34-dbcb-425c-a9ed-5a25cf780907"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element name="TaxCatchAll" ma:index="25" nillable="true" ma:displayName="Taxonomy Catch All Column" ma:hidden="true" ma:list="{4b209af0-6474-4ab4-a5ff-81d124ebfc92}" ma:internalName="TaxCatchAll" ma:showField="CatchAllData" ma:web="70efae34-dbcb-425c-a9ed-5a25cf7809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dustry xmlns="bc7aeddc-eed4-4c2a-9e1c-1dbcabef019d" xsi:nil="true"/>
    <Category xmlns="bc7aeddc-eed4-4c2a-9e1c-1dbcabef019d" xsi:nil="true"/>
    <Products_x002f_Services xmlns="bc7aeddc-eed4-4c2a-9e1c-1dbcabef019d" xsi:nil="true"/>
    <TaxCatchAll xmlns="70efae34-dbcb-425c-a9ed-5a25cf780907" xsi:nil="true"/>
    <Updatedon xmlns="bc7aeddc-eed4-4c2a-9e1c-1dbcabef019d" xsi:nil="true"/>
    <Client xmlns="bc7aeddc-eed4-4c2a-9e1c-1dbcabef019d" xsi:nil="true"/>
    <lcf76f155ced4ddcb4097134ff3c332f xmlns="bc7aeddc-eed4-4c2a-9e1c-1dbcabef019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55628E-AD79-4096-B954-F19F4B92F2F8}">
  <ds:schemaRefs>
    <ds:schemaRef ds:uri="http://schemas.microsoft.com/sharepoint/v3/contenttype/forms"/>
  </ds:schemaRefs>
</ds:datastoreItem>
</file>

<file path=customXml/itemProps2.xml><?xml version="1.0" encoding="utf-8"?>
<ds:datastoreItem xmlns:ds="http://schemas.openxmlformats.org/officeDocument/2006/customXml" ds:itemID="{4256F9D1-B1DD-4E6E-976F-84068C009EBB}">
  <ds:schemaRefs>
    <ds:schemaRef ds:uri="70efae34-dbcb-425c-a9ed-5a25cf780907"/>
    <ds:schemaRef ds:uri="bc7aeddc-eed4-4c2a-9e1c-1dbcabef01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3293842-1A8C-4609-B6D2-9BDAB741B4C6}">
  <ds:schemaRefs>
    <ds:schemaRef ds:uri="70efae34-dbcb-425c-a9ed-5a25cf780907"/>
    <ds:schemaRef ds:uri="bc7aeddc-eed4-4c2a-9e1c-1dbcabef01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2116</Words>
  <Application>Microsoft Office PowerPoint</Application>
  <PresentationFormat>Custom</PresentationFormat>
  <Paragraphs>255</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 Light</vt:lpstr>
      <vt:lpstr>Consolas</vt:lpstr>
      <vt:lpstr>Courier New</vt:lpstr>
      <vt:lpstr>Lato</vt:lpstr>
      <vt:lpstr>Lato Light</vt:lpstr>
      <vt:lpstr>Poppins Medium</vt:lpstr>
      <vt:lpstr>Wingdings</vt:lpstr>
      <vt:lpstr>Impetus Template Jan 2025 - B&amp;W</vt:lpstr>
      <vt:lpstr>PowerPoint Presentation</vt:lpstr>
      <vt:lpstr>AWS &amp; Impetus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avisiktapal17_@outlook.com</cp:lastModifiedBy>
  <cp:revision>6</cp:revision>
  <dcterms:modified xsi:type="dcterms:W3CDTF">2025-07-09T21:02:03Z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0x0101009B7AC907B1842346BBCDEDCD90FAA546</vt:lpwstr>
  </property>
  <property fmtid="{D5CDD505-2E9C-101B-9397-08002B2CF9AE}" pid="3" name="MediaServiceImageTags">
    <vt:lpwstr/>
  </property>
</Properties>
</file>