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510d0ea55_0_1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510d0ea55_0_1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510d0ea55_0_2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a510d0ea55_0_2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510d0ea55_0_1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510d0ea55_0_1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a510d0ea55_0_2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a510d0ea55_0_2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510d0ea55_0_1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a510d0ea55_0_1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510d0ea55_0_1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510d0ea55_0_1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510d0ea55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a510d0ea55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510d0ea55_0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510d0ea55_0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510d0ea55_0_1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510d0ea55_0_1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a510d0ea55_0_1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a510d0ea55_0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 L2 the square root of the sum of the squared vector values</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 L1 sum of the absolute values of the vector.</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1d2be5757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1d2be5757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 L2 the square root of the sum of the squared vector values</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 L1 sum of the absolute values of the vector.</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a510d0ea55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a510d0ea55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1d2be575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1d2be575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aa2464@georgetown.edu" TargetMode="External"/><Relationship Id="rId4" Type="http://schemas.openxmlformats.org/officeDocument/2006/relationships/hyperlink" Target="mailto:rs2190@georgetown.edu" TargetMode="External"/><Relationship Id="rId5" Type="http://schemas.openxmlformats.org/officeDocument/2006/relationships/hyperlink" Target="mailto:ssp88@georgetown.edu" TargetMode="External"/><Relationship Id="rId6" Type="http://schemas.openxmlformats.org/officeDocument/2006/relationships/hyperlink" Target="mailto:sa1696@georgetow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www.gutenberg.org/cache/epub/5200/pg5200.txt" TargetMode="External"/><Relationship Id="rId4" Type="http://schemas.openxmlformats.org/officeDocument/2006/relationships/hyperlink" Target="https://www.kaggle.com/rounakbanik/the-movies-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idx="1" type="subTitle"/>
          </p:nvPr>
        </p:nvSpPr>
        <p:spPr>
          <a:xfrm>
            <a:off x="408625" y="1083775"/>
            <a:ext cx="8430300" cy="1087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3600">
                <a:latin typeface="Nunito"/>
                <a:ea typeface="Nunito"/>
                <a:cs typeface="Nunito"/>
                <a:sym typeface="Nunito"/>
              </a:rPr>
              <a:t>Auto</a:t>
            </a:r>
            <a:r>
              <a:rPr lang="en" sz="3600">
                <a:latin typeface="Nunito"/>
                <a:ea typeface="Nunito"/>
                <a:cs typeface="Nunito"/>
                <a:sym typeface="Nunito"/>
              </a:rPr>
              <a:t> Completion and </a:t>
            </a:r>
            <a:endParaRPr sz="3600">
              <a:latin typeface="Nunito"/>
              <a:ea typeface="Nunito"/>
              <a:cs typeface="Nunito"/>
              <a:sym typeface="Nunito"/>
            </a:endParaRPr>
          </a:p>
          <a:p>
            <a:pPr indent="0" lvl="0" marL="0" rtl="0" algn="l">
              <a:lnSpc>
                <a:spcPct val="80000"/>
              </a:lnSpc>
              <a:spcBef>
                <a:spcPts val="0"/>
              </a:spcBef>
              <a:spcAft>
                <a:spcPts val="0"/>
              </a:spcAft>
              <a:buNone/>
            </a:pPr>
            <a:r>
              <a:rPr lang="en" sz="3600">
                <a:latin typeface="Nunito"/>
                <a:ea typeface="Nunito"/>
                <a:cs typeface="Nunito"/>
                <a:sym typeface="Nunito"/>
              </a:rPr>
              <a:t>Movie Recommendation</a:t>
            </a:r>
            <a:endParaRPr sz="3600">
              <a:latin typeface="Nunito"/>
              <a:ea typeface="Nunito"/>
              <a:cs typeface="Nunito"/>
              <a:sym typeface="Nunito"/>
            </a:endParaRPr>
          </a:p>
        </p:txBody>
      </p:sp>
      <p:sp>
        <p:nvSpPr>
          <p:cNvPr id="174" name="Google Shape;174;p25"/>
          <p:cNvSpPr txBox="1"/>
          <p:nvPr/>
        </p:nvSpPr>
        <p:spPr>
          <a:xfrm>
            <a:off x="611850" y="2475775"/>
            <a:ext cx="3776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Presented by: </a:t>
            </a:r>
            <a:endParaRPr b="1" sz="1200">
              <a:solidFill>
                <a:schemeClr val="dk2"/>
              </a:solidFill>
            </a:endParaRPr>
          </a:p>
          <a:p>
            <a:pPr indent="0" lvl="0" marL="0" rtl="0" algn="l">
              <a:spcBef>
                <a:spcPts val="0"/>
              </a:spcBef>
              <a:spcAft>
                <a:spcPts val="0"/>
              </a:spcAft>
              <a:buNone/>
            </a:pPr>
            <a:r>
              <a:rPr lang="en" sz="1200">
                <a:solidFill>
                  <a:schemeClr val="dk2"/>
                </a:solidFill>
              </a:rPr>
              <a:t>Av</a:t>
            </a:r>
            <a:r>
              <a:rPr lang="en" sz="1200">
                <a:solidFill>
                  <a:schemeClr val="dk2"/>
                </a:solidFill>
              </a:rPr>
              <a:t>i Arora</a:t>
            </a:r>
            <a:r>
              <a:rPr lang="en" sz="1200">
                <a:solidFill>
                  <a:schemeClr val="dk2"/>
                </a:solidFill>
              </a:rPr>
              <a:t>	                &lt;</a:t>
            </a:r>
            <a:r>
              <a:rPr lang="en" sz="1200" u="sng">
                <a:solidFill>
                  <a:schemeClr val="hlink"/>
                </a:solidFill>
                <a:hlinkClick r:id="rId3"/>
              </a:rPr>
              <a:t>aa2464@georgetown.edu</a:t>
            </a:r>
            <a:r>
              <a:rPr lang="en" sz="1200">
                <a:solidFill>
                  <a:schemeClr val="dk2"/>
                </a:solidFill>
              </a:rPr>
              <a:t>&gt;</a:t>
            </a:r>
            <a:endParaRPr sz="1200">
              <a:solidFill>
                <a:schemeClr val="dk2"/>
              </a:solidFill>
            </a:endParaRPr>
          </a:p>
          <a:p>
            <a:pPr indent="0" lvl="0" marL="0" rtl="0" algn="l">
              <a:spcBef>
                <a:spcPts val="0"/>
              </a:spcBef>
              <a:spcAft>
                <a:spcPts val="0"/>
              </a:spcAft>
              <a:buNone/>
            </a:pPr>
            <a:r>
              <a:rPr lang="en" sz="1200">
                <a:solidFill>
                  <a:schemeClr val="dk2"/>
                </a:solidFill>
              </a:rPr>
              <a:t>Raghav</a:t>
            </a:r>
            <a:r>
              <a:rPr lang="en" sz="1200">
                <a:solidFill>
                  <a:schemeClr val="dk2"/>
                </a:solidFill>
              </a:rPr>
              <a:t> Sharma             &lt;</a:t>
            </a:r>
            <a:r>
              <a:rPr lang="en" sz="1200" u="sng">
                <a:solidFill>
                  <a:schemeClr val="hlink"/>
                </a:solidFill>
                <a:hlinkClick r:id="rId4"/>
              </a:rPr>
              <a:t>rs2190@georgetown.edu</a:t>
            </a:r>
            <a:r>
              <a:rPr lang="en" sz="1200">
                <a:solidFill>
                  <a:schemeClr val="dk2"/>
                </a:solidFill>
              </a:rPr>
              <a:t>&gt;</a:t>
            </a:r>
            <a:endParaRPr sz="1200">
              <a:solidFill>
                <a:schemeClr val="dk2"/>
              </a:solidFill>
            </a:endParaRPr>
          </a:p>
          <a:p>
            <a:pPr indent="0" lvl="0" marL="0" rtl="0" algn="l">
              <a:spcBef>
                <a:spcPts val="0"/>
              </a:spcBef>
              <a:spcAft>
                <a:spcPts val="0"/>
              </a:spcAft>
              <a:buNone/>
            </a:pPr>
            <a:r>
              <a:rPr lang="en" sz="1200">
                <a:solidFill>
                  <a:schemeClr val="dk2"/>
                </a:solidFill>
              </a:rPr>
              <a:t>Sonali Pednekar            &lt;</a:t>
            </a:r>
            <a:r>
              <a:rPr lang="en" sz="1200" u="sng">
                <a:solidFill>
                  <a:schemeClr val="hlink"/>
                </a:solidFill>
                <a:hlinkClick r:id="rId5"/>
              </a:rPr>
              <a:t>ssp88@georgetown.edu</a:t>
            </a:r>
            <a:r>
              <a:rPr lang="en" sz="1200">
                <a:solidFill>
                  <a:schemeClr val="dk2"/>
                </a:solidFill>
              </a:rPr>
              <a:t>&gt;</a:t>
            </a:r>
            <a:endParaRPr sz="1200">
              <a:solidFill>
                <a:schemeClr val="dk2"/>
              </a:solidFill>
            </a:endParaRPr>
          </a:p>
          <a:p>
            <a:pPr indent="0" lvl="0" marL="0" rtl="0" algn="l">
              <a:spcBef>
                <a:spcPts val="0"/>
              </a:spcBef>
              <a:spcAft>
                <a:spcPts val="0"/>
              </a:spcAft>
              <a:buNone/>
            </a:pPr>
            <a:r>
              <a:rPr lang="en" sz="1200">
                <a:solidFill>
                  <a:schemeClr val="dk2"/>
                </a:solidFill>
              </a:rPr>
              <a:t>Syeda Tahera Ahmed    &lt;</a:t>
            </a:r>
            <a:r>
              <a:rPr lang="en" sz="1200" u="sng">
                <a:solidFill>
                  <a:schemeClr val="hlink"/>
                </a:solidFill>
                <a:hlinkClick r:id="rId6"/>
              </a:rPr>
              <a:t>sa1696@georgetown.edu</a:t>
            </a:r>
            <a:r>
              <a:rPr lang="en" sz="1200">
                <a:solidFill>
                  <a:schemeClr val="dk2"/>
                </a:solidFill>
              </a:rPr>
              <a:t>&gt;</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idx="1" type="body"/>
          </p:nvPr>
        </p:nvSpPr>
        <p:spPr>
          <a:xfrm>
            <a:off x="819150" y="1568650"/>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500">
                <a:solidFill>
                  <a:srgbClr val="292929"/>
                </a:solidFill>
                <a:highlight>
                  <a:srgbClr val="FFFFFF"/>
                </a:highlight>
              </a:rPr>
              <a:t>Streamlit is a free, open-source Python framework which can be used to easily build and share interactive dashboards and machine learning web apps.</a:t>
            </a:r>
            <a:endParaRPr sz="1500">
              <a:solidFill>
                <a:srgbClr val="292929"/>
              </a:solidFill>
              <a:highlight>
                <a:srgbClr val="FFFFFF"/>
              </a:highlight>
            </a:endParaRPr>
          </a:p>
          <a:p>
            <a:pPr indent="0" lvl="0" marL="0" rtl="0" algn="l">
              <a:spcBef>
                <a:spcPts val="1200"/>
              </a:spcBef>
              <a:spcAft>
                <a:spcPts val="0"/>
              </a:spcAft>
              <a:buNone/>
            </a:pPr>
            <a:r>
              <a:rPr lang="en" sz="1500">
                <a:solidFill>
                  <a:srgbClr val="292929"/>
                </a:solidFill>
                <a:highlight>
                  <a:srgbClr val="FFFFFF"/>
                </a:highlight>
              </a:rPr>
              <a:t>Steps for </a:t>
            </a:r>
            <a:r>
              <a:rPr lang="en" sz="1500">
                <a:solidFill>
                  <a:srgbClr val="292929"/>
                </a:solidFill>
                <a:highlight>
                  <a:srgbClr val="FFFFFF"/>
                </a:highlight>
              </a:rPr>
              <a:t>deployment</a:t>
            </a:r>
            <a:r>
              <a:rPr lang="en" sz="1500">
                <a:solidFill>
                  <a:srgbClr val="292929"/>
                </a:solidFill>
                <a:highlight>
                  <a:srgbClr val="FFFFFF"/>
                </a:highlight>
              </a:rPr>
              <a:t>:</a:t>
            </a:r>
            <a:endParaRPr sz="1500">
              <a:solidFill>
                <a:srgbClr val="292929"/>
              </a:solidFill>
              <a:highlight>
                <a:srgbClr val="FFFFFF"/>
              </a:highlight>
            </a:endParaRPr>
          </a:p>
          <a:p>
            <a:pPr indent="-323850" lvl="0" marL="457200" rtl="0" algn="l">
              <a:spcBef>
                <a:spcPts val="1200"/>
              </a:spcBef>
              <a:spcAft>
                <a:spcPts val="0"/>
              </a:spcAft>
              <a:buClr>
                <a:srgbClr val="292929"/>
              </a:buClr>
              <a:buSzPts val="1500"/>
              <a:buChar char="●"/>
            </a:pPr>
            <a:r>
              <a:rPr lang="en" sz="1500">
                <a:solidFill>
                  <a:srgbClr val="292929"/>
                </a:solidFill>
                <a:highlight>
                  <a:srgbClr val="FFFFFF"/>
                </a:highlight>
              </a:rPr>
              <a:t>Export the ML model as a </a:t>
            </a:r>
            <a:r>
              <a:rPr lang="en" sz="1500">
                <a:solidFill>
                  <a:srgbClr val="292929"/>
                </a:solidFill>
                <a:highlight>
                  <a:srgbClr val="FFFFFF"/>
                </a:highlight>
              </a:rPr>
              <a:t>pickle (or h5 for neural networks)</a:t>
            </a:r>
            <a:r>
              <a:rPr lang="en" sz="1500">
                <a:solidFill>
                  <a:srgbClr val="292929"/>
                </a:solidFill>
                <a:highlight>
                  <a:srgbClr val="FFFFFF"/>
                </a:highlight>
              </a:rPr>
              <a:t> file</a:t>
            </a:r>
            <a:endParaRPr sz="1500">
              <a:solidFill>
                <a:srgbClr val="292929"/>
              </a:solidFill>
              <a:highlight>
                <a:srgbClr val="FFFFFF"/>
              </a:highlight>
            </a:endParaRPr>
          </a:p>
          <a:p>
            <a:pPr indent="-323850" lvl="0" marL="457200" rtl="0" algn="l">
              <a:spcBef>
                <a:spcPts val="0"/>
              </a:spcBef>
              <a:spcAft>
                <a:spcPts val="0"/>
              </a:spcAft>
              <a:buClr>
                <a:srgbClr val="292929"/>
              </a:buClr>
              <a:buSzPts val="1500"/>
              <a:buChar char="●"/>
            </a:pPr>
            <a:r>
              <a:rPr lang="en" sz="1500">
                <a:solidFill>
                  <a:srgbClr val="292929"/>
                </a:solidFill>
                <a:highlight>
                  <a:srgbClr val="FFFFFF"/>
                </a:highlight>
              </a:rPr>
              <a:t>Create a streamlit interface to interact with our pickle file.</a:t>
            </a:r>
            <a:endParaRPr sz="1500">
              <a:solidFill>
                <a:srgbClr val="292929"/>
              </a:solidFill>
              <a:highlight>
                <a:srgbClr val="FFFFFF"/>
              </a:highlight>
            </a:endParaRPr>
          </a:p>
          <a:p>
            <a:pPr indent="-323850" lvl="0" marL="457200" rtl="0" algn="l">
              <a:spcBef>
                <a:spcPts val="0"/>
              </a:spcBef>
              <a:spcAft>
                <a:spcPts val="0"/>
              </a:spcAft>
              <a:buClr>
                <a:srgbClr val="292929"/>
              </a:buClr>
              <a:buSzPts val="1500"/>
              <a:buChar char="●"/>
            </a:pPr>
            <a:r>
              <a:rPr lang="en" sz="1500">
                <a:solidFill>
                  <a:srgbClr val="292929"/>
                </a:solidFill>
                <a:highlight>
                  <a:srgbClr val="FFFFFF"/>
                </a:highlight>
              </a:rPr>
              <a:t>Get model results from the streamlit interface.</a:t>
            </a:r>
            <a:endParaRPr sz="1500">
              <a:solidFill>
                <a:srgbClr val="292929"/>
              </a:solidFill>
              <a:highlight>
                <a:srgbClr val="FFFFFF"/>
              </a:highlight>
            </a:endParaRPr>
          </a:p>
          <a:p>
            <a:pPr indent="-323850" lvl="0" marL="457200" rtl="0" algn="l">
              <a:spcBef>
                <a:spcPts val="0"/>
              </a:spcBef>
              <a:spcAft>
                <a:spcPts val="0"/>
              </a:spcAft>
              <a:buClr>
                <a:srgbClr val="292929"/>
              </a:buClr>
              <a:buSzPts val="1500"/>
              <a:buChar char="●"/>
            </a:pPr>
            <a:r>
              <a:rPr lang="en" sz="1500">
                <a:solidFill>
                  <a:srgbClr val="292929"/>
                </a:solidFill>
                <a:highlight>
                  <a:srgbClr val="FFFFFF"/>
                </a:highlight>
              </a:rPr>
              <a:t>Deploy the streamlit app.</a:t>
            </a:r>
            <a:endParaRPr sz="1500">
              <a:solidFill>
                <a:srgbClr val="292929"/>
              </a:solidFill>
              <a:highlight>
                <a:srgbClr val="FFFFFF"/>
              </a:highlight>
            </a:endParaRPr>
          </a:p>
          <a:p>
            <a:pPr indent="0" lvl="0" marL="0" rtl="0" algn="l">
              <a:spcBef>
                <a:spcPts val="1200"/>
              </a:spcBef>
              <a:spcAft>
                <a:spcPts val="1200"/>
              </a:spcAft>
              <a:buNone/>
            </a:pPr>
            <a:r>
              <a:t/>
            </a:r>
            <a:endParaRPr/>
          </a:p>
        </p:txBody>
      </p:sp>
      <p:sp>
        <p:nvSpPr>
          <p:cNvPr id="247" name="Google Shape;247;p34"/>
          <p:cNvSpPr txBox="1"/>
          <p:nvPr>
            <p:ph type="title"/>
          </p:nvPr>
        </p:nvSpPr>
        <p:spPr>
          <a:xfrm>
            <a:off x="819150" y="693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Deploying application on Streamlit</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819150" y="693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a:t>
            </a:r>
            <a:r>
              <a:rPr lang="en"/>
              <a:t>Conclusions</a:t>
            </a:r>
            <a:endParaRPr/>
          </a:p>
        </p:txBody>
      </p:sp>
      <p:sp>
        <p:nvSpPr>
          <p:cNvPr id="253" name="Google Shape;253;p35"/>
          <p:cNvSpPr txBox="1"/>
          <p:nvPr>
            <p:ph idx="1" type="body"/>
          </p:nvPr>
        </p:nvSpPr>
        <p:spPr>
          <a:xfrm>
            <a:off x="819150" y="1568650"/>
            <a:ext cx="7690200" cy="303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libri"/>
              <a:buAutoNum type="arabicPeriod"/>
            </a:pPr>
            <a:r>
              <a:rPr lang="en">
                <a:solidFill>
                  <a:srgbClr val="000000"/>
                </a:solidFill>
              </a:rPr>
              <a:t>Text prediction and autocomplete can help people to increase their writing speed by predicting the relevant words. </a:t>
            </a:r>
            <a:endParaRPr>
              <a:solidFill>
                <a:srgbClr val="000000"/>
              </a:solidFill>
            </a:endParaRPr>
          </a:p>
          <a:p>
            <a:pPr indent="-311150" lvl="0" marL="457200" rtl="0" algn="l">
              <a:spcBef>
                <a:spcPts val="0"/>
              </a:spcBef>
              <a:spcAft>
                <a:spcPts val="0"/>
              </a:spcAft>
              <a:buSzPts val="1300"/>
              <a:buFont typeface="Calibri"/>
              <a:buAutoNum type="arabicPeriod"/>
            </a:pPr>
            <a:r>
              <a:rPr lang="en">
                <a:solidFill>
                  <a:srgbClr val="000000"/>
                </a:solidFill>
              </a:rPr>
              <a:t>The model has proved efficient in prediction and completion of text</a:t>
            </a:r>
            <a:endParaRPr>
              <a:solidFill>
                <a:srgbClr val="000000"/>
              </a:solidFill>
            </a:endParaRPr>
          </a:p>
          <a:p>
            <a:pPr indent="-311150" lvl="0" marL="457200" rtl="0" algn="l">
              <a:spcBef>
                <a:spcPts val="0"/>
              </a:spcBef>
              <a:spcAft>
                <a:spcPts val="0"/>
              </a:spcAft>
              <a:buClr>
                <a:srgbClr val="292929"/>
              </a:buClr>
              <a:buSzPts val="1300"/>
              <a:buFont typeface="Calibri"/>
              <a:buAutoNum type="arabicPeriod"/>
            </a:pPr>
            <a:r>
              <a:rPr lang="en">
                <a:solidFill>
                  <a:srgbClr val="292929"/>
                </a:solidFill>
              </a:rPr>
              <a:t>The results from recommendation algorithms add to the comfort of user allowing them to navigate better on the app.</a:t>
            </a:r>
            <a:endParaRPr>
              <a:solidFill>
                <a:srgbClr val="292929"/>
              </a:solidFill>
            </a:endParaRPr>
          </a:p>
          <a:p>
            <a:pPr indent="-311150" lvl="0" marL="457200" rtl="0" algn="l">
              <a:spcBef>
                <a:spcPts val="0"/>
              </a:spcBef>
              <a:spcAft>
                <a:spcPts val="0"/>
              </a:spcAft>
              <a:buClr>
                <a:srgbClr val="292929"/>
              </a:buClr>
              <a:buSzPts val="1300"/>
              <a:buFont typeface="Arial"/>
              <a:buAutoNum type="arabicPeriod"/>
            </a:pPr>
            <a:r>
              <a:rPr lang="en">
                <a:solidFill>
                  <a:srgbClr val="292929"/>
                </a:solidFill>
              </a:rPr>
              <a:t>Use of Perplexity</a:t>
            </a:r>
            <a:endParaRPr>
              <a:solidFill>
                <a:srgbClr val="29292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819150" y="845600"/>
            <a:ext cx="7505700" cy="63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259" name="Google Shape;259;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Clr>
                <a:srgbClr val="2A2A2A"/>
              </a:buClr>
              <a:buSzPts val="1300"/>
              <a:buChar char="●"/>
            </a:pPr>
            <a:r>
              <a:rPr lang="en">
                <a:solidFill>
                  <a:srgbClr val="000000"/>
                </a:solidFill>
              </a:rPr>
              <a:t>Dataset containing ‘sent gmail’ text message of the group members.</a:t>
            </a:r>
            <a:endParaRPr>
              <a:solidFill>
                <a:srgbClr val="000000"/>
              </a:solidFill>
            </a:endParaRPr>
          </a:p>
          <a:p>
            <a:pPr indent="-311150" lvl="0" marL="457200" rtl="0" algn="l">
              <a:lnSpc>
                <a:spcPct val="95000"/>
              </a:lnSpc>
              <a:spcBef>
                <a:spcPts val="0"/>
              </a:spcBef>
              <a:spcAft>
                <a:spcPts val="0"/>
              </a:spcAft>
              <a:buSzPts val="1300"/>
              <a:buChar char="●"/>
            </a:pPr>
            <a:r>
              <a:rPr lang="en">
                <a:solidFill>
                  <a:srgbClr val="000000"/>
                </a:solidFill>
              </a:rPr>
              <a:t>Retrieved using Google Takeout.</a:t>
            </a:r>
            <a:endParaRPr>
              <a:solidFill>
                <a:srgbClr val="000000"/>
              </a:solidFill>
            </a:endParaRPr>
          </a:p>
          <a:p>
            <a:pPr indent="-311150" lvl="0" marL="457200" rtl="0" algn="l">
              <a:lnSpc>
                <a:spcPct val="95000"/>
              </a:lnSpc>
              <a:spcBef>
                <a:spcPts val="0"/>
              </a:spcBef>
              <a:spcAft>
                <a:spcPts val="0"/>
              </a:spcAft>
              <a:buSzPts val="1300"/>
              <a:buChar char="●"/>
            </a:pPr>
            <a:r>
              <a:rPr lang="en">
                <a:solidFill>
                  <a:srgbClr val="000000"/>
                </a:solidFill>
              </a:rPr>
              <a:t>Processed, converted from mbox to txt and then cleaned using a pipeline.</a:t>
            </a:r>
            <a:endParaRPr>
              <a:solidFill>
                <a:srgbClr val="000000"/>
              </a:solidFill>
            </a:endParaRPr>
          </a:p>
          <a:p>
            <a:pPr indent="-311150" lvl="0" marL="457200" rtl="0" algn="l">
              <a:lnSpc>
                <a:spcPct val="95000"/>
              </a:lnSpc>
              <a:spcBef>
                <a:spcPts val="0"/>
              </a:spcBef>
              <a:spcAft>
                <a:spcPts val="0"/>
              </a:spcAft>
              <a:buClr>
                <a:srgbClr val="000000"/>
              </a:buClr>
              <a:buSzPts val="1300"/>
              <a:buChar char="●"/>
            </a:pPr>
            <a:r>
              <a:rPr lang="en">
                <a:solidFill>
                  <a:srgbClr val="000000"/>
                </a:solidFill>
              </a:rPr>
              <a:t>Fed into our LSTM model to make an auto complete feature personal to the team members.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03700" y="520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80" name="Google Shape;180;p26"/>
          <p:cNvSpPr txBox="1"/>
          <p:nvPr>
            <p:ph idx="1" type="body"/>
          </p:nvPr>
        </p:nvSpPr>
        <p:spPr>
          <a:xfrm>
            <a:off x="819150" y="1249125"/>
            <a:ext cx="4269900" cy="3189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term text prediction means a set of computer programs and algorithms, which help users edit text with higher efficiency. It can be seen in computer and mobile device applications such as email editors, texting, and web browsers. </a:t>
            </a:r>
            <a:endParaRPr/>
          </a:p>
          <a:p>
            <a:pPr indent="0" lvl="0" marL="0" rtl="0" algn="l">
              <a:spcBef>
                <a:spcPts val="1200"/>
              </a:spcBef>
              <a:spcAft>
                <a:spcPts val="0"/>
              </a:spcAft>
              <a:buNone/>
            </a:pPr>
            <a:r>
              <a:rPr lang="en"/>
              <a:t>Auto-completion refers to the completion of a word, or a phrase, as we start typing in a document. The prediction is based upon the selection of the most likely word from a set of frequently used words. </a:t>
            </a:r>
            <a:endParaRPr/>
          </a:p>
          <a:p>
            <a:pPr indent="0" lvl="0" marL="0" rtl="0" algn="l">
              <a:spcBef>
                <a:spcPts val="1200"/>
              </a:spcBef>
              <a:spcAft>
                <a:spcPts val="0"/>
              </a:spcAft>
              <a:buNone/>
            </a:pPr>
            <a:r>
              <a:rPr lang="en"/>
              <a:t>The text prediction task consists of editing text with the minimum number of keystrokes feasible. This method is suggesting words that the user intended to write, and the system predicts the next word related to the previous work.</a:t>
            </a:r>
            <a:endParaRPr/>
          </a:p>
          <a:p>
            <a:pPr indent="0" lvl="0" marL="0" rtl="0" algn="l">
              <a:spcBef>
                <a:spcPts val="1200"/>
              </a:spcBef>
              <a:spcAft>
                <a:spcPts val="1200"/>
              </a:spcAft>
              <a:buNone/>
            </a:pPr>
            <a:r>
              <a:t/>
            </a:r>
            <a:endParaRPr/>
          </a:p>
        </p:txBody>
      </p:sp>
      <p:pic>
        <p:nvPicPr>
          <p:cNvPr id="181" name="Google Shape;181;p26"/>
          <p:cNvPicPr preferRelativeResize="0"/>
          <p:nvPr/>
        </p:nvPicPr>
        <p:blipFill>
          <a:blip r:embed="rId3">
            <a:alphaModFix/>
          </a:blip>
          <a:stretch>
            <a:fillRect/>
          </a:stretch>
        </p:blipFill>
        <p:spPr>
          <a:xfrm>
            <a:off x="5272250" y="1065300"/>
            <a:ext cx="3426675" cy="309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41275" y="362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87" name="Google Shape;187;p27"/>
          <p:cNvSpPr txBox="1"/>
          <p:nvPr>
            <p:ph idx="1" type="body"/>
          </p:nvPr>
        </p:nvSpPr>
        <p:spPr>
          <a:xfrm>
            <a:off x="598700" y="1317325"/>
            <a:ext cx="7505700" cy="2448000"/>
          </a:xfrm>
          <a:prstGeom prst="rect">
            <a:avLst/>
          </a:prstGeom>
        </p:spPr>
        <p:txBody>
          <a:bodyPr anchorCtr="0" anchor="t" bIns="91425" lIns="91425" spcFirstLastPara="1" rIns="91425" wrap="square" tIns="91425">
            <a:normAutofit/>
          </a:bodyPr>
          <a:lstStyle/>
          <a:p>
            <a:pPr indent="-228600" lvl="0" marL="228600" rtl="0" algn="just">
              <a:spcBef>
                <a:spcPts val="0"/>
              </a:spcBef>
              <a:spcAft>
                <a:spcPts val="0"/>
              </a:spcAft>
              <a:buNone/>
            </a:pPr>
            <a:r>
              <a:rPr lang="en" sz="1250">
                <a:solidFill>
                  <a:srgbClr val="000000"/>
                </a:solidFill>
              </a:rPr>
              <a:t>The proposed system has multiple modules:</a:t>
            </a:r>
            <a:endParaRPr sz="1250">
              <a:solidFill>
                <a:srgbClr val="000000"/>
              </a:solidFill>
            </a:endParaRPr>
          </a:p>
          <a:p>
            <a:pPr indent="0" lvl="0" marL="0" rtl="0" algn="just">
              <a:spcBef>
                <a:spcPts val="0"/>
              </a:spcBef>
              <a:spcAft>
                <a:spcPts val="0"/>
              </a:spcAft>
              <a:buNone/>
            </a:pPr>
            <a:r>
              <a:t/>
            </a:r>
            <a:endParaRPr sz="1250">
              <a:solidFill>
                <a:srgbClr val="000000"/>
              </a:solidFill>
            </a:endParaRPr>
          </a:p>
          <a:p>
            <a:pPr indent="-307975" lvl="0" marL="457200" rtl="0" algn="just">
              <a:spcBef>
                <a:spcPts val="0"/>
              </a:spcBef>
              <a:spcAft>
                <a:spcPts val="0"/>
              </a:spcAft>
              <a:buClr>
                <a:srgbClr val="000000"/>
              </a:buClr>
              <a:buSzPts val="1250"/>
              <a:buAutoNum type="arabicPeriod"/>
            </a:pPr>
            <a:r>
              <a:rPr lang="en" sz="1250">
                <a:solidFill>
                  <a:srgbClr val="000000"/>
                </a:solidFill>
              </a:rPr>
              <a:t>The text data is preprocessed using a pipeline. </a:t>
            </a:r>
            <a:r>
              <a:rPr lang="en" sz="1250">
                <a:solidFill>
                  <a:srgbClr val="000000"/>
                </a:solidFill>
              </a:rPr>
              <a:t>Using definite steps such as tokenization, stemming and lemmatization, it is then passed on to the model.</a:t>
            </a:r>
            <a:endParaRPr sz="1250">
              <a:solidFill>
                <a:srgbClr val="000000"/>
              </a:solidFill>
            </a:endParaRPr>
          </a:p>
          <a:p>
            <a:pPr indent="-307975" lvl="0" marL="457200" rtl="0" algn="just">
              <a:spcBef>
                <a:spcPts val="0"/>
              </a:spcBef>
              <a:spcAft>
                <a:spcPts val="0"/>
              </a:spcAft>
              <a:buClr>
                <a:srgbClr val="000000"/>
              </a:buClr>
              <a:buSzPts val="1250"/>
              <a:buAutoNum type="arabicPeriod"/>
            </a:pPr>
            <a:r>
              <a:rPr lang="en" sz="1250">
                <a:solidFill>
                  <a:srgbClr val="000000"/>
                </a:solidFill>
              </a:rPr>
              <a:t>The </a:t>
            </a:r>
            <a:r>
              <a:rPr lang="en" sz="1250">
                <a:solidFill>
                  <a:srgbClr val="000000"/>
                </a:solidFill>
              </a:rPr>
              <a:t>model</a:t>
            </a:r>
            <a:r>
              <a:rPr lang="en" sz="1250">
                <a:solidFill>
                  <a:srgbClr val="000000"/>
                </a:solidFill>
              </a:rPr>
              <a:t> accepts lemmatized input and forwards it to the text extraction unit, which then branches out into the autocomplete engine, which is responsible for prediction.</a:t>
            </a:r>
            <a:endParaRPr sz="1250">
              <a:solidFill>
                <a:srgbClr val="000000"/>
              </a:solidFill>
            </a:endParaRPr>
          </a:p>
          <a:p>
            <a:pPr indent="-307975" lvl="0" marL="457200" rtl="0" algn="just">
              <a:spcBef>
                <a:spcPts val="0"/>
              </a:spcBef>
              <a:spcAft>
                <a:spcPts val="0"/>
              </a:spcAft>
              <a:buClr>
                <a:srgbClr val="000000"/>
              </a:buClr>
              <a:buSzPts val="1250"/>
              <a:buAutoNum type="arabicPeriod"/>
            </a:pPr>
            <a:r>
              <a:rPr lang="en" sz="1250">
                <a:solidFill>
                  <a:srgbClr val="000000"/>
                </a:solidFill>
              </a:rPr>
              <a:t>The application will be deployed on streamlit. After deployment, the predictions will be tested and necessary statistics will be measure.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661000" y="686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93" name="Google Shape;193;p28"/>
          <p:cNvSpPr/>
          <p:nvPr/>
        </p:nvSpPr>
        <p:spPr>
          <a:xfrm>
            <a:off x="3087579" y="949875"/>
            <a:ext cx="3126900" cy="642000"/>
          </a:xfrm>
          <a:prstGeom prst="roundRect">
            <a:avLst>
              <a:gd fmla="val 16667" name="adj"/>
            </a:avLst>
          </a:prstGeom>
          <a:solidFill>
            <a:srgbClr val="EAD1DC"/>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Text data for modeling and predictions</a:t>
            </a:r>
            <a:endParaRPr sz="1100">
              <a:latin typeface="Calibri"/>
              <a:ea typeface="Calibri"/>
              <a:cs typeface="Calibri"/>
              <a:sym typeface="Calibri"/>
            </a:endParaRPr>
          </a:p>
        </p:txBody>
      </p:sp>
      <p:grpSp>
        <p:nvGrpSpPr>
          <p:cNvPr id="194" name="Google Shape;194;p28"/>
          <p:cNvGrpSpPr/>
          <p:nvPr/>
        </p:nvGrpSpPr>
        <p:grpSpPr>
          <a:xfrm>
            <a:off x="1410516" y="2234319"/>
            <a:ext cx="2990614" cy="2445991"/>
            <a:chOff x="1111668" y="1795500"/>
            <a:chExt cx="2976032" cy="2858133"/>
          </a:xfrm>
        </p:grpSpPr>
        <p:sp>
          <p:nvSpPr>
            <p:cNvPr id="195" name="Google Shape;195;p28"/>
            <p:cNvSpPr/>
            <p:nvPr/>
          </p:nvSpPr>
          <p:spPr>
            <a:xfrm>
              <a:off x="1111668" y="1795533"/>
              <a:ext cx="2976000" cy="2858100"/>
            </a:xfrm>
            <a:prstGeom prst="roundRect">
              <a:avLst>
                <a:gd fmla="val 16667" name="adj"/>
              </a:avLst>
            </a:prstGeom>
            <a:solidFill>
              <a:srgbClr val="FFFFFF"/>
            </a:solidFill>
            <a:ln cap="flat" cmpd="sng" w="9525">
              <a:solidFill>
                <a:srgbClr val="B4A7D6"/>
              </a:solidFill>
              <a:prstDash val="solid"/>
              <a:round/>
              <a:headEnd len="sm" w="sm" type="none"/>
              <a:tailEnd len="sm" w="sm" type="none"/>
            </a:ln>
            <a:effectLst>
              <a:outerShdw blurRad="57150" rotWithShape="0" algn="bl" dir="5400000" dist="19050">
                <a:srgbClr val="000000">
                  <a:alpha val="39000"/>
                </a:srgbClr>
              </a:outerShdw>
            </a:effectLst>
          </p:spPr>
          <p:txBody>
            <a:bodyPr anchorCtr="0" anchor="ctr" bIns="91425" lIns="91425" spcFirstLastPara="1" rIns="91425" wrap="square" tIns="502900">
              <a:noAutofit/>
            </a:bodyPr>
            <a:lstStyle/>
            <a:p>
              <a:pPr indent="-304800" lvl="0" marL="457200" rtl="0" algn="l">
                <a:lnSpc>
                  <a:spcPct val="95000"/>
                </a:lnSpc>
                <a:spcBef>
                  <a:spcPts val="0"/>
                </a:spcBef>
                <a:spcAft>
                  <a:spcPts val="0"/>
                </a:spcAft>
                <a:buClr>
                  <a:srgbClr val="2A2A2A"/>
                </a:buClr>
                <a:buSzPts val="1200"/>
                <a:buFont typeface="Calibri"/>
                <a:buChar char="●"/>
              </a:pPr>
              <a:r>
                <a:rPr lang="en" sz="1200">
                  <a:latin typeface="Calibri"/>
                  <a:ea typeface="Calibri"/>
                  <a:cs typeface="Calibri"/>
                  <a:sym typeface="Calibri"/>
                </a:rPr>
                <a:t>Novel document</a:t>
              </a:r>
              <a:endParaRPr sz="1200">
                <a:latin typeface="Calibri"/>
                <a:ea typeface="Calibri"/>
                <a:cs typeface="Calibri"/>
                <a:sym typeface="Calibri"/>
              </a:endParaRPr>
            </a:p>
            <a:p>
              <a:pPr indent="-304800" lvl="0" marL="457200" rtl="0" algn="l">
                <a:lnSpc>
                  <a:spcPct val="95000"/>
                </a:lnSpc>
                <a:spcBef>
                  <a:spcPts val="0"/>
                </a:spcBef>
                <a:spcAft>
                  <a:spcPts val="0"/>
                </a:spcAft>
                <a:buClr>
                  <a:srgbClr val="233A44"/>
                </a:buClr>
                <a:buSzPts val="1200"/>
                <a:buFont typeface="Calibri"/>
                <a:buChar char="●"/>
              </a:pPr>
              <a:r>
                <a:rPr lang="en" sz="1200">
                  <a:latin typeface="Calibri"/>
                  <a:ea typeface="Calibri"/>
                  <a:cs typeface="Calibri"/>
                  <a:sym typeface="Calibri"/>
                </a:rPr>
                <a:t>Source:  </a:t>
              </a:r>
              <a:r>
                <a:rPr lang="en" sz="1200" u="sng">
                  <a:solidFill>
                    <a:schemeClr val="accent5"/>
                  </a:solidFill>
                  <a:latin typeface="Calibri"/>
                  <a:ea typeface="Calibri"/>
                  <a:cs typeface="Calibri"/>
                  <a:sym typeface="Calibri"/>
                  <a:hlinkClick r:id="rId3">
                    <a:extLst>
                      <a:ext uri="{A12FA001-AC4F-418D-AE19-62706E023703}">
                        <ahyp:hlinkClr val="tx"/>
                      </a:ext>
                    </a:extLst>
                  </a:hlinkClick>
                </a:rPr>
                <a:t>http://www.gutenberg.org/cache/epub/5200/pg5200.txt</a:t>
              </a:r>
              <a:endParaRPr sz="1200">
                <a:latin typeface="Calibri"/>
                <a:ea typeface="Calibri"/>
                <a:cs typeface="Calibri"/>
                <a:sym typeface="Calibri"/>
              </a:endParaRPr>
            </a:p>
            <a:p>
              <a:pPr indent="-304800" lvl="0" marL="457200" rtl="0" algn="l">
                <a:lnSpc>
                  <a:spcPct val="95000"/>
                </a:lnSpc>
                <a:spcBef>
                  <a:spcPts val="0"/>
                </a:spcBef>
                <a:spcAft>
                  <a:spcPts val="0"/>
                </a:spcAft>
                <a:buClr>
                  <a:srgbClr val="2A2A2A"/>
                </a:buClr>
                <a:buSzPts val="1200"/>
                <a:buFont typeface="Calibri"/>
                <a:buChar char="●"/>
              </a:pPr>
              <a:r>
                <a:rPr lang="en" sz="1200">
                  <a:latin typeface="Calibri"/>
                  <a:ea typeface="Calibri"/>
                  <a:cs typeface="Calibri"/>
                  <a:sym typeface="Calibri"/>
                </a:rPr>
                <a:t>Read and cleaned using a pipeline.</a:t>
              </a:r>
              <a:endParaRPr sz="1200">
                <a:latin typeface="Calibri"/>
                <a:ea typeface="Calibri"/>
                <a:cs typeface="Calibri"/>
                <a:sym typeface="Calibri"/>
              </a:endParaRPr>
            </a:p>
          </p:txBody>
        </p:sp>
        <p:sp>
          <p:nvSpPr>
            <p:cNvPr id="196" name="Google Shape;196;p28"/>
            <p:cNvSpPr/>
            <p:nvPr/>
          </p:nvSpPr>
          <p:spPr>
            <a:xfrm>
              <a:off x="1111700" y="1795500"/>
              <a:ext cx="2976000" cy="673500"/>
            </a:xfrm>
            <a:prstGeom prst="roundRect">
              <a:avLst>
                <a:gd fmla="val 16667" name="adj"/>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Autocompletion using LSTM</a:t>
              </a:r>
              <a:endParaRPr sz="1000"/>
            </a:p>
          </p:txBody>
        </p:sp>
      </p:grpSp>
      <p:grpSp>
        <p:nvGrpSpPr>
          <p:cNvPr id="197" name="Google Shape;197;p28"/>
          <p:cNvGrpSpPr/>
          <p:nvPr/>
        </p:nvGrpSpPr>
        <p:grpSpPr>
          <a:xfrm>
            <a:off x="4719219" y="2225672"/>
            <a:ext cx="2990592" cy="2445570"/>
            <a:chOff x="1111690" y="1795500"/>
            <a:chExt cx="2976010" cy="3040241"/>
          </a:xfrm>
        </p:grpSpPr>
        <p:sp>
          <p:nvSpPr>
            <p:cNvPr id="198" name="Google Shape;198;p28"/>
            <p:cNvSpPr/>
            <p:nvPr/>
          </p:nvSpPr>
          <p:spPr>
            <a:xfrm>
              <a:off x="1111690" y="1795541"/>
              <a:ext cx="2976000" cy="3040200"/>
            </a:xfrm>
            <a:prstGeom prst="roundRect">
              <a:avLst>
                <a:gd fmla="val 16667" name="adj"/>
              </a:avLst>
            </a:prstGeom>
            <a:solidFill>
              <a:srgbClr val="FFFFFF"/>
            </a:solidFill>
            <a:ln cap="flat" cmpd="sng" w="9525">
              <a:solidFill>
                <a:srgbClr val="B4A7D6"/>
              </a:solidFill>
              <a:prstDash val="solid"/>
              <a:round/>
              <a:headEnd len="sm" w="sm" type="none"/>
              <a:tailEnd len="sm" w="sm" type="none"/>
            </a:ln>
            <a:effectLst>
              <a:outerShdw blurRad="57150" rotWithShape="0" algn="bl" dir="5400000" dist="19050">
                <a:srgbClr val="000000">
                  <a:alpha val="39000"/>
                </a:srgbClr>
              </a:outerShdw>
            </a:effectLst>
          </p:spPr>
          <p:txBody>
            <a:bodyPr anchorCtr="0" anchor="ctr" bIns="91425" lIns="91425" spcFirstLastPara="1" rIns="91425" wrap="square" tIns="502900">
              <a:noAutofit/>
            </a:bodyPr>
            <a:lstStyle/>
            <a:p>
              <a:pPr indent="-304800" lvl="0" marL="457200" rtl="0" algn="l">
                <a:lnSpc>
                  <a:spcPct val="95000"/>
                </a:lnSpc>
                <a:spcBef>
                  <a:spcPts val="0"/>
                </a:spcBef>
                <a:spcAft>
                  <a:spcPts val="0"/>
                </a:spcAft>
                <a:buClr>
                  <a:srgbClr val="2A2A2A"/>
                </a:buClr>
                <a:buSzPts val="1200"/>
                <a:buFont typeface="Calibri"/>
                <a:buChar char="●"/>
              </a:pPr>
              <a:r>
                <a:rPr lang="en" sz="1200">
                  <a:latin typeface="Calibri"/>
                  <a:ea typeface="Calibri"/>
                  <a:cs typeface="Calibri"/>
                  <a:sym typeface="Calibri"/>
                </a:rPr>
                <a:t>Source: </a:t>
              </a:r>
              <a:r>
                <a:rPr lang="en" sz="1200" u="sng">
                  <a:solidFill>
                    <a:schemeClr val="accent5"/>
                  </a:solidFill>
                  <a:latin typeface="Calibri"/>
                  <a:ea typeface="Calibri"/>
                  <a:cs typeface="Calibri"/>
                  <a:sym typeface="Calibri"/>
                  <a:hlinkClick r:id="rId4">
                    <a:extLst>
                      <a:ext uri="{A12FA001-AC4F-418D-AE19-62706E023703}">
                        <ahyp:hlinkClr val="tx"/>
                      </a:ext>
                    </a:extLst>
                  </a:hlinkClick>
                </a:rPr>
                <a:t>https://www.kaggle.com/rounakbanik/the-movies-dataset</a:t>
              </a:r>
              <a:endParaRPr sz="1200">
                <a:latin typeface="Calibri"/>
                <a:ea typeface="Calibri"/>
                <a:cs typeface="Calibri"/>
                <a:sym typeface="Calibri"/>
              </a:endParaRPr>
            </a:p>
            <a:p>
              <a:pPr indent="-304800" lvl="0" marL="457200" rtl="0" algn="l">
                <a:lnSpc>
                  <a:spcPct val="95000"/>
                </a:lnSpc>
                <a:spcBef>
                  <a:spcPts val="0"/>
                </a:spcBef>
                <a:spcAft>
                  <a:spcPts val="0"/>
                </a:spcAft>
                <a:buClr>
                  <a:srgbClr val="233A44"/>
                </a:buClr>
                <a:buSzPts val="1200"/>
                <a:buFont typeface="Calibri"/>
                <a:buChar char="●"/>
              </a:pPr>
              <a:r>
                <a:rPr lang="en" sz="1200">
                  <a:latin typeface="Calibri"/>
                  <a:ea typeface="Calibri"/>
                  <a:cs typeface="Calibri"/>
                  <a:sym typeface="Calibri"/>
                </a:rPr>
                <a:t>Processed and cleaned using a pipeline.</a:t>
              </a:r>
              <a:endParaRPr sz="1200">
                <a:latin typeface="Calibri"/>
                <a:ea typeface="Calibri"/>
                <a:cs typeface="Calibri"/>
                <a:sym typeface="Calibri"/>
              </a:endParaRPr>
            </a:p>
            <a:p>
              <a:pPr indent="-304800" lvl="0" marL="457200" rtl="0" algn="l">
                <a:lnSpc>
                  <a:spcPct val="95000"/>
                </a:lnSpc>
                <a:spcBef>
                  <a:spcPts val="0"/>
                </a:spcBef>
                <a:spcAft>
                  <a:spcPts val="0"/>
                </a:spcAft>
                <a:buClr>
                  <a:srgbClr val="233A44"/>
                </a:buClr>
                <a:buSzPts val="1200"/>
                <a:buFont typeface="Calibri"/>
                <a:buChar char="●"/>
              </a:pPr>
              <a:r>
                <a:rPr lang="en" sz="1200">
                  <a:latin typeface="Calibri"/>
                  <a:ea typeface="Calibri"/>
                  <a:cs typeface="Calibri"/>
                  <a:sym typeface="Calibri"/>
                </a:rPr>
                <a:t>Ran 5 models for the best prediction.</a:t>
              </a:r>
              <a:endParaRPr sz="1200">
                <a:latin typeface="Calibri"/>
                <a:ea typeface="Calibri"/>
                <a:cs typeface="Calibri"/>
                <a:sym typeface="Calibri"/>
              </a:endParaRPr>
            </a:p>
          </p:txBody>
        </p:sp>
        <p:sp>
          <p:nvSpPr>
            <p:cNvPr id="199" name="Google Shape;199;p28"/>
            <p:cNvSpPr/>
            <p:nvPr/>
          </p:nvSpPr>
          <p:spPr>
            <a:xfrm>
              <a:off x="1111700" y="1795500"/>
              <a:ext cx="2976000" cy="673500"/>
            </a:xfrm>
            <a:prstGeom prst="roundRect">
              <a:avLst>
                <a:gd fmla="val 16667" name="adj"/>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Movie Recommendation</a:t>
              </a:r>
              <a:endParaRPr sz="1000"/>
            </a:p>
          </p:txBody>
        </p:sp>
      </p:grpSp>
      <p:cxnSp>
        <p:nvCxnSpPr>
          <p:cNvPr id="200" name="Google Shape;200;p28"/>
          <p:cNvCxnSpPr>
            <a:stCxn id="193" idx="2"/>
            <a:endCxn id="196" idx="0"/>
          </p:cNvCxnSpPr>
          <p:nvPr/>
        </p:nvCxnSpPr>
        <p:spPr>
          <a:xfrm rot="5400000">
            <a:off x="3457329" y="1040475"/>
            <a:ext cx="642300" cy="1745100"/>
          </a:xfrm>
          <a:prstGeom prst="bentConnector3">
            <a:avLst>
              <a:gd fmla="val 50011" name="adj1"/>
            </a:avLst>
          </a:prstGeom>
          <a:noFill/>
          <a:ln cap="flat" cmpd="sng" w="9525">
            <a:solidFill>
              <a:srgbClr val="233A44"/>
            </a:solidFill>
            <a:prstDash val="solid"/>
            <a:round/>
            <a:headEnd len="med" w="med" type="none"/>
            <a:tailEnd len="med" w="med" type="none"/>
          </a:ln>
        </p:spPr>
      </p:cxnSp>
      <p:cxnSp>
        <p:nvCxnSpPr>
          <p:cNvPr id="201" name="Google Shape;201;p28"/>
          <p:cNvCxnSpPr>
            <a:stCxn id="193" idx="2"/>
            <a:endCxn id="199" idx="0"/>
          </p:cNvCxnSpPr>
          <p:nvPr/>
        </p:nvCxnSpPr>
        <p:spPr>
          <a:xfrm flipH="1" rot="-5400000">
            <a:off x="5115879" y="1127025"/>
            <a:ext cx="633900" cy="1563600"/>
          </a:xfrm>
          <a:prstGeom prst="bentConnector3">
            <a:avLst>
              <a:gd fmla="val 49992" name="adj1"/>
            </a:avLst>
          </a:prstGeom>
          <a:noFill/>
          <a:ln cap="flat" cmpd="sng" w="9525">
            <a:solidFill>
              <a:srgbClr val="233A4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451750" y="436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207" name="Google Shape;207;p29"/>
          <p:cNvSpPr txBox="1"/>
          <p:nvPr>
            <p:ph idx="1" type="body"/>
          </p:nvPr>
        </p:nvSpPr>
        <p:spPr>
          <a:xfrm>
            <a:off x="451750" y="13908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First punctuation has been removed from all the text in the document to get a uniform data set. </a:t>
            </a:r>
            <a:endParaRPr/>
          </a:p>
          <a:p>
            <a:pPr indent="-311150" lvl="0" marL="457200" rtl="0" algn="l">
              <a:spcBef>
                <a:spcPts val="0"/>
              </a:spcBef>
              <a:spcAft>
                <a:spcPts val="0"/>
              </a:spcAft>
              <a:buSzPts val="1300"/>
              <a:buAutoNum type="arabicPeriod"/>
            </a:pPr>
            <a:r>
              <a:rPr lang="en"/>
              <a:t>After cleaning the data, it was tokenized. </a:t>
            </a:r>
            <a:endParaRPr/>
          </a:p>
          <a:p>
            <a:pPr indent="-311150" lvl="0" marL="457200" rtl="0" algn="l">
              <a:spcBef>
                <a:spcPts val="0"/>
              </a:spcBef>
              <a:spcAft>
                <a:spcPts val="0"/>
              </a:spcAft>
              <a:buSzPts val="1300"/>
              <a:buAutoNum type="arabicPeriod"/>
            </a:pPr>
            <a:r>
              <a:rPr lang="en"/>
              <a:t>Next step was to import the common english stop words. More stop words have been added later to get the difference in a visual sense.</a:t>
            </a:r>
            <a:endParaRPr/>
          </a:p>
          <a:p>
            <a:pPr indent="-311150" lvl="0" marL="457200" rtl="0" algn="l">
              <a:spcBef>
                <a:spcPts val="0"/>
              </a:spcBef>
              <a:spcAft>
                <a:spcPts val="0"/>
              </a:spcAft>
              <a:buSzPts val="1300"/>
              <a:buAutoNum type="arabicPeriod"/>
            </a:pPr>
            <a:r>
              <a:rPr lang="en"/>
              <a:t>The text without stop words was stemmed and finally lemmatized.</a:t>
            </a:r>
            <a:endParaRPr/>
          </a:p>
          <a:p>
            <a:pPr indent="0" lvl="0" marL="0" rtl="0" algn="l">
              <a:spcBef>
                <a:spcPts val="1200"/>
              </a:spcBef>
              <a:spcAft>
                <a:spcPts val="1200"/>
              </a:spcAft>
              <a:buNone/>
            </a:pPr>
            <a:r>
              <a:t/>
            </a:r>
            <a:endParaRPr/>
          </a:p>
        </p:txBody>
      </p:sp>
      <p:pic>
        <p:nvPicPr>
          <p:cNvPr id="208" name="Google Shape;208;p29"/>
          <p:cNvPicPr preferRelativeResize="0"/>
          <p:nvPr/>
        </p:nvPicPr>
        <p:blipFill rotWithShape="1">
          <a:blip r:embed="rId3">
            <a:alphaModFix/>
          </a:blip>
          <a:srcRect b="12996" l="2027" r="950" t="7417"/>
          <a:stretch/>
        </p:blipFill>
        <p:spPr>
          <a:xfrm>
            <a:off x="2573050" y="2782175"/>
            <a:ext cx="3997899" cy="183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52675" y="374425"/>
            <a:ext cx="6270600" cy="7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word prediction using LSTM</a:t>
            </a:r>
            <a:endParaRPr/>
          </a:p>
        </p:txBody>
      </p:sp>
      <p:sp>
        <p:nvSpPr>
          <p:cNvPr id="214" name="Google Shape;214;p30"/>
          <p:cNvSpPr/>
          <p:nvPr/>
        </p:nvSpPr>
        <p:spPr>
          <a:xfrm>
            <a:off x="373125" y="1152950"/>
            <a:ext cx="7947900" cy="1227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spcBef>
                <a:spcPts val="0"/>
              </a:spcBef>
              <a:spcAft>
                <a:spcPts val="0"/>
              </a:spcAft>
              <a:buSzPts val="1100"/>
              <a:buFont typeface="Calibri"/>
              <a:buAutoNum type="arabicPeriod"/>
            </a:pPr>
            <a:r>
              <a:rPr lang="en" sz="1100">
                <a:latin typeface="Calibri"/>
                <a:ea typeface="Calibri"/>
                <a:cs typeface="Calibri"/>
                <a:sym typeface="Calibri"/>
              </a:rPr>
              <a:t>Long Short Term Memory (LSTM) networks are a type of Recurrent Neural Network that can learn order dependence. The output of the previous step is used as input in the current step in RNN. </a:t>
            </a:r>
            <a:endParaRPr sz="1100">
              <a:latin typeface="Calibri"/>
              <a:ea typeface="Calibri"/>
              <a:cs typeface="Calibri"/>
              <a:sym typeface="Calibri"/>
            </a:endParaRPr>
          </a:p>
          <a:p>
            <a:pPr indent="-298450" lvl="0" marL="457200" rtl="0" algn="l">
              <a:spcBef>
                <a:spcPts val="0"/>
              </a:spcBef>
              <a:spcAft>
                <a:spcPts val="0"/>
              </a:spcAft>
              <a:buSzPts val="1100"/>
              <a:buFont typeface="Calibri"/>
              <a:buAutoNum type="arabicPeriod"/>
            </a:pPr>
            <a:r>
              <a:rPr lang="en" sz="1100">
                <a:latin typeface="Calibri"/>
                <a:ea typeface="Calibri"/>
                <a:cs typeface="Calibri"/>
                <a:sym typeface="Calibri"/>
              </a:rPr>
              <a:t>RNN is unable to predict words stored in long-term memory but can make more accurate predictions based on current data. As for LSTM, it may keep information for a long time by default. </a:t>
            </a:r>
            <a:endParaRPr sz="1100">
              <a:latin typeface="Calibri"/>
              <a:ea typeface="Calibri"/>
              <a:cs typeface="Calibri"/>
              <a:sym typeface="Calibri"/>
            </a:endParaRPr>
          </a:p>
        </p:txBody>
      </p:sp>
      <p:pic>
        <p:nvPicPr>
          <p:cNvPr id="215" name="Google Shape;215;p30"/>
          <p:cNvPicPr preferRelativeResize="0"/>
          <p:nvPr/>
        </p:nvPicPr>
        <p:blipFill>
          <a:blip r:embed="rId3">
            <a:alphaModFix/>
          </a:blip>
          <a:stretch>
            <a:fillRect/>
          </a:stretch>
        </p:blipFill>
        <p:spPr>
          <a:xfrm>
            <a:off x="373125" y="2571750"/>
            <a:ext cx="3736023" cy="1852200"/>
          </a:xfrm>
          <a:prstGeom prst="rect">
            <a:avLst/>
          </a:prstGeom>
          <a:noFill/>
          <a:ln>
            <a:noFill/>
          </a:ln>
        </p:spPr>
      </p:pic>
      <p:pic>
        <p:nvPicPr>
          <p:cNvPr id="216" name="Google Shape;216;p30"/>
          <p:cNvPicPr preferRelativeResize="0"/>
          <p:nvPr/>
        </p:nvPicPr>
        <p:blipFill>
          <a:blip r:embed="rId4">
            <a:alphaModFix/>
          </a:blip>
          <a:stretch>
            <a:fillRect/>
          </a:stretch>
        </p:blipFill>
        <p:spPr>
          <a:xfrm>
            <a:off x="4692150" y="2571750"/>
            <a:ext cx="3930501" cy="1852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452675" y="374425"/>
            <a:ext cx="6270600" cy="7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t>
            </a:r>
            <a:r>
              <a:rPr lang="en"/>
              <a:t>using LSTM</a:t>
            </a:r>
            <a:endParaRPr/>
          </a:p>
        </p:txBody>
      </p:sp>
      <p:sp>
        <p:nvSpPr>
          <p:cNvPr id="222" name="Google Shape;222;p31"/>
          <p:cNvSpPr/>
          <p:nvPr/>
        </p:nvSpPr>
        <p:spPr>
          <a:xfrm>
            <a:off x="598050" y="1784600"/>
            <a:ext cx="7947900" cy="1714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Considering the amount of data in hand, LSTM model takes a considerable amount of time to train. This overloads our system due to which the data had to be reduced</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Reduction of data cost us with the </a:t>
            </a:r>
            <a:r>
              <a:rPr lang="en" sz="1200">
                <a:latin typeface="Calibri"/>
                <a:ea typeface="Calibri"/>
                <a:cs typeface="Calibri"/>
                <a:sym typeface="Calibri"/>
              </a:rPr>
              <a:t>efficiency</a:t>
            </a:r>
            <a:r>
              <a:rPr lang="en" sz="1200">
                <a:latin typeface="Calibri"/>
                <a:ea typeface="Calibri"/>
                <a:cs typeface="Calibri"/>
                <a:sym typeface="Calibri"/>
              </a:rPr>
              <a:t> of the model. The predicted words have been </a:t>
            </a:r>
            <a:r>
              <a:rPr lang="en" sz="1200">
                <a:latin typeface="Calibri"/>
                <a:ea typeface="Calibri"/>
                <a:cs typeface="Calibri"/>
                <a:sym typeface="Calibri"/>
              </a:rPr>
              <a:t>different</a:t>
            </a:r>
            <a:r>
              <a:rPr lang="en" sz="1200">
                <a:latin typeface="Calibri"/>
                <a:ea typeface="Calibri"/>
                <a:cs typeface="Calibri"/>
                <a:sym typeface="Calibri"/>
              </a:rPr>
              <a:t> from what was expected</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The team is earnestly working to tackle this problem and hope to </a:t>
            </a:r>
            <a:r>
              <a:rPr lang="en" sz="1200">
                <a:latin typeface="Calibri"/>
                <a:ea typeface="Calibri"/>
                <a:cs typeface="Calibri"/>
                <a:sym typeface="Calibri"/>
              </a:rPr>
              <a:t>deliver</a:t>
            </a:r>
            <a:r>
              <a:rPr lang="en" sz="1200">
                <a:latin typeface="Calibri"/>
                <a:ea typeface="Calibri"/>
                <a:cs typeface="Calibri"/>
                <a:sym typeface="Calibri"/>
              </a:rPr>
              <a:t> better results by 8th December.</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452675" y="374425"/>
            <a:ext cx="8190900" cy="7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Recommending Movies based on the predicted word</a:t>
            </a:r>
            <a:endParaRPr/>
          </a:p>
        </p:txBody>
      </p:sp>
      <p:sp>
        <p:nvSpPr>
          <p:cNvPr id="228" name="Google Shape;228;p32"/>
          <p:cNvSpPr/>
          <p:nvPr/>
        </p:nvSpPr>
        <p:spPr>
          <a:xfrm>
            <a:off x="598050" y="1664400"/>
            <a:ext cx="7947900" cy="1814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The idea is to push the prediction model one step further:</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Goal: To recommend top 3 movies with a </a:t>
            </a:r>
            <a:r>
              <a:rPr lang="en" sz="1200">
                <a:latin typeface="Calibri"/>
                <a:ea typeface="Calibri"/>
                <a:cs typeface="Calibri"/>
                <a:sym typeface="Calibri"/>
              </a:rPr>
              <a:t>complete sentence formed by the Auto-Complete prediction tool</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As the efficiency is currently compromised, user will be provided with top 5 predicted words for them to make a choice.</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These predictions will be based on matching genres, title and description of the movie.</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452675" y="374425"/>
            <a:ext cx="8190900" cy="7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Recommending Movies based on the predicted word - Techniques</a:t>
            </a:r>
            <a:endParaRPr/>
          </a:p>
        </p:txBody>
      </p:sp>
      <p:sp>
        <p:nvSpPr>
          <p:cNvPr id="234" name="Google Shape;234;p33"/>
          <p:cNvSpPr/>
          <p:nvPr/>
        </p:nvSpPr>
        <p:spPr>
          <a:xfrm>
            <a:off x="668975" y="2031075"/>
            <a:ext cx="1673700" cy="14199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a:off x="2625600" y="2031075"/>
            <a:ext cx="1673700" cy="1419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4657525" y="2031075"/>
            <a:ext cx="1673700" cy="1419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a:off x="6732625" y="2031075"/>
            <a:ext cx="1673700" cy="1419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txBox="1"/>
          <p:nvPr/>
        </p:nvSpPr>
        <p:spPr>
          <a:xfrm>
            <a:off x="998075" y="2374725"/>
            <a:ext cx="105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TFIDF Vectorizer</a:t>
            </a:r>
            <a:endParaRPr>
              <a:latin typeface="Calibri"/>
              <a:ea typeface="Calibri"/>
              <a:cs typeface="Calibri"/>
              <a:sym typeface="Calibri"/>
            </a:endParaRPr>
          </a:p>
        </p:txBody>
      </p:sp>
      <p:sp>
        <p:nvSpPr>
          <p:cNvPr id="239" name="Google Shape;239;p33"/>
          <p:cNvSpPr txBox="1"/>
          <p:nvPr/>
        </p:nvSpPr>
        <p:spPr>
          <a:xfrm>
            <a:off x="3010050" y="2482425"/>
            <a:ext cx="98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SPACY</a:t>
            </a:r>
            <a:endParaRPr>
              <a:latin typeface="Calibri"/>
              <a:ea typeface="Calibri"/>
              <a:cs typeface="Calibri"/>
              <a:sym typeface="Calibri"/>
            </a:endParaRPr>
          </a:p>
        </p:txBody>
      </p:sp>
      <p:sp>
        <p:nvSpPr>
          <p:cNvPr id="240" name="Google Shape;240;p33"/>
          <p:cNvSpPr txBox="1"/>
          <p:nvPr/>
        </p:nvSpPr>
        <p:spPr>
          <a:xfrm>
            <a:off x="4873825" y="2482425"/>
            <a:ext cx="124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Word2Vec</a:t>
            </a:r>
            <a:endParaRPr>
              <a:latin typeface="Calibri"/>
              <a:ea typeface="Calibri"/>
              <a:cs typeface="Calibri"/>
              <a:sym typeface="Calibri"/>
            </a:endParaRPr>
          </a:p>
        </p:txBody>
      </p:sp>
      <p:sp>
        <p:nvSpPr>
          <p:cNvPr id="241" name="Google Shape;241;p33"/>
          <p:cNvSpPr txBox="1"/>
          <p:nvPr/>
        </p:nvSpPr>
        <p:spPr>
          <a:xfrm>
            <a:off x="7000675" y="2388400"/>
            <a:ext cx="1137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Sentence Transformer</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