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58" r:id="rId5"/>
    <p:sldId id="299" r:id="rId6"/>
    <p:sldId id="303" r:id="rId7"/>
    <p:sldId id="306" r:id="rId8"/>
    <p:sldId id="305" r:id="rId9"/>
    <p:sldId id="307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E8"/>
    <a:srgbClr val="FCD0A1"/>
    <a:srgbClr val="DD6833"/>
    <a:srgbClr val="F06A0F"/>
    <a:srgbClr val="A73705"/>
    <a:srgbClr val="FDE0D2"/>
    <a:srgbClr val="FFAC65"/>
    <a:srgbClr val="DD4800"/>
    <a:srgbClr val="4DD5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0" autoAdjust="0"/>
    <p:restoredTop sz="94639" autoAdjust="0"/>
  </p:normalViewPr>
  <p:slideViewPr>
    <p:cSldViewPr snapToGrid="0">
      <p:cViewPr>
        <p:scale>
          <a:sx n="102" d="100"/>
          <a:sy n="102" d="100"/>
        </p:scale>
        <p:origin x="10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909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376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71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31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11/6/22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11/6/22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11/6/22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11/6/22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11/6/22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11/6/22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11/6/22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fermarkt.u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s | LaLiga">
            <a:extLst>
              <a:ext uri="{FF2B5EF4-FFF2-40B4-BE49-F238E27FC236}">
                <a16:creationId xmlns:a16="http://schemas.microsoft.com/office/drawing/2014/main" id="{B36B3BBC-8A30-E143-998F-F3888D63321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3981"/>
          <a:stretch/>
        </p:blipFill>
        <p:spPr bwMode="auto">
          <a:xfrm>
            <a:off x="0" y="35"/>
            <a:ext cx="6311900" cy="685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/>
          <a:p>
            <a:r>
              <a:rPr lang="en-US" dirty="0"/>
              <a:t>La Liga </a:t>
            </a:r>
            <a:br>
              <a:rPr lang="en-US" dirty="0"/>
            </a:br>
            <a:r>
              <a:rPr lang="en-US" dirty="0"/>
              <a:t>Data Scrapping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>
            <a:normAutofit/>
          </a:bodyPr>
          <a:lstStyle/>
          <a:p>
            <a:r>
              <a:rPr lang="en-US" dirty="0"/>
              <a:t>Teams and players</a:t>
            </a:r>
          </a:p>
          <a:p>
            <a:r>
              <a:rPr lang="en-US" dirty="0"/>
              <a:t>Season : 2022-2023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52641" y="2098188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4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E32A980-C7AF-BF45-B1A7-90AB324E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62" y="2145322"/>
            <a:ext cx="5983606" cy="3760891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>
              <a:buClr>
                <a:srgbClr val="1CADE4"/>
              </a:buClr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La Liga is one of the most important and famous league in Europe and always has 4 teams representing them in the UEFA Champions League.</a:t>
            </a:r>
          </a:p>
          <a:p>
            <a:pPr>
              <a:buClr>
                <a:srgbClr val="1CADE4"/>
              </a:buClr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The site used for scrapping : </a:t>
            </a:r>
            <a:r>
              <a:rPr lang="en-US" dirty="0">
                <a:solidFill>
                  <a:srgbClr val="24292F"/>
                </a:solidFill>
                <a:latin typeface="-apple-system"/>
                <a:hlinkClick r:id="rId3"/>
              </a:rPr>
              <a:t>https://www.transfermarkt.us/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>
              <a:buClr>
                <a:srgbClr val="1CADE4"/>
              </a:buClr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>
              <a:buClr>
                <a:srgbClr val="1CADE4"/>
              </a:buClr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>
              <a:buClr>
                <a:srgbClr val="1CADE4"/>
              </a:buClr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>
              <a:buClr>
                <a:srgbClr val="1CADE4"/>
              </a:buClr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First the Teams data was scrapped and using the links of teams, players data was scrapped.</a:t>
            </a:r>
          </a:p>
          <a:p>
            <a:pPr>
              <a:buClr>
                <a:srgbClr val="1CADE4"/>
              </a:buClr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Final Query was written, analyzed and visualized.</a:t>
            </a:r>
            <a:endParaRPr lang="en-US" dirty="0">
              <a:latin typeface="+mj-lt"/>
            </a:endParaRPr>
          </a:p>
        </p:txBody>
      </p:sp>
      <p:pic>
        <p:nvPicPr>
          <p:cNvPr id="2050" name="Picture 2" descr="Football transfers, rumours, market values and news | Transfermarkt">
            <a:extLst>
              <a:ext uri="{FF2B5EF4-FFF2-40B4-BE49-F238E27FC236}">
                <a16:creationId xmlns:a16="http://schemas.microsoft.com/office/drawing/2014/main" id="{A7E4DBC6-B5E4-9249-8F72-B0F9250A1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69" y="2909942"/>
            <a:ext cx="44958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5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Team’s Data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52641" y="2098188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4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9AFB932-E7B0-F24E-8F98-8A946340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62" y="2145322"/>
            <a:ext cx="10253660" cy="3760891"/>
          </a:xfrm>
        </p:spPr>
        <p:txBody>
          <a:bodyPr vert="horz" lIns="0" tIns="45720" rIns="0" bIns="45720" rtlCol="0">
            <a:normAutofit/>
          </a:bodyPr>
          <a:lstStyle/>
          <a:p>
            <a:pPr algn="just">
              <a:buClr>
                <a:srgbClr val="1CADE4"/>
              </a:buClr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Python library BeautifulSoup was used to scrape data from the transfermarkt website. </a:t>
            </a:r>
          </a:p>
          <a:p>
            <a:pPr algn="just">
              <a:buClr>
                <a:srgbClr val="1CADE4"/>
              </a:buClr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Elements on the original website were analyzed (as seen in the image below) and “class” and ”tag” of the required html objects was identified and fed into the code (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team_scrapping.py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just">
              <a:buClr>
                <a:srgbClr val="1CADE4"/>
              </a:buClr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Code was written using OOPS concepts for reusability and scalability. </a:t>
            </a: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13BBA-5175-9A47-B2E0-7A9742F5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18" y="3777745"/>
            <a:ext cx="7476418" cy="27763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4567D2-6E47-D44D-9C0E-0B67980899A7}"/>
              </a:ext>
            </a:extLst>
          </p:cNvPr>
          <p:cNvSpPr/>
          <p:nvPr/>
        </p:nvSpPr>
        <p:spPr>
          <a:xfrm>
            <a:off x="658550" y="4945158"/>
            <a:ext cx="1080655" cy="44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 data on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E3C6F-A2DC-2848-8469-0F336C0D1C66}"/>
              </a:ext>
            </a:extLst>
          </p:cNvPr>
          <p:cNvCxnSpPr/>
          <p:nvPr/>
        </p:nvCxnSpPr>
        <p:spPr>
          <a:xfrm flipV="1">
            <a:off x="1837346" y="4452359"/>
            <a:ext cx="572568" cy="71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F71ABF-C18D-0747-9E1F-F4397B73335A}"/>
              </a:ext>
            </a:extLst>
          </p:cNvPr>
          <p:cNvSpPr/>
          <p:nvPr/>
        </p:nvSpPr>
        <p:spPr>
          <a:xfrm>
            <a:off x="10168267" y="4945158"/>
            <a:ext cx="1080655" cy="44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HTML tags analysis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25933-1935-224B-A5A3-3C66FE2F5D23}"/>
              </a:ext>
            </a:extLst>
          </p:cNvPr>
          <p:cNvCxnSpPr>
            <a:cxnSpLocks/>
          </p:cNvCxnSpPr>
          <p:nvPr/>
        </p:nvCxnSpPr>
        <p:spPr>
          <a:xfrm flipH="1" flipV="1">
            <a:off x="9300117" y="4580455"/>
            <a:ext cx="636265" cy="36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9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D8DAD3-F472-584A-BDC0-99E03663B536}"/>
              </a:ext>
            </a:extLst>
          </p:cNvPr>
          <p:cNvSpPr/>
          <p:nvPr/>
        </p:nvSpPr>
        <p:spPr>
          <a:xfrm>
            <a:off x="3732681" y="4040402"/>
            <a:ext cx="7328731" cy="1365813"/>
          </a:xfrm>
          <a:prstGeom prst="rect">
            <a:avLst/>
          </a:prstGeom>
          <a:solidFill>
            <a:schemeClr val="accent4">
              <a:lumMod val="20000"/>
              <a:lumOff val="80000"/>
              <a:alpha val="3380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Player’s Data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52641" y="2098188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4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9AFB932-E7B0-F24E-8F98-8A946340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62" y="2145323"/>
            <a:ext cx="10253660" cy="1847944"/>
          </a:xfrm>
        </p:spPr>
        <p:txBody>
          <a:bodyPr vert="horz" lIns="0" tIns="45720" rIns="0" bIns="45720" rtlCol="0">
            <a:normAutofit/>
          </a:bodyPr>
          <a:lstStyle/>
          <a:p>
            <a:pPr algn="just">
              <a:buClr>
                <a:srgbClr val="1CADE4"/>
              </a:buClr>
            </a:pPr>
            <a:r>
              <a:rPr lang="en-US" sz="1600" dirty="0" err="1">
                <a:solidFill>
                  <a:srgbClr val="24292F"/>
                </a:solidFill>
                <a:latin typeface="-apple-system"/>
              </a:rPr>
              <a:t>TeamScrapper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 (first code) was first used to find 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the URLs of every team. This was possible because of the reusability element of our code.</a:t>
            </a:r>
          </a:p>
          <a:p>
            <a:pPr algn="just">
              <a:buClr>
                <a:srgbClr val="1CADE4"/>
              </a:buClr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A for loop was used to go over every URL one by one and required HTML “elements” were found to make this into a data frame. This was made possible because of the similar nature of design of every team’s URL.</a:t>
            </a:r>
          </a:p>
          <a:p>
            <a:pPr algn="just">
              <a:buClr>
                <a:srgbClr val="1CADE4"/>
              </a:buClr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Code was written using OOPS concepts for reusability and scalability and thus making our entire process into a pipeline</a:t>
            </a: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C5585-4D7F-3847-B5FA-0DEE3E895170}"/>
              </a:ext>
            </a:extLst>
          </p:cNvPr>
          <p:cNvSpPr/>
          <p:nvPr/>
        </p:nvSpPr>
        <p:spPr>
          <a:xfrm>
            <a:off x="995262" y="4354930"/>
            <a:ext cx="1736203" cy="6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Lists of URLs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47F64-3EC4-9D41-9038-74E977D12F95}"/>
              </a:ext>
            </a:extLst>
          </p:cNvPr>
          <p:cNvSpPr/>
          <p:nvPr/>
        </p:nvSpPr>
        <p:spPr>
          <a:xfrm>
            <a:off x="3898961" y="4354930"/>
            <a:ext cx="1736203" cy="6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URL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E7B10-F855-FD47-96F0-2D84B97F2F34}"/>
              </a:ext>
            </a:extLst>
          </p:cNvPr>
          <p:cNvSpPr/>
          <p:nvPr/>
        </p:nvSpPr>
        <p:spPr>
          <a:xfrm>
            <a:off x="6281388" y="4354930"/>
            <a:ext cx="1736203" cy="6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player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EF7B4-C7B9-484C-A5E1-E3999257C365}"/>
              </a:ext>
            </a:extLst>
          </p:cNvPr>
          <p:cNvSpPr/>
          <p:nvPr/>
        </p:nvSpPr>
        <p:spPr>
          <a:xfrm>
            <a:off x="9112626" y="4354930"/>
            <a:ext cx="1736203" cy="6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Append to DF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A68A1C-3C3A-1C42-9223-55D70A0E6866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2731465" y="4661660"/>
            <a:ext cx="1167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1EE06340-6676-C14B-B0C4-165F05E22697}"/>
              </a:ext>
            </a:extLst>
          </p:cNvPr>
          <p:cNvSpPr txBox="1">
            <a:spLocks/>
          </p:cNvSpPr>
          <p:nvPr/>
        </p:nvSpPr>
        <p:spPr>
          <a:xfrm>
            <a:off x="5818909" y="5633782"/>
            <a:ext cx="1094107" cy="39905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1CADE4"/>
              </a:buClr>
              <a:buNone/>
            </a:pPr>
            <a:r>
              <a:rPr lang="en-US" sz="1600" dirty="0">
                <a:solidFill>
                  <a:schemeClr val="accent1"/>
                </a:solidFill>
                <a:latin typeface="-apple-system"/>
              </a:rPr>
              <a:t>Next iteration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98B8B5-BE6B-D54F-A202-B2EC503185AD}"/>
              </a:ext>
            </a:extLst>
          </p:cNvPr>
          <p:cNvCxnSpPr>
            <a:stCxn id="12" idx="3"/>
          </p:cNvCxnSpPr>
          <p:nvPr/>
        </p:nvCxnSpPr>
        <p:spPr>
          <a:xfrm flipV="1">
            <a:off x="5635164" y="4661659"/>
            <a:ext cx="6462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368144-F05F-D643-891F-517EB332DA3C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8017591" y="4661660"/>
            <a:ext cx="109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D453CDC-A428-1844-82E4-EE476257E8EE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6913017" y="4968389"/>
            <a:ext cx="3067715" cy="864920"/>
          </a:xfrm>
          <a:prstGeom prst="bentConnector3">
            <a:avLst>
              <a:gd name="adj1" fmla="val -1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57F21-7164-5F43-9364-BE4B8977F76D}"/>
              </a:ext>
            </a:extLst>
          </p:cNvPr>
          <p:cNvSpPr/>
          <p:nvPr/>
        </p:nvSpPr>
        <p:spPr>
          <a:xfrm>
            <a:off x="6650218" y="578029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9F8586-C0E4-4B4D-8F2D-1DEFAF1917DE}"/>
              </a:ext>
            </a:extLst>
          </p:cNvPr>
          <p:cNvSpPr/>
          <p:nvPr/>
        </p:nvSpPr>
        <p:spPr>
          <a:xfrm>
            <a:off x="3218223" y="465167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4DB4F9D-5D4A-4C46-A8CC-1D1624DD6333}"/>
              </a:ext>
            </a:extLst>
          </p:cNvPr>
          <p:cNvCxnSpPr>
            <a:cxnSpLocks/>
            <a:stCxn id="17" idx="1"/>
            <a:endCxn id="38" idx="2"/>
          </p:cNvCxnSpPr>
          <p:nvPr/>
        </p:nvCxnSpPr>
        <p:spPr>
          <a:xfrm rot="10800000">
            <a:off x="3218225" y="4651675"/>
            <a:ext cx="2600685" cy="1181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8DA52DAE-DB21-6249-8C7D-85B37E48598E}"/>
              </a:ext>
            </a:extLst>
          </p:cNvPr>
          <p:cNvSpPr txBox="1">
            <a:spLocks/>
          </p:cNvSpPr>
          <p:nvPr/>
        </p:nvSpPr>
        <p:spPr>
          <a:xfrm>
            <a:off x="2671170" y="4312733"/>
            <a:ext cx="1094107" cy="39905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1CADE4"/>
              </a:buClr>
              <a:buNone/>
            </a:pPr>
            <a:r>
              <a:rPr lang="en-US" sz="1600" dirty="0">
                <a:solidFill>
                  <a:schemeClr val="accent1"/>
                </a:solidFill>
                <a:latin typeface="-apple-system"/>
              </a:rPr>
              <a:t>URL </a:t>
            </a:r>
            <a:r>
              <a:rPr lang="en-US" sz="1600" dirty="0" err="1">
                <a:solidFill>
                  <a:schemeClr val="accent1"/>
                </a:solidFill>
                <a:latin typeface="-apple-system"/>
              </a:rPr>
              <a:t>i</a:t>
            </a:r>
            <a:endParaRPr lang="en-US" sz="1600" dirty="0">
              <a:solidFill>
                <a:schemeClr val="accent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066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Table Schemas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BC0CD31-907A-B544-AC45-CE5B32374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38" y="1737360"/>
            <a:ext cx="7114523" cy="48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Final Query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11AE872-E692-674F-BB4E-45C7A9641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63" y="1757394"/>
            <a:ext cx="5871227" cy="455702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79C5FB-472C-1140-A06A-C8484431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63" y="2145322"/>
            <a:ext cx="4553768" cy="3760891"/>
          </a:xfrm>
        </p:spPr>
        <p:txBody>
          <a:bodyPr vert="horz" lIns="0" tIns="45720" rIns="0" bIns="45720" rtlCol="0">
            <a:normAutofit/>
          </a:bodyPr>
          <a:lstStyle/>
          <a:p>
            <a:pPr algn="just">
              <a:buClr>
                <a:srgbClr val="1CADE4"/>
              </a:buClr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The final objective of the project was to write a query that gets the total market value of each team in each position.</a:t>
            </a:r>
          </a:p>
          <a:p>
            <a:pPr algn="just">
              <a:buClr>
                <a:srgbClr val="1CADE4"/>
              </a:buClr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For the sake of this project, python has been chosen to execute this query with the sole reason being to be able to visualize our results later.</a:t>
            </a:r>
          </a:p>
          <a:p>
            <a:pPr algn="just">
              <a:buClr>
                <a:srgbClr val="1CADE4"/>
              </a:buClr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We can see in the visual that the highest market value is of Barcelona in the Centre Midfield position, followed by the same team in Centre Back position. This is a testimony of the lavish spending by the La Liga giants in the past few years. The nest best is Real Madrid in several positions which is no brainer.</a:t>
            </a:r>
          </a:p>
        </p:txBody>
      </p:sp>
    </p:spTree>
    <p:extLst>
      <p:ext uri="{BB962C8B-B14F-4D97-AF65-F5344CB8AC3E}">
        <p14:creationId xmlns:p14="http://schemas.microsoft.com/office/powerpoint/2010/main" val="368983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391</Words>
  <Application>Microsoft Macintosh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Wingdings</vt:lpstr>
      <vt:lpstr>RetrospectVTI</vt:lpstr>
      <vt:lpstr>La Liga  Data Scrapping</vt:lpstr>
      <vt:lpstr>Summary</vt:lpstr>
      <vt:lpstr>Team’s Data</vt:lpstr>
      <vt:lpstr>Player’s Data</vt:lpstr>
      <vt:lpstr>Table Schemas</vt:lpstr>
      <vt:lpstr>Final Query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2021-10-07T21:07:58Z</dcterms:created>
  <dcterms:modified xsi:type="dcterms:W3CDTF">2022-11-06T19:19:06Z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