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24" r:id="rId6"/>
    <p:sldId id="325" r:id="rId7"/>
    <p:sldId id="326" r:id="rId8"/>
    <p:sldId id="327" r:id="rId9"/>
    <p:sldId id="328" r:id="rId10"/>
    <p:sldId id="32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515BB-0E46-4D96-9E68-47C3631E4B03}" v="1" dt="2019-11-05T21:39:58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D157-C459-4FAD-A59F-3A0A246D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44FF-5C70-4A5E-AF13-AD65F4608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0084-4F6D-4F3B-B41B-AD772260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5FCE-71E6-4007-A8CB-4D664A19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04F0-0070-4A95-8174-75AE320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2C3F-FA84-454F-B55D-22565A1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3C14-D80F-400C-B912-A17B688B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A7396-8C93-42E7-8AD0-D689C130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95A3-1E2E-4408-B247-98F2FB92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007A-EDA8-4F43-B96C-2003AEB6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67A34-0C3C-4D77-8450-C4E095DB6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949DF-87A7-48B3-A968-9759025C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29B92-EADC-49AD-B0BF-1DC6E1C8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B7A2-FA0D-46F7-A989-1162AE58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8915-A5B5-4FC1-B912-46E40B64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1EE5-D174-4205-9E4D-A2637CC0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964E-B718-4FF1-89A5-A1819C57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5C60-1A75-49B4-AE3D-2459128F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0FB-716C-4C14-9A98-5098F60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2688-D712-4D24-8D1F-B5E6A49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99CC-B7DC-4153-9749-C12C701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8FB5-EE83-4862-B91F-1A035371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26D9-B2E8-4746-8F80-359751D1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BB99-F706-4834-B4F3-A582B43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A55E-F974-45E6-864F-24AD1FD2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A9BC-6E9F-4458-B3C7-9BA900DA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53ED-5827-4D4B-A5EA-55E5CE3B8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ED71-30E4-48D3-9CA8-1CC0AB63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099-C133-48A1-8F96-1F3BC45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A44A5-7C8F-4D36-A576-DB128952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9C78-6492-4DEB-BB8B-C0E20CD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C1-398D-46D3-A90D-48922FE1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E7527-CCD1-4DCE-A49C-8AB631B6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F2361-21C2-44EF-9762-6D2390DC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31727-93B6-4E63-836C-79CB1E231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83E86-E2D4-43B6-80D2-C131FD3FB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51AC7-2C60-4EEC-AF45-E4B5D07F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ABCD3-0866-4E9D-833A-95F161ED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AC4A1-0C70-48F6-A6AC-757492FF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7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A9B9-D024-4F1F-8B4F-A97870A8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ED58A-4643-4090-B308-C9F94E3C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716B1-3C75-418D-BC61-FFF55A6C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99023-E127-4BAD-B5B3-A97AAFFD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2F444-A0B3-4D2A-84C4-6A99D5BC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F8F94-14D2-4AD5-9BC2-D6C02B9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21963-3A1E-4940-A544-4A8F93AB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9B6-EFC7-4480-B359-D6E7678A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8A14-DB6C-499A-AC6A-72CDA85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58C0D-3C24-4E1B-9AA9-D666459A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1437-C6FD-4124-BE6B-CB4249AE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EAE7B-0FE3-40EC-B0A5-B69409E3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FADF1-233A-40CC-9DA2-49E58F0A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669E-2325-4AAA-950E-CFA34158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32533-67AA-4564-8FA5-850B7FED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7EA0-A412-4CD7-AE38-A7565ED92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2F5B-DE1B-46A1-9F4B-D2F33198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FA8F3-FE68-4183-9BD2-DEAB61AD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9106-5D9F-4E5E-985C-DBD9E9F0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1B871-C9E0-49BB-9206-F41AEF8F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8C3B-15F2-439B-9357-221071F7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B402-517A-4145-8F27-85C397368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7254-C41B-44C5-8BE0-8FD3B86C39E6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E8C2-E1B7-411D-B3FD-777592EAE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909D-EE4C-49CD-A173-A32B8478A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4A2C-2D9A-4134-92B1-E2A68FBAE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671F-AD80-4A28-B409-57E202D44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689</a:t>
            </a:r>
            <a:br>
              <a:rPr lang="en-US" dirty="0"/>
            </a:br>
            <a:r>
              <a:rPr lang="en-US" dirty="0"/>
              <a:t>Data Warehousing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6B10A-C01B-4301-ACA0-ADA7769AA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Three and Four Key Points</a:t>
            </a:r>
          </a:p>
          <a:p>
            <a:r>
              <a:rPr lang="en-US" dirty="0"/>
              <a:t>November 5, 2019</a:t>
            </a:r>
          </a:p>
        </p:txBody>
      </p:sp>
    </p:spTree>
    <p:extLst>
      <p:ext uri="{BB962C8B-B14F-4D97-AF65-F5344CB8AC3E}">
        <p14:creationId xmlns:p14="http://schemas.microsoft.com/office/powerpoint/2010/main" val="371346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CFE6-5EFF-44EB-B63B-B51E7E66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Key Points (five questions)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A2E41-C003-44E3-9E6A-B32356FA274B}"/>
              </a:ext>
            </a:extLst>
          </p:cNvPr>
          <p:cNvGraphicFramePr>
            <a:graphicFrameLocks noGrp="1"/>
          </p:cNvGraphicFramePr>
          <p:nvPr/>
        </p:nvGraphicFramePr>
        <p:xfrm>
          <a:off x="2851638" y="1565032"/>
          <a:ext cx="6726116" cy="4039686"/>
        </p:xfrm>
        <a:graphic>
          <a:graphicData uri="http://schemas.openxmlformats.org/drawingml/2006/table">
            <a:tbl>
              <a:tblPr/>
              <a:tblGrid>
                <a:gridCol w="6726116">
                  <a:extLst>
                    <a:ext uri="{9D8B030D-6E8A-4147-A177-3AD203B41FA5}">
                      <a16:colId xmlns:a16="http://schemas.microsoft.com/office/drawing/2014/main" val="2384003708"/>
                    </a:ext>
                  </a:extLst>
                </a:gridCol>
              </a:tblGrid>
              <a:tr h="650696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Why does ETL take up so much time?  What role does automation play in the ETL process?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354643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What does ETL stand for?  ETL vs ELT.  Know the tasks associated with each. (Module 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921631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Kimball's checklist before launching the ETL design and development effort .. (beginning of chapter 19)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11538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Balancing data latency with ETL frequency; Job scheduling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2297772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Data quality screening: Column, Structure, Business rules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7986139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Responding to quality events, the three options: halt the process, send records to suspense file, tag the data and pass it on to the next step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162298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>
                          <a:effectLst/>
                        </a:rPr>
                        <a:t>Error and Audit dimensions &amp; facts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804217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Primary, foreign, surrogate keys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331356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Lineage and Dependency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723408"/>
                  </a:ext>
                </a:extLst>
              </a:tr>
              <a:tr h="35950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dirty="0">
                          <a:effectLst/>
                        </a:rPr>
                        <a:t>Metadata – source metadata and ETL process metadata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34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0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081C-F02E-40D0-B278-B324ADDA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Key Points (</a:t>
            </a:r>
            <a:r>
              <a:rPr lang="en-US"/>
              <a:t>ten questions)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FFB7-7EB9-4B69-818C-78BFCC62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life-cycle management (Krishnan </a:t>
            </a:r>
            <a:r>
              <a:rPr lang="en-US" dirty="0" err="1"/>
              <a:t>ch</a:t>
            </a:r>
            <a:r>
              <a:rPr lang="en-US" dirty="0"/>
              <a:t> 12)</a:t>
            </a:r>
          </a:p>
          <a:p>
            <a:pPr lvl="1"/>
            <a:r>
              <a:rPr lang="en-US" dirty="0"/>
              <a:t>Components – be able to describe the various parts of each component</a:t>
            </a:r>
          </a:p>
          <a:p>
            <a:pPr lvl="2"/>
            <a:r>
              <a:rPr lang="en-US" dirty="0"/>
              <a:t>ILM - Information management policies</a:t>
            </a:r>
          </a:p>
          <a:p>
            <a:pPr lvl="3"/>
            <a:r>
              <a:rPr lang="en-US" dirty="0"/>
              <a:t>E.g. Data acquisition, quality, retention, security</a:t>
            </a:r>
          </a:p>
          <a:p>
            <a:pPr lvl="2"/>
            <a:r>
              <a:rPr lang="en-US" dirty="0"/>
              <a:t>Governance</a:t>
            </a:r>
          </a:p>
          <a:p>
            <a:pPr lvl="3"/>
            <a:r>
              <a:rPr lang="en-US" dirty="0"/>
              <a:t>E.g. Governance council members and responsibilities</a:t>
            </a:r>
          </a:p>
          <a:p>
            <a:pPr lvl="2"/>
            <a:r>
              <a:rPr lang="en-US" dirty="0"/>
              <a:t>Technology Solution</a:t>
            </a:r>
          </a:p>
          <a:p>
            <a:pPr lvl="3"/>
            <a:r>
              <a:rPr lang="en-US" dirty="0"/>
              <a:t>E.g. Data quality, enrichment, transformation, archival and retention, master data management, metadata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Big Data special considerations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081C-F02E-40D0-B278-B324ADDA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Key Points –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FFB7-7EB9-4B69-818C-78BFCC62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Big Data Analytics, Visualization, and Data Scientists (Krishnan </a:t>
            </a:r>
            <a:r>
              <a:rPr lang="en-US" dirty="0" err="1"/>
              <a:t>ch</a:t>
            </a:r>
            <a:r>
              <a:rPr lang="en-US" dirty="0"/>
              <a:t> 13)</a:t>
            </a:r>
          </a:p>
          <a:p>
            <a:pPr lvl="1"/>
            <a:r>
              <a:rPr lang="en-US" dirty="0"/>
              <a:t>Big Data Analytics</a:t>
            </a:r>
          </a:p>
          <a:p>
            <a:pPr lvl="1"/>
            <a:r>
              <a:rPr lang="en-US" dirty="0"/>
              <a:t>Data discovery</a:t>
            </a:r>
          </a:p>
          <a:p>
            <a:pPr lvl="2"/>
            <a:r>
              <a:rPr lang="en-US" dirty="0"/>
              <a:t>Data acquisition, tagging, classification, modeling</a:t>
            </a:r>
          </a:p>
          <a:p>
            <a:pPr lvl="1"/>
            <a:r>
              <a:rPr lang="en-US" dirty="0"/>
              <a:t>Visualization</a:t>
            </a:r>
          </a:p>
          <a:p>
            <a:r>
              <a:rPr lang="en-US" dirty="0"/>
              <a:t>Reporting (Module notes)</a:t>
            </a:r>
          </a:p>
          <a:p>
            <a:pPr lvl="1"/>
            <a:r>
              <a:rPr lang="en-US" dirty="0"/>
              <a:t>Types of reports</a:t>
            </a:r>
          </a:p>
          <a:p>
            <a:pPr lvl="2"/>
            <a:r>
              <a:rPr lang="en-US" dirty="0"/>
              <a:t>KPI Reports</a:t>
            </a:r>
          </a:p>
          <a:p>
            <a:pPr lvl="2"/>
            <a:r>
              <a:rPr lang="en-US" dirty="0"/>
              <a:t>Ad Hoc Reports</a:t>
            </a:r>
          </a:p>
          <a:p>
            <a:pPr lvl="2"/>
            <a:r>
              <a:rPr lang="en-US" dirty="0"/>
              <a:t>BI Reports</a:t>
            </a:r>
          </a:p>
          <a:p>
            <a:pPr lvl="1"/>
            <a:r>
              <a:rPr lang="en-US" dirty="0"/>
              <a:t>Delivery of reports</a:t>
            </a:r>
          </a:p>
          <a:p>
            <a:pPr lvl="1"/>
            <a:r>
              <a:rPr lang="en-US" dirty="0"/>
              <a:t>Analyses</a:t>
            </a:r>
          </a:p>
          <a:p>
            <a:pPr lvl="2"/>
            <a:r>
              <a:rPr lang="en-US" dirty="0"/>
              <a:t>Drill-down and Roll-Up</a:t>
            </a:r>
          </a:p>
          <a:p>
            <a:pPr lvl="2"/>
            <a:r>
              <a:rPr lang="en-US" dirty="0"/>
              <a:t>Drill-across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081C-F02E-40D0-B278-B324ADDA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Key Points –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FFB7-7EB9-4B69-818C-78BFCC62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Reporting (Module notes) – </a:t>
            </a:r>
            <a:r>
              <a:rPr lang="en-US" dirty="0" err="1"/>
              <a:t>con’t</a:t>
            </a:r>
            <a:endParaRPr lang="en-US" dirty="0"/>
          </a:p>
          <a:p>
            <a:pPr lvl="2"/>
            <a:r>
              <a:rPr lang="en-US" dirty="0"/>
              <a:t>Visualization</a:t>
            </a:r>
          </a:p>
          <a:p>
            <a:pPr lvl="3"/>
            <a:r>
              <a:rPr lang="en-US" dirty="0"/>
              <a:t>Choosing the data</a:t>
            </a:r>
          </a:p>
          <a:p>
            <a:pPr lvl="3"/>
            <a:r>
              <a:rPr lang="en-US" dirty="0"/>
              <a:t>Choosing the visualization type</a:t>
            </a:r>
          </a:p>
          <a:p>
            <a:pPr lvl="4"/>
            <a:r>
              <a:rPr lang="en-US" dirty="0"/>
              <a:t>Understand the types of visualizations (line chart, scatter plot, bubble chart, </a:t>
            </a:r>
            <a:r>
              <a:rPr lang="en-US" dirty="0" err="1"/>
              <a:t>etc</a:t>
            </a:r>
            <a:r>
              <a:rPr lang="en-US" dirty="0"/>
              <a:t>) and when they are appropriate (relationship, comparison, distribution, composition)</a:t>
            </a:r>
          </a:p>
          <a:p>
            <a:pPr lvl="3"/>
            <a:r>
              <a:rPr lang="en-US" dirty="0"/>
              <a:t>Common mistakes</a:t>
            </a:r>
          </a:p>
          <a:p>
            <a:pPr lvl="2"/>
            <a:r>
              <a:rPr lang="en-US" dirty="0"/>
              <a:t>Forwarding Data to Further Stores and Uses</a:t>
            </a:r>
          </a:p>
          <a:p>
            <a:pPr lvl="3"/>
            <a:r>
              <a:rPr lang="en-US" dirty="0"/>
              <a:t>OLAP and Cubes</a:t>
            </a:r>
          </a:p>
          <a:p>
            <a:pPr lvl="3"/>
            <a:r>
              <a:rPr lang="en-US" dirty="0"/>
              <a:t>Visualized Cubes – Slicing, Dicing, Pivoting</a:t>
            </a:r>
          </a:p>
          <a:p>
            <a:pPr lvl="2"/>
            <a:r>
              <a:rPr lang="en-US" dirty="0"/>
              <a:t>Warehouse Data</a:t>
            </a:r>
          </a:p>
          <a:p>
            <a:pPr lvl="3"/>
            <a:r>
              <a:rPr lang="en-US" dirty="0"/>
              <a:t>Data Marts</a:t>
            </a:r>
          </a:p>
          <a:p>
            <a:pPr lvl="3"/>
            <a:r>
              <a:rPr lang="en-US" dirty="0"/>
              <a:t>Data Feeds</a:t>
            </a:r>
          </a:p>
          <a:p>
            <a:pPr lvl="3"/>
            <a:r>
              <a:rPr lang="en-US" dirty="0"/>
              <a:t>Data Lakes</a:t>
            </a:r>
          </a:p>
          <a:p>
            <a:pPr lvl="3"/>
            <a:r>
              <a:rPr lang="en-US" dirty="0"/>
              <a:t>Data Vaults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C9B6-0184-4A22-8807-2E636B45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FF78-27F3-4246-803D-F3D41D70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Star Schema – Must have a REALLY good reason for a snowflake</a:t>
            </a:r>
          </a:p>
          <a:p>
            <a:pPr lvl="1"/>
            <a:r>
              <a:rPr lang="en-US" dirty="0"/>
              <a:t>One fact table – Min 100,000 rows</a:t>
            </a:r>
          </a:p>
          <a:p>
            <a:pPr lvl="1"/>
            <a:r>
              <a:rPr lang="en-US" dirty="0"/>
              <a:t>Three or four (preferably) dimensions</a:t>
            </a:r>
          </a:p>
          <a:p>
            <a:pPr lvl="2"/>
            <a:r>
              <a:rPr lang="en-US" dirty="0"/>
              <a:t>One time dimension</a:t>
            </a:r>
          </a:p>
          <a:p>
            <a:pPr lvl="2"/>
            <a:r>
              <a:rPr lang="en-US" dirty="0"/>
              <a:t>One dimension with hierarchies</a:t>
            </a:r>
          </a:p>
          <a:p>
            <a:pPr lvl="2"/>
            <a:r>
              <a:rPr lang="en-US" dirty="0"/>
              <a:t>One or two slowly changing dimension attributes, at least one of which is implemented with Type 2.</a:t>
            </a:r>
          </a:p>
          <a:p>
            <a:pPr lvl="1"/>
            <a:r>
              <a:rPr lang="en-US" dirty="0"/>
              <a:t>Submit a Visio or </a:t>
            </a:r>
            <a:r>
              <a:rPr lang="en-US" dirty="0" err="1"/>
              <a:t>Lucidchart</a:t>
            </a:r>
            <a:r>
              <a:rPr lang="en-US" dirty="0"/>
              <a:t> diagram</a:t>
            </a:r>
          </a:p>
          <a:p>
            <a:r>
              <a:rPr lang="en-US" dirty="0"/>
              <a:t>ETL</a:t>
            </a:r>
          </a:p>
          <a:p>
            <a:pPr lvl="1"/>
            <a:r>
              <a:rPr lang="en-US" dirty="0"/>
              <a:t>Can use any combination of methods</a:t>
            </a:r>
          </a:p>
          <a:p>
            <a:pPr lvl="1"/>
            <a:r>
              <a:rPr lang="en-US" dirty="0"/>
              <a:t>Submit your code and/or package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8FBF-BDF5-4779-89F1-612A7F80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E42F-5B59-4749-941B-FAD5EBC9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Using Tableau or Power BI – at least two visualizations of the data</a:t>
            </a:r>
          </a:p>
          <a:p>
            <a:pPr lvl="2"/>
            <a:r>
              <a:rPr lang="en-US" dirty="0"/>
              <a:t>One visualization needs to have drill-down/roll-up (i.e. use the hierarchical dimension)</a:t>
            </a:r>
          </a:p>
          <a:p>
            <a:pPr lvl="2"/>
            <a:r>
              <a:rPr lang="en-US" dirty="0"/>
              <a:t>One visualization needs to demonstrate filtering</a:t>
            </a:r>
          </a:p>
          <a:p>
            <a:pPr lvl="2"/>
            <a:r>
              <a:rPr lang="en-US" dirty="0"/>
              <a:t>One visualization needs to use one or more calculated fields</a:t>
            </a:r>
          </a:p>
          <a:p>
            <a:pPr lvl="2"/>
            <a:r>
              <a:rPr lang="en-US" dirty="0"/>
              <a:t>Between all visualizations, all dimensions are used.</a:t>
            </a:r>
          </a:p>
          <a:p>
            <a:pPr lvl="1"/>
            <a:r>
              <a:rPr lang="en-US" dirty="0"/>
              <a:t>Submit at least four images … one for each of the above criteria.  Expectations are that it could require 8 to 10 images to demonstrate everything.</a:t>
            </a:r>
          </a:p>
          <a:p>
            <a:r>
              <a:rPr lang="en-US" dirty="0"/>
              <a:t>Word document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Design process</a:t>
            </a:r>
          </a:p>
          <a:p>
            <a:pPr lvl="1"/>
            <a:r>
              <a:rPr lang="en-US" dirty="0"/>
              <a:t>ETL process and why that process was chosen</a:t>
            </a:r>
          </a:p>
          <a:p>
            <a:pPr lvl="1"/>
            <a:r>
              <a:rPr lang="en-US" dirty="0"/>
              <a:t>Professional document, with references as needed.</a:t>
            </a:r>
          </a:p>
          <a:p>
            <a:r>
              <a:rPr lang="en-US" dirty="0"/>
              <a:t>PowerPoint – 5 – 10 minute presentation</a:t>
            </a:r>
          </a:p>
          <a:p>
            <a:r>
              <a:rPr lang="en-US" dirty="0"/>
              <a:t>Zip all files and submit to the Blackboard.</a:t>
            </a:r>
          </a:p>
        </p:txBody>
      </p:sp>
    </p:spTree>
    <p:extLst>
      <p:ext uri="{BB962C8B-B14F-4D97-AF65-F5344CB8AC3E}">
        <p14:creationId xmlns:p14="http://schemas.microsoft.com/office/powerpoint/2010/main" val="73655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CB6EF5D035384CAE273CAF1EDC3E4F" ma:contentTypeVersion="6" ma:contentTypeDescription="Create a new document." ma:contentTypeScope="" ma:versionID="78883c100f87581d7c8501a3f0c5e596">
  <xsd:schema xmlns:xsd="http://www.w3.org/2001/XMLSchema" xmlns:xs="http://www.w3.org/2001/XMLSchema" xmlns:p="http://schemas.microsoft.com/office/2006/metadata/properties" xmlns:ns3="87be3a18-6b27-4806-82a3-0bd3f1847ba4" targetNamespace="http://schemas.microsoft.com/office/2006/metadata/properties" ma:root="true" ma:fieldsID="9812eb9decbed86594508afbe9887a2f" ns3:_="">
    <xsd:import namespace="87be3a18-6b27-4806-82a3-0bd3f1847b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e3a18-6b27-4806-82a3-0bd3f1847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9D97D9-AE97-4BC5-BCB0-F7848997DE4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87be3a18-6b27-4806-82a3-0bd3f1847b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5BCE4F-8D30-4F27-866C-29F4F771A9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77654F-4251-410D-AE6D-9D8C6EC32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e3a18-6b27-4806-82a3-0bd3f1847b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 689 Data Warehousing</vt:lpstr>
      <vt:lpstr>Module 3 Key Points (five questions)</vt:lpstr>
      <vt:lpstr>Module 4 Key Points (ten questions)</vt:lpstr>
      <vt:lpstr>Module 4 Key Points – con’t</vt:lpstr>
      <vt:lpstr>Module 4 Key Points – con’t</vt:lpstr>
      <vt:lpstr>Final Project</vt:lpstr>
      <vt:lpstr>Final Project (con’t)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Letourneau</dc:creator>
  <cp:lastModifiedBy>Mary Letourneau</cp:lastModifiedBy>
  <cp:revision>7</cp:revision>
  <dcterms:created xsi:type="dcterms:W3CDTF">2019-11-05T21:20:17Z</dcterms:created>
  <dcterms:modified xsi:type="dcterms:W3CDTF">2019-11-06T00:03:56Z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0x010100BBCB6EF5D035384CAE273CAF1EDC3E4F</vt:lpwstr>
  </property>
</Properties>
</file>