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urier Prime" pitchFamily="2" charset="0"/>
      <p:regular r:id="rId12"/>
    </p:embeddedFont>
    <p:embeddedFont>
      <p:font typeface="DM Sans" pitchFamily="2" charset="77"/>
      <p:regular r:id="rId13"/>
    </p:embeddedFont>
    <p:embeddedFont>
      <p:font typeface="DM Sans Bold" pitchFamily="2" charset="77"/>
      <p:regular r:id="rId14"/>
      <p:bold r:id="rId15"/>
    </p:embeddedFont>
    <p:embeddedFont>
      <p:font typeface="Hatton Bold" pitchFamily="2" charset="77"/>
      <p:regular r:id="rId16"/>
      <p:bold r:id="rId17"/>
    </p:embeddedFont>
    <p:embeddedFont>
      <p:font typeface="Hatton Bold Bold" pitchFamily="2" charset="7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5" autoAdjust="0"/>
    <p:restoredTop sz="94570" autoAdjust="0"/>
  </p:normalViewPr>
  <p:slideViewPr>
    <p:cSldViewPr>
      <p:cViewPr varScale="1">
        <p:scale>
          <a:sx n="72" d="100"/>
          <a:sy n="72" d="100"/>
        </p:scale>
        <p:origin x="113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26257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November 19,</a:t>
            </a:r>
            <a:r>
              <a:rPr lang="en-US" sz="2400" u="none">
                <a:solidFill>
                  <a:srgbClr val="000000"/>
                </a:solidFill>
                <a:latin typeface="DM Sans"/>
              </a:rPr>
              <a:t> 2020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Team 5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6630706">
            <a:off x="9789224" y="2334341"/>
            <a:ext cx="5000753" cy="48461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2888" r="2888"/>
          <a:stretch>
            <a:fillRect/>
          </a:stretch>
        </p:blipFill>
        <p:spPr>
          <a:xfrm rot="-5514009">
            <a:off x="5133057" y="854861"/>
            <a:ext cx="6084290" cy="872618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5629892" y="5408760"/>
            <a:ext cx="5552188" cy="1564506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" name="AutoShape 7"/>
          <p:cNvSpPr/>
          <p:nvPr/>
        </p:nvSpPr>
        <p:spPr>
          <a:xfrm>
            <a:off x="6022888" y="3595602"/>
            <a:ext cx="5159192" cy="1692006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" name="TextBox 8"/>
          <p:cNvSpPr txBox="1"/>
          <p:nvPr/>
        </p:nvSpPr>
        <p:spPr>
          <a:xfrm>
            <a:off x="6006385" y="3716754"/>
            <a:ext cx="4815133" cy="169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27"/>
              </a:lnSpc>
            </a:pPr>
            <a:r>
              <a:rPr lang="en-US" sz="11115" spc="-111" dirty="0">
                <a:solidFill>
                  <a:srgbClr val="FFFFFF"/>
                </a:solidFill>
                <a:latin typeface="Hatton Bold"/>
              </a:rPr>
              <a:t>First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15907" y="5408760"/>
            <a:ext cx="5380158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9600" spc="-96" dirty="0">
                <a:solidFill>
                  <a:srgbClr val="FFFFFF"/>
                </a:solidFill>
                <a:latin typeface="Hatton Bold"/>
              </a:rPr>
              <a:t>Delivery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 t="2749" b="15586"/>
          <a:stretch>
            <a:fillRect/>
          </a:stretch>
        </p:blipFill>
        <p:spPr>
          <a:xfrm rot="183673">
            <a:off x="12087325" y="6477936"/>
            <a:ext cx="2565945" cy="206529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1495375">
            <a:off x="11953017" y="6421786"/>
            <a:ext cx="1093111" cy="37120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 rot="183673">
            <a:off x="12159401" y="7010031"/>
            <a:ext cx="2421792" cy="1329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Courier Prime"/>
              </a:rPr>
              <a:t>Antonietta Napoli</a:t>
            </a:r>
          </a:p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Courier Prime"/>
              </a:rPr>
              <a:t>Antonella Rossi</a:t>
            </a:r>
          </a:p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Courier Prime"/>
              </a:rPr>
              <a:t>Simona Sorgente</a:t>
            </a:r>
          </a:p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Courier Prime"/>
              </a:rPr>
              <a:t>Angelo Vistocco</a:t>
            </a:r>
          </a:p>
          <a:p>
            <a:pPr algn="ctr">
              <a:lnSpc>
                <a:spcPts val="2160"/>
              </a:lnSpc>
            </a:pPr>
            <a:endParaRPr lang="en-US" sz="1800">
              <a:solidFill>
                <a:srgbClr val="000000"/>
              </a:solidFill>
              <a:latin typeface="Courier Prim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26257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November 19,</a:t>
            </a:r>
            <a:r>
              <a:rPr lang="en-US" sz="2400" u="none">
                <a:solidFill>
                  <a:srgbClr val="000000"/>
                </a:solidFill>
                <a:latin typeface="DM Sans"/>
              </a:rPr>
              <a:t> 2020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Team 5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18761" y="5149382"/>
            <a:ext cx="460221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Sprint 1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276163">
            <a:off x="3766293" y="5054010"/>
            <a:ext cx="801671" cy="76668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937338" y="5122802"/>
            <a:ext cx="430014" cy="58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5"/>
              </a:lnSpc>
              <a:spcBef>
                <a:spcPct val="0"/>
              </a:spcBef>
            </a:pPr>
            <a:r>
              <a:rPr lang="en-US" sz="3282">
                <a:solidFill>
                  <a:srgbClr val="FFFFFF"/>
                </a:solidFill>
                <a:latin typeface="Hatton Bold Bold"/>
              </a:rPr>
              <a:t>1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280888" y="2808100"/>
            <a:ext cx="5699778" cy="946613"/>
            <a:chOff x="0" y="0"/>
            <a:chExt cx="7599704" cy="1262150"/>
          </a:xfrm>
        </p:grpSpPr>
        <p:sp>
          <p:nvSpPr>
            <p:cNvPr id="8" name="AutoShape 8"/>
            <p:cNvSpPr/>
            <p:nvPr/>
          </p:nvSpPr>
          <p:spPr>
            <a:xfrm rot="-42073">
              <a:off x="6872" y="46377"/>
              <a:ext cx="7585961" cy="1169397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32564" y="98706"/>
              <a:ext cx="7167333" cy="1084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6693"/>
                </a:lnSpc>
                <a:spcBef>
                  <a:spcPct val="0"/>
                </a:spcBef>
              </a:pPr>
              <a:r>
                <a:rPr lang="en-US" sz="4780">
                  <a:solidFill>
                    <a:srgbClr val="FFFFFF"/>
                  </a:solidFill>
                  <a:latin typeface="Hatton Bold"/>
                </a:rPr>
                <a:t>Today's Agenda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712750" y="6702074"/>
            <a:ext cx="5808226" cy="879489"/>
            <a:chOff x="0" y="0"/>
            <a:chExt cx="7744301" cy="1172653"/>
          </a:xfrm>
        </p:grpSpPr>
        <p:sp>
          <p:nvSpPr>
            <p:cNvPr id="11" name="TextBox 11"/>
            <p:cNvSpPr txBox="1"/>
            <p:nvPr/>
          </p:nvSpPr>
          <p:spPr>
            <a:xfrm>
              <a:off x="1608015" y="218238"/>
              <a:ext cx="6136287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M Sans"/>
                </a:rPr>
                <a:t>Sprint 2</a:t>
              </a:r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-10276163">
              <a:off x="71390" y="75201"/>
              <a:ext cx="1068894" cy="1022251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299451" y="195499"/>
              <a:ext cx="573352" cy="7498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95"/>
                </a:lnSpc>
                <a:spcBef>
                  <a:spcPct val="0"/>
                </a:spcBef>
              </a:pPr>
              <a:r>
                <a:rPr lang="en-US" sz="3282">
                  <a:solidFill>
                    <a:srgbClr val="FFFFFF"/>
                  </a:solidFill>
                  <a:latin typeface="Hatton Bold Bold"/>
                </a:rPr>
                <a:t>2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14712" y="4997609"/>
            <a:ext cx="5808226" cy="879489"/>
            <a:chOff x="0" y="0"/>
            <a:chExt cx="7744301" cy="1172653"/>
          </a:xfrm>
        </p:grpSpPr>
        <p:sp>
          <p:nvSpPr>
            <p:cNvPr id="15" name="TextBox 15"/>
            <p:cNvSpPr txBox="1"/>
            <p:nvPr/>
          </p:nvSpPr>
          <p:spPr>
            <a:xfrm>
              <a:off x="1608015" y="218238"/>
              <a:ext cx="6136287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M Sans"/>
                </a:rPr>
                <a:t>The MVC Architecture</a:t>
              </a:r>
            </a:p>
          </p:txBody>
        </p: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276163">
              <a:off x="71390" y="75201"/>
              <a:ext cx="1068894" cy="1022251"/>
            </a:xfrm>
            <a:prstGeom prst="rect">
              <a:avLst/>
            </a:prstGeom>
          </p:spPr>
        </p:pic>
        <p:sp>
          <p:nvSpPr>
            <p:cNvPr id="17" name="TextBox 17"/>
            <p:cNvSpPr txBox="1"/>
            <p:nvPr/>
          </p:nvSpPr>
          <p:spPr>
            <a:xfrm>
              <a:off x="299451" y="195499"/>
              <a:ext cx="573352" cy="7498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95"/>
                </a:lnSpc>
                <a:spcBef>
                  <a:spcPct val="0"/>
                </a:spcBef>
              </a:pPr>
              <a:r>
                <a:rPr lang="en-US" sz="3282">
                  <a:solidFill>
                    <a:srgbClr val="FFFFFF"/>
                  </a:solidFill>
                  <a:latin typeface="Hatton Bold Bold"/>
                </a:rPr>
                <a:t>3</a:t>
              </a: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6630706">
            <a:off x="9134243" y="-2115678"/>
            <a:ext cx="5000753" cy="4846184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0214712" y="6702074"/>
            <a:ext cx="5808226" cy="879489"/>
            <a:chOff x="0" y="0"/>
            <a:chExt cx="7744301" cy="1172653"/>
          </a:xfrm>
        </p:grpSpPr>
        <p:sp>
          <p:nvSpPr>
            <p:cNvPr id="20" name="TextBox 20"/>
            <p:cNvSpPr txBox="1"/>
            <p:nvPr/>
          </p:nvSpPr>
          <p:spPr>
            <a:xfrm>
              <a:off x="1608015" y="218238"/>
              <a:ext cx="6136287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M Sans"/>
                </a:rPr>
                <a:t>Architecture Developed</a:t>
              </a:r>
            </a:p>
          </p:txBody>
        </p: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-10276163">
              <a:off x="71390" y="75201"/>
              <a:ext cx="1068894" cy="1022251"/>
            </a:xfrm>
            <a:prstGeom prst="rect">
              <a:avLst/>
            </a:prstGeom>
          </p:spPr>
        </p:pic>
        <p:sp>
          <p:nvSpPr>
            <p:cNvPr id="22" name="TextBox 22"/>
            <p:cNvSpPr txBox="1"/>
            <p:nvPr/>
          </p:nvSpPr>
          <p:spPr>
            <a:xfrm>
              <a:off x="299451" y="195499"/>
              <a:ext cx="573352" cy="7498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95"/>
                </a:lnSpc>
                <a:spcBef>
                  <a:spcPct val="0"/>
                </a:spcBef>
              </a:pPr>
              <a:r>
                <a:rPr lang="en-US" sz="3282">
                  <a:solidFill>
                    <a:srgbClr val="FFFFFF"/>
                  </a:solidFill>
                  <a:latin typeface="Hatton Bold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6630706">
            <a:off x="5421793" y="2592109"/>
            <a:ext cx="4114800" cy="398761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020786">
            <a:off x="8152100" y="3289797"/>
            <a:ext cx="4114800" cy="398761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2888" r="2888"/>
          <a:stretch>
            <a:fillRect/>
          </a:stretch>
        </p:blipFill>
        <p:spPr>
          <a:xfrm rot="-5514009">
            <a:off x="7609357" y="2866494"/>
            <a:ext cx="3069286" cy="440201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072976" y="726763"/>
            <a:ext cx="2593915" cy="2575201"/>
            <a:chOff x="0" y="0"/>
            <a:chExt cx="3458553" cy="343360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 rot="-228722">
              <a:off x="98496" y="266999"/>
              <a:ext cx="3111336" cy="306656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2107769">
              <a:off x="2046679" y="360162"/>
              <a:ext cx="1402576" cy="476292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 t="3449" b="3449"/>
          <a:stretch>
            <a:fillRect/>
          </a:stretch>
        </p:blipFill>
        <p:spPr>
          <a:xfrm rot="455434">
            <a:off x="12847125" y="4404081"/>
            <a:ext cx="2475015" cy="227109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4787602">
            <a:off x="13016002" y="4119478"/>
            <a:ext cx="1038746" cy="35274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 rot="455434">
            <a:off x="12901998" y="5125556"/>
            <a:ext cx="2362947" cy="1125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5"/>
              </a:lnSpc>
            </a:pPr>
            <a:r>
              <a:rPr lang="en-US" sz="2100" dirty="0">
                <a:solidFill>
                  <a:srgbClr val="000000"/>
                </a:solidFill>
                <a:latin typeface="Courier Prime"/>
              </a:rPr>
              <a:t>View scheduled maintenance activities </a:t>
            </a:r>
            <a:r>
              <a:rPr lang="en-US" sz="2100" dirty="0" err="1">
                <a:solidFill>
                  <a:srgbClr val="000000"/>
                </a:solidFill>
                <a:latin typeface="Courier Prime"/>
              </a:rPr>
              <a:t>informations</a:t>
            </a:r>
            <a:endParaRPr lang="en-US" sz="2100" dirty="0">
              <a:solidFill>
                <a:srgbClr val="000000"/>
              </a:solidFill>
              <a:latin typeface="Courier Prime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06697">
            <a:off x="7998505" y="195605"/>
            <a:ext cx="2249218" cy="221685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-106697">
            <a:off x="8596686" y="89890"/>
            <a:ext cx="1013937" cy="344316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 rot="412395">
            <a:off x="12253790" y="7095333"/>
            <a:ext cx="2822036" cy="2651719"/>
            <a:chOff x="0" y="0"/>
            <a:chExt cx="3762714" cy="3535625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 rot="-228722">
              <a:off x="356474" y="175260"/>
              <a:ext cx="3301717" cy="32542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1907771">
              <a:off x="21473" y="354192"/>
              <a:ext cx="1488399" cy="505436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250064">
            <a:off x="3165476" y="5829989"/>
            <a:ext cx="2418590" cy="238379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-250064">
            <a:off x="3762007" y="5718159"/>
            <a:ext cx="1090289" cy="370244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 rot="-250064">
            <a:off x="3487071" y="6667771"/>
            <a:ext cx="1776729" cy="1125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5"/>
              </a:lnSpc>
            </a:pPr>
            <a:r>
              <a:rPr lang="en-US" sz="2100" dirty="0">
                <a:solidFill>
                  <a:srgbClr val="000000"/>
                </a:solidFill>
                <a:latin typeface="Courier Prime"/>
              </a:rPr>
              <a:t>Manage procedure maintenance data</a:t>
            </a:r>
          </a:p>
        </p:txBody>
      </p:sp>
      <p:sp>
        <p:nvSpPr>
          <p:cNvPr id="19" name="AutoShape 19"/>
          <p:cNvSpPr/>
          <p:nvPr/>
        </p:nvSpPr>
        <p:spPr>
          <a:xfrm>
            <a:off x="7859238" y="4767475"/>
            <a:ext cx="2758660" cy="459747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0" name="AutoShape 20"/>
          <p:cNvSpPr/>
          <p:nvPr/>
        </p:nvSpPr>
        <p:spPr>
          <a:xfrm>
            <a:off x="8001322" y="5283605"/>
            <a:ext cx="2473240" cy="512049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-5474702">
            <a:off x="8865073" y="2817466"/>
            <a:ext cx="915454" cy="28708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-2306870">
            <a:off x="11199713" y="2932928"/>
            <a:ext cx="1045825" cy="327971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132763">
            <a:off x="11614549" y="4810285"/>
            <a:ext cx="1193006" cy="374127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1918145">
            <a:off x="11221163" y="6773550"/>
            <a:ext cx="1396519" cy="437948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5497007">
            <a:off x="8030047" y="7072321"/>
            <a:ext cx="1123082" cy="352199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8724880">
            <a:off x="5749432" y="5955080"/>
            <a:ext cx="1262407" cy="395891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-8969969">
            <a:off x="5815272" y="3555598"/>
            <a:ext cx="1092889" cy="34273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7647368" y="4766565"/>
            <a:ext cx="3168298" cy="1059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599" spc="-35" dirty="0">
                <a:solidFill>
                  <a:srgbClr val="FFFFFF"/>
                </a:solidFill>
                <a:latin typeface="Hatton Bold"/>
              </a:rPr>
              <a:t>Sprint </a:t>
            </a:r>
          </a:p>
          <a:p>
            <a:pPr algn="ctr">
              <a:lnSpc>
                <a:spcPts val="3960"/>
              </a:lnSpc>
            </a:pPr>
            <a:r>
              <a:rPr lang="en-US" sz="3600" spc="-36" dirty="0">
                <a:solidFill>
                  <a:srgbClr val="FFFFFF"/>
                </a:solidFill>
                <a:latin typeface="Hatton Bold"/>
              </a:rPr>
              <a:t>1</a:t>
            </a:r>
            <a:r>
              <a:rPr lang="en-US" sz="3599" spc="-35" dirty="0">
                <a:solidFill>
                  <a:srgbClr val="FFFFFF"/>
                </a:solidFill>
                <a:latin typeface="Hatton Bold"/>
              </a:rPr>
              <a:t>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838160" y="4229339"/>
            <a:ext cx="2786714" cy="598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20"/>
              </a:lnSpc>
            </a:pPr>
            <a:r>
              <a:rPr lang="en-US" sz="4800" dirty="0">
                <a:solidFill>
                  <a:srgbClr val="000000"/>
                </a:solidFill>
                <a:latin typeface="Moontime Bold"/>
              </a:rPr>
              <a:t>Sprint Backlog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3082051" y="1680780"/>
            <a:ext cx="3181106" cy="2832266"/>
            <a:chOff x="0" y="0"/>
            <a:chExt cx="4241475" cy="3776355"/>
          </a:xfrm>
        </p:grpSpPr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 rot="455434">
              <a:off x="315870" y="428933"/>
              <a:ext cx="3196118" cy="3150130"/>
            </a:xfrm>
            <a:prstGeom prst="rect">
              <a:avLst/>
            </a:prstGeom>
          </p:spPr>
        </p:pic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-4787602">
              <a:off x="2539351" y="507711"/>
              <a:ext cx="1440795" cy="489270"/>
            </a:xfrm>
            <a:prstGeom prst="rect">
              <a:avLst/>
            </a:prstGeom>
          </p:spPr>
        </p:pic>
        <p:sp>
          <p:nvSpPr>
            <p:cNvPr id="33" name="TextBox 33"/>
            <p:cNvSpPr txBox="1"/>
            <p:nvPr/>
          </p:nvSpPr>
          <p:spPr>
            <a:xfrm rot="455434">
              <a:off x="711421" y="1440793"/>
              <a:ext cx="2446673" cy="1139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2100" dirty="0">
                  <a:solidFill>
                    <a:srgbClr val="000000"/>
                  </a:solidFill>
                  <a:latin typeface="Courier Prime"/>
                </a:rPr>
                <a:t>Manage maintenance activities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 rot="475719">
              <a:off x="8539" y="781789"/>
              <a:ext cx="4224397" cy="416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10"/>
                </a:lnSpc>
              </a:pPr>
              <a:r>
                <a:rPr lang="en-US" sz="2100" spc="-21">
                  <a:solidFill>
                    <a:srgbClr val="000000"/>
                  </a:solidFill>
                  <a:latin typeface="Hatton Bold Bold"/>
                </a:rPr>
                <a:t>US1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7535484" y="570553"/>
            <a:ext cx="3168298" cy="31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 spc="-21" dirty="0">
                <a:solidFill>
                  <a:srgbClr val="000000"/>
                </a:solidFill>
                <a:latin typeface="Hatton Bold Bold"/>
              </a:rPr>
              <a:t>US2</a:t>
            </a:r>
          </a:p>
        </p:txBody>
      </p:sp>
      <p:sp>
        <p:nvSpPr>
          <p:cNvPr id="36" name="TextBox 36"/>
          <p:cNvSpPr txBox="1"/>
          <p:nvPr/>
        </p:nvSpPr>
        <p:spPr>
          <a:xfrm rot="-338102">
            <a:off x="11785785" y="1213565"/>
            <a:ext cx="3168298" cy="31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 spc="-21">
                <a:solidFill>
                  <a:srgbClr val="000000"/>
                </a:solidFill>
                <a:latin typeface="Hatton Bold Bold"/>
              </a:rPr>
              <a:t>US3</a:t>
            </a:r>
          </a:p>
        </p:txBody>
      </p:sp>
      <p:sp>
        <p:nvSpPr>
          <p:cNvPr id="37" name="TextBox 37"/>
          <p:cNvSpPr txBox="1"/>
          <p:nvPr/>
        </p:nvSpPr>
        <p:spPr>
          <a:xfrm rot="484448">
            <a:off x="12714207" y="4682045"/>
            <a:ext cx="3168298" cy="31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 spc="-21">
                <a:solidFill>
                  <a:srgbClr val="000000"/>
                </a:solidFill>
                <a:latin typeface="Hatton Bold Bold"/>
              </a:rPr>
              <a:t>US4</a:t>
            </a:r>
          </a:p>
        </p:txBody>
      </p:sp>
      <p:sp>
        <p:nvSpPr>
          <p:cNvPr id="38" name="TextBox 38"/>
          <p:cNvSpPr txBox="1"/>
          <p:nvPr/>
        </p:nvSpPr>
        <p:spPr>
          <a:xfrm rot="170030">
            <a:off x="12216838" y="7684021"/>
            <a:ext cx="3168298" cy="31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 spc="-21">
                <a:solidFill>
                  <a:srgbClr val="000000"/>
                </a:solidFill>
                <a:latin typeface="Hatton Bold Bold"/>
              </a:rPr>
              <a:t>US5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6431833" y="7351031"/>
            <a:ext cx="3183659" cy="2831509"/>
            <a:chOff x="0" y="0"/>
            <a:chExt cx="4244879" cy="3775346"/>
          </a:xfrm>
        </p:grpSpPr>
        <p:pic>
          <p:nvPicPr>
            <p:cNvPr id="40" name="Picture 40"/>
            <p:cNvPicPr>
              <a:picLocks noChangeAspect="1"/>
            </p:cNvPicPr>
            <p:nvPr/>
          </p:nvPicPr>
          <p:blipFill>
            <a:blip r:embed="rId4"/>
            <a:srcRect t="2265" b="2265"/>
            <a:stretch>
              <a:fillRect/>
            </a:stretch>
          </p:blipFill>
          <p:spPr>
            <a:xfrm rot="304609">
              <a:off x="368851" y="475481"/>
              <a:ext cx="3355726" cy="3157582"/>
            </a:xfrm>
            <a:prstGeom prst="rect">
              <a:avLst/>
            </a:prstGeom>
          </p:spPr>
        </p:pic>
        <p:pic>
          <p:nvPicPr>
            <p:cNvPr id="41" name="Picture 41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4938427">
              <a:off x="2693016" y="503214"/>
              <a:ext cx="1444204" cy="490428"/>
            </a:xfrm>
            <a:prstGeom prst="rect">
              <a:avLst/>
            </a:prstGeom>
          </p:spPr>
        </p:pic>
        <p:sp>
          <p:nvSpPr>
            <p:cNvPr id="42" name="TextBox 42"/>
            <p:cNvSpPr txBox="1"/>
            <p:nvPr/>
          </p:nvSpPr>
          <p:spPr>
            <a:xfrm rot="304609">
              <a:off x="493009" y="1425883"/>
              <a:ext cx="3089382" cy="1627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78"/>
                </a:lnSpc>
              </a:pPr>
              <a:r>
                <a:rPr lang="en-US" sz="2265" dirty="0">
                  <a:solidFill>
                    <a:srgbClr val="000000"/>
                  </a:solidFill>
                  <a:latin typeface="Courier Prime"/>
                </a:rPr>
                <a:t>Make possible to insert workspace notes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 rot="331808">
              <a:off x="10241" y="771411"/>
              <a:ext cx="4224397" cy="416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10"/>
                </a:lnSpc>
              </a:pPr>
              <a:r>
                <a:rPr lang="en-US" sz="2100" spc="-21">
                  <a:solidFill>
                    <a:srgbClr val="000000"/>
                  </a:solidFill>
                  <a:latin typeface="Hatton Bold Bold"/>
                </a:rPr>
                <a:t>US10</a:t>
              </a:r>
            </a:p>
          </p:txBody>
        </p:sp>
      </p:grpSp>
      <p:sp>
        <p:nvSpPr>
          <p:cNvPr id="44" name="TextBox 44"/>
          <p:cNvSpPr txBox="1"/>
          <p:nvPr/>
        </p:nvSpPr>
        <p:spPr>
          <a:xfrm rot="-139241">
            <a:off x="2786488" y="6209256"/>
            <a:ext cx="3168298" cy="31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 spc="-21">
                <a:solidFill>
                  <a:srgbClr val="000000"/>
                </a:solidFill>
                <a:latin typeface="Hatton Bold Bold"/>
              </a:rPr>
              <a:t>US19-24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251842" y="1110695"/>
            <a:ext cx="1835005" cy="849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5"/>
              </a:lnSpc>
            </a:pPr>
            <a:r>
              <a:rPr lang="en-US" sz="2100" dirty="0">
                <a:solidFill>
                  <a:srgbClr val="000000"/>
                </a:solidFill>
                <a:latin typeface="Courier Prime"/>
              </a:rPr>
              <a:t>Record maintenance data</a:t>
            </a:r>
          </a:p>
        </p:txBody>
      </p:sp>
      <p:sp>
        <p:nvSpPr>
          <p:cNvPr id="46" name="TextBox 46"/>
          <p:cNvSpPr txBox="1"/>
          <p:nvPr/>
        </p:nvSpPr>
        <p:spPr>
          <a:xfrm rot="-197759">
            <a:off x="12452929" y="1639084"/>
            <a:ext cx="1835005" cy="1402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5"/>
              </a:lnSpc>
            </a:pPr>
            <a:r>
              <a:rPr lang="en-US" sz="2100" dirty="0">
                <a:solidFill>
                  <a:srgbClr val="000000"/>
                </a:solidFill>
                <a:latin typeface="Courier Prime"/>
              </a:rPr>
              <a:t>View scheduled maintenance activities list</a:t>
            </a:r>
          </a:p>
        </p:txBody>
      </p:sp>
      <p:sp>
        <p:nvSpPr>
          <p:cNvPr id="47" name="TextBox 47"/>
          <p:cNvSpPr txBox="1"/>
          <p:nvPr/>
        </p:nvSpPr>
        <p:spPr>
          <a:xfrm rot="235204">
            <a:off x="12561950" y="8173039"/>
            <a:ext cx="2362947" cy="1125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5"/>
              </a:lnSpc>
            </a:pPr>
            <a:r>
              <a:rPr lang="en-US" sz="2100">
                <a:solidFill>
                  <a:srgbClr val="000000"/>
                </a:solidFill>
                <a:latin typeface="Courier Prime"/>
              </a:rPr>
              <a:t>Create the link between the previous views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6630706">
            <a:off x="5421793" y="2592109"/>
            <a:ext cx="4114800" cy="398761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020786">
            <a:off x="8152100" y="3289797"/>
            <a:ext cx="4114800" cy="398761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2888" r="2888"/>
          <a:stretch>
            <a:fillRect/>
          </a:stretch>
        </p:blipFill>
        <p:spPr>
          <a:xfrm rot="-5514009">
            <a:off x="7609357" y="2866494"/>
            <a:ext cx="3069286" cy="440201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9923803" y="156795"/>
            <a:ext cx="2745828" cy="2726018"/>
            <a:chOff x="0" y="0"/>
            <a:chExt cx="3661104" cy="3634691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 rot="-228722">
              <a:off x="104265" y="282636"/>
              <a:ext cx="3293552" cy="324616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2107769">
              <a:off x="2166543" y="381255"/>
              <a:ext cx="1484718" cy="504186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 rot="412395">
            <a:off x="11079864" y="6555065"/>
            <a:ext cx="3316038" cy="3115907"/>
            <a:chOff x="0" y="0"/>
            <a:chExt cx="4421384" cy="4154542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 rot="-228722">
              <a:off x="418876" y="205939"/>
              <a:ext cx="3879688" cy="3823865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 rot="-1907771">
              <a:off x="25232" y="416194"/>
              <a:ext cx="1748946" cy="593913"/>
            </a:xfrm>
            <a:prstGeom prst="rect">
              <a:avLst/>
            </a:prstGeom>
          </p:spPr>
        </p:pic>
      </p:grpSp>
      <p:sp>
        <p:nvSpPr>
          <p:cNvPr id="11" name="AutoShape 11"/>
          <p:cNvSpPr/>
          <p:nvPr/>
        </p:nvSpPr>
        <p:spPr>
          <a:xfrm>
            <a:off x="7859238" y="4767475"/>
            <a:ext cx="2758660" cy="459747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" name="AutoShape 12"/>
          <p:cNvSpPr/>
          <p:nvPr/>
        </p:nvSpPr>
        <p:spPr>
          <a:xfrm>
            <a:off x="8001322" y="5283605"/>
            <a:ext cx="2473240" cy="512049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-9644052">
            <a:off x="5884403" y="3545289"/>
            <a:ext cx="1189339" cy="37297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-3353885">
            <a:off x="9041331" y="2840009"/>
            <a:ext cx="1142933" cy="35842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132763">
            <a:off x="11494468" y="4344455"/>
            <a:ext cx="1310678" cy="411029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1918145">
            <a:off x="9943749" y="6883572"/>
            <a:ext cx="1396519" cy="437948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8261779">
            <a:off x="6196293" y="6652594"/>
            <a:ext cx="1123082" cy="352199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7647368" y="4766565"/>
            <a:ext cx="3168298" cy="1059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599" spc="-35">
                <a:solidFill>
                  <a:srgbClr val="FFFFFF"/>
                </a:solidFill>
                <a:latin typeface="Hatton Bold"/>
              </a:rPr>
              <a:t>Sprint </a:t>
            </a:r>
          </a:p>
          <a:p>
            <a:pPr algn="ctr">
              <a:lnSpc>
                <a:spcPts val="3960"/>
              </a:lnSpc>
            </a:pPr>
            <a:r>
              <a:rPr lang="en-US" sz="3600" spc="-36">
                <a:solidFill>
                  <a:srgbClr val="FFFFFF"/>
                </a:solidFill>
                <a:latin typeface="Hatton Bold"/>
              </a:rPr>
              <a:t>2</a:t>
            </a:r>
            <a:r>
              <a:rPr lang="en-US" sz="3599" spc="-35">
                <a:solidFill>
                  <a:srgbClr val="FFFFFF"/>
                </a:solidFill>
                <a:latin typeface="Hatton Bold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855294" y="4231540"/>
            <a:ext cx="2786714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20"/>
              </a:lnSpc>
            </a:pPr>
            <a:r>
              <a:rPr lang="en-US" sz="4800" dirty="0">
                <a:solidFill>
                  <a:srgbClr val="000000"/>
                </a:solidFill>
                <a:latin typeface="Moontime Bold"/>
              </a:rPr>
              <a:t>Sprint Backlog</a:t>
            </a:r>
          </a:p>
        </p:txBody>
      </p:sp>
      <p:sp>
        <p:nvSpPr>
          <p:cNvPr id="20" name="TextBox 20"/>
          <p:cNvSpPr txBox="1"/>
          <p:nvPr/>
        </p:nvSpPr>
        <p:spPr>
          <a:xfrm rot="-338102">
            <a:off x="9636612" y="643598"/>
            <a:ext cx="3168298" cy="31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 spc="-21">
                <a:solidFill>
                  <a:srgbClr val="000000"/>
                </a:solidFill>
                <a:latin typeface="Hatton Bold Bold"/>
              </a:rPr>
              <a:t>US7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2812593" y="2882814"/>
            <a:ext cx="3648912" cy="3527860"/>
            <a:chOff x="0" y="0"/>
            <a:chExt cx="4865216" cy="4703814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4"/>
            <a:srcRect t="3449" b="3449"/>
            <a:stretch>
              <a:fillRect/>
            </a:stretch>
          </p:blipFill>
          <p:spPr>
            <a:xfrm rot="455434">
              <a:off x="212847" y="995198"/>
              <a:ext cx="3785711" cy="3473802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4787602">
              <a:off x="471157" y="559878"/>
              <a:ext cx="1588835" cy="539542"/>
            </a:xfrm>
            <a:prstGeom prst="rect">
              <a:avLst/>
            </a:prstGeom>
          </p:spPr>
        </p:pic>
        <p:sp>
          <p:nvSpPr>
            <p:cNvPr id="24" name="TextBox 24"/>
            <p:cNvSpPr txBox="1"/>
            <p:nvPr/>
          </p:nvSpPr>
          <p:spPr>
            <a:xfrm rot="455434">
              <a:off x="297394" y="1877442"/>
              <a:ext cx="3614294" cy="2154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9"/>
                </a:lnSpc>
              </a:pPr>
              <a:r>
                <a:rPr lang="en-US" sz="2409" dirty="0">
                  <a:solidFill>
                    <a:srgbClr val="000000"/>
                  </a:solidFill>
                  <a:latin typeface="Courier Prime"/>
                </a:rPr>
                <a:t>View for selected activity and selected maintainer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 rot="484448">
              <a:off x="9540" y="1420364"/>
              <a:ext cx="4846136" cy="477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49"/>
                </a:lnSpc>
              </a:pPr>
              <a:r>
                <a:rPr lang="en-US" sz="2409" spc="-24">
                  <a:solidFill>
                    <a:srgbClr val="000000"/>
                  </a:solidFill>
                  <a:latin typeface="Hatton Bold Bold"/>
                </a:rPr>
                <a:t>US8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 rot="170030">
            <a:off x="11400469" y="6946336"/>
            <a:ext cx="3168298" cy="31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 spc="-21">
                <a:solidFill>
                  <a:srgbClr val="000000"/>
                </a:solidFill>
                <a:latin typeface="Hatton Bold Bold"/>
              </a:rPr>
              <a:t>US9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3028917" y="5795653"/>
            <a:ext cx="3453792" cy="3071762"/>
            <a:chOff x="0" y="0"/>
            <a:chExt cx="4605056" cy="4095683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4"/>
            <a:srcRect t="2265" b="2265"/>
            <a:stretch>
              <a:fillRect/>
            </a:stretch>
          </p:blipFill>
          <p:spPr>
            <a:xfrm rot="304609">
              <a:off x="400148" y="515825"/>
              <a:ext cx="3640458" cy="3425502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 rot="-4938427">
              <a:off x="2921518" y="545912"/>
              <a:ext cx="1566744" cy="532040"/>
            </a:xfrm>
            <a:prstGeom prst="rect">
              <a:avLst/>
            </a:prstGeom>
          </p:spPr>
        </p:pic>
        <p:sp>
          <p:nvSpPr>
            <p:cNvPr id="30" name="TextBox 30"/>
            <p:cNvSpPr txBox="1"/>
            <p:nvPr/>
          </p:nvSpPr>
          <p:spPr>
            <a:xfrm rot="304609">
              <a:off x="534496" y="1554762"/>
              <a:ext cx="3351515" cy="1757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80"/>
                </a:lnSpc>
              </a:pPr>
              <a:r>
                <a:rPr lang="en-US" sz="2457" dirty="0">
                  <a:solidFill>
                    <a:srgbClr val="000000"/>
                  </a:solidFill>
                  <a:latin typeface="Courier Prime"/>
                </a:rPr>
                <a:t>Manage users and Maintainers competencies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 rot="331808">
              <a:off x="11525" y="827358"/>
              <a:ext cx="4582836" cy="461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06"/>
                </a:lnSpc>
              </a:pPr>
              <a:r>
                <a:rPr lang="en-US" sz="2278" spc="-22">
                  <a:solidFill>
                    <a:srgbClr val="000000"/>
                  </a:solidFill>
                  <a:latin typeface="Hatton Bold Bold"/>
                </a:rPr>
                <a:t>US13-14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455497" y="1812419"/>
            <a:ext cx="3534624" cy="2737550"/>
            <a:chOff x="0" y="0"/>
            <a:chExt cx="4712832" cy="3650067"/>
          </a:xfrm>
        </p:grpSpPr>
        <p:pic>
          <p:nvPicPr>
            <p:cNvPr id="33" name="Picture 33"/>
            <p:cNvPicPr>
              <a:picLocks noChangeAspect="1"/>
            </p:cNvPicPr>
            <p:nvPr/>
          </p:nvPicPr>
          <p:blipFill>
            <a:blip r:embed="rId4"/>
            <a:srcRect t="4660" b="1612"/>
            <a:stretch>
              <a:fillRect/>
            </a:stretch>
          </p:blipFill>
          <p:spPr>
            <a:xfrm rot="-106697">
              <a:off x="504027" y="222361"/>
              <a:ext cx="3650068" cy="3371883"/>
            </a:xfrm>
            <a:prstGeom prst="rect">
              <a:avLst/>
            </a:prstGeom>
          </p:spPr>
        </p:pic>
        <p:pic>
          <p:nvPicPr>
            <p:cNvPr id="34" name="Picture 34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 rot="-106697">
              <a:off x="1602302" y="23278"/>
              <a:ext cx="1508228" cy="512169"/>
            </a:xfrm>
            <a:prstGeom prst="rect">
              <a:avLst/>
            </a:prstGeom>
          </p:spPr>
        </p:pic>
        <p:sp>
          <p:nvSpPr>
            <p:cNvPr id="35" name="TextBox 35"/>
            <p:cNvSpPr txBox="1"/>
            <p:nvPr/>
          </p:nvSpPr>
          <p:spPr>
            <a:xfrm>
              <a:off x="0" y="665463"/>
              <a:ext cx="4712832" cy="4551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77"/>
                </a:lnSpc>
              </a:pPr>
              <a:r>
                <a:rPr lang="en-US" sz="2342" spc="-23">
                  <a:solidFill>
                    <a:srgbClr val="000000"/>
                  </a:solidFill>
                  <a:latin typeface="Hatton Bold Bold"/>
                </a:rPr>
                <a:t>US6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652128" y="1342972"/>
              <a:ext cx="3408576" cy="1674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59"/>
                </a:lnSpc>
              </a:pPr>
              <a:r>
                <a:rPr lang="en-US" sz="2342" dirty="0">
                  <a:solidFill>
                    <a:srgbClr val="000000"/>
                  </a:solidFill>
                  <a:latin typeface="Courier Prime"/>
                </a:rPr>
                <a:t>Select a Maintainer from a list of maintainers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 rot="-197759">
            <a:off x="10306248" y="1202967"/>
            <a:ext cx="1980635" cy="1216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2266" dirty="0">
                <a:solidFill>
                  <a:srgbClr val="000000"/>
                </a:solidFill>
                <a:latin typeface="Courier Prime"/>
              </a:rPr>
              <a:t>Select a time slot for the maintainer</a:t>
            </a:r>
          </a:p>
        </p:txBody>
      </p:sp>
      <p:sp>
        <p:nvSpPr>
          <p:cNvPr id="38" name="TextBox 38"/>
          <p:cNvSpPr txBox="1"/>
          <p:nvPr/>
        </p:nvSpPr>
        <p:spPr>
          <a:xfrm rot="235204">
            <a:off x="11550843" y="7350632"/>
            <a:ext cx="2686558" cy="1954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5"/>
              </a:lnSpc>
            </a:pPr>
            <a:r>
              <a:rPr lang="en-US" sz="2100" dirty="0">
                <a:solidFill>
                  <a:srgbClr val="000000"/>
                </a:solidFill>
                <a:latin typeface="Courier Prime"/>
              </a:rPr>
              <a:t>Send a notification to the selected Maintainer and to the Production manager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246" r="30295"/>
          <a:stretch>
            <a:fillRect/>
          </a:stretch>
        </p:blipFill>
        <p:spPr>
          <a:xfrm rot="-5262563">
            <a:off x="1990304" y="-1972190"/>
            <a:ext cx="3641510" cy="740468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82336">
            <a:off x="1252994" y="533005"/>
            <a:ext cx="7301269" cy="128815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TextBox 4"/>
          <p:cNvSpPr txBox="1"/>
          <p:nvPr/>
        </p:nvSpPr>
        <p:spPr>
          <a:xfrm rot="82336">
            <a:off x="1243510" y="800602"/>
            <a:ext cx="7317384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800" spc="-48" dirty="0">
                <a:solidFill>
                  <a:srgbClr val="FFFFFF"/>
                </a:solidFill>
                <a:latin typeface="Hatton Bold"/>
              </a:rPr>
              <a:t>The MVC Architecture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6630706">
            <a:off x="14184854" y="-350434"/>
            <a:ext cx="5000753" cy="484618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6630706">
            <a:off x="-983169" y="6610190"/>
            <a:ext cx="5000753" cy="484618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122470" y="1908398"/>
            <a:ext cx="805697" cy="779750"/>
            <a:chOff x="0" y="0"/>
            <a:chExt cx="1074263" cy="103966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 rot="-10276163">
              <a:off x="63294" y="66672"/>
              <a:ext cx="947674" cy="906321"/>
            </a:xfrm>
            <a:prstGeom prst="rect">
              <a:avLst/>
            </a:prstGeom>
          </p:spPr>
        </p:pic>
        <p:sp>
          <p:nvSpPr>
            <p:cNvPr id="9" name="TextBox 9"/>
            <p:cNvSpPr txBox="1"/>
            <p:nvPr/>
          </p:nvSpPr>
          <p:spPr>
            <a:xfrm>
              <a:off x="265491" y="173131"/>
              <a:ext cx="508330" cy="6649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74"/>
                </a:lnSpc>
                <a:spcBef>
                  <a:spcPct val="0"/>
                </a:spcBef>
              </a:pPr>
              <a:r>
                <a:rPr lang="en-US" sz="2910">
                  <a:solidFill>
                    <a:srgbClr val="FFFFFF"/>
                  </a:solidFill>
                  <a:latin typeface="Hatton Bold Bold"/>
                </a:rPr>
                <a:t>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122470" y="5985563"/>
            <a:ext cx="805697" cy="779750"/>
            <a:chOff x="0" y="0"/>
            <a:chExt cx="1074263" cy="1039666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-10276163">
              <a:off x="63294" y="66672"/>
              <a:ext cx="947674" cy="906321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265491" y="173131"/>
              <a:ext cx="508330" cy="6649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74"/>
                </a:lnSpc>
                <a:spcBef>
                  <a:spcPct val="0"/>
                </a:spcBef>
              </a:pPr>
              <a:r>
                <a:rPr lang="en-US" sz="2910">
                  <a:solidFill>
                    <a:srgbClr val="FFFFFF"/>
                  </a:solidFill>
                  <a:latin typeface="Hatton Bold Bold"/>
                </a:rPr>
                <a:t>3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122470" y="3889480"/>
            <a:ext cx="805697" cy="779750"/>
            <a:chOff x="0" y="0"/>
            <a:chExt cx="1074263" cy="1039666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 rot="-10276163">
              <a:off x="63294" y="66672"/>
              <a:ext cx="947674" cy="906321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265491" y="173131"/>
              <a:ext cx="508330" cy="6649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74"/>
                </a:lnSpc>
                <a:spcBef>
                  <a:spcPct val="0"/>
                </a:spcBef>
              </a:pPr>
              <a:r>
                <a:rPr lang="en-US" sz="2910">
                  <a:solidFill>
                    <a:srgbClr val="FFFFFF"/>
                  </a:solidFill>
                  <a:latin typeface="Hatton Bold Bold"/>
                </a:rPr>
                <a:t>2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144363" y="1908398"/>
            <a:ext cx="5711838" cy="1644603"/>
            <a:chOff x="0" y="0"/>
            <a:chExt cx="7615784" cy="2192805"/>
          </a:xfrm>
        </p:grpSpPr>
        <p:sp>
          <p:nvSpPr>
            <p:cNvPr id="17" name="TextBox 17"/>
            <p:cNvSpPr txBox="1"/>
            <p:nvPr/>
          </p:nvSpPr>
          <p:spPr>
            <a:xfrm>
              <a:off x="183228" y="-66675"/>
              <a:ext cx="7432556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DM Sans"/>
                </a:rPr>
                <a:t>Model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730400"/>
              <a:ext cx="7382139" cy="1462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dirty="0">
                  <a:solidFill>
                    <a:srgbClr val="000000"/>
                  </a:solidFill>
                  <a:latin typeface="DM Sans"/>
                </a:rPr>
                <a:t>Manages the persistence and access to data. It is responsible for notifying the views whenever the data changes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144363" y="3910711"/>
            <a:ext cx="5711838" cy="1724327"/>
            <a:chOff x="0" y="0"/>
            <a:chExt cx="7615784" cy="2299103"/>
          </a:xfrm>
        </p:grpSpPr>
        <p:sp>
          <p:nvSpPr>
            <p:cNvPr id="20" name="TextBox 20"/>
            <p:cNvSpPr txBox="1"/>
            <p:nvPr/>
          </p:nvSpPr>
          <p:spPr>
            <a:xfrm>
              <a:off x="183228" y="-66675"/>
              <a:ext cx="7432556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DM Sans"/>
                </a:rPr>
                <a:t>View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836698"/>
              <a:ext cx="7382139" cy="1462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dirty="0">
                  <a:solidFill>
                    <a:srgbClr val="000000"/>
                  </a:solidFill>
                  <a:latin typeface="DM Sans"/>
                </a:rPr>
                <a:t>Registers with the model, can modify the model and responds to changes in the model by redrawing itself 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144363" y="5985563"/>
            <a:ext cx="5711838" cy="1273128"/>
            <a:chOff x="0" y="0"/>
            <a:chExt cx="7615784" cy="1697505"/>
          </a:xfrm>
        </p:grpSpPr>
        <p:sp>
          <p:nvSpPr>
            <p:cNvPr id="23" name="TextBox 23"/>
            <p:cNvSpPr txBox="1"/>
            <p:nvPr/>
          </p:nvSpPr>
          <p:spPr>
            <a:xfrm>
              <a:off x="183228" y="-66675"/>
              <a:ext cx="7432556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DM Sans"/>
                </a:rPr>
                <a:t>Controller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730400"/>
              <a:ext cx="7382139" cy="967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DM Sans"/>
                </a:rPr>
                <a:t>Manages user interactions and the exchange of data between view and model</a:t>
              </a:r>
            </a:p>
          </p:txBody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7"/>
          <a:srcRect b="8985"/>
          <a:stretch>
            <a:fillRect/>
          </a:stretch>
        </p:blipFill>
        <p:spPr>
          <a:xfrm rot="-250064">
            <a:off x="1721805" y="3981138"/>
            <a:ext cx="5946526" cy="5334339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-250064">
            <a:off x="3066764" y="3747513"/>
            <a:ext cx="2454816" cy="833615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 rot="-250064">
            <a:off x="1967280" y="5081242"/>
            <a:ext cx="5495843" cy="3534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The MVC is a 3-tier model and a popular way of organizing GUI programs that need to display several different views of data.</a:t>
            </a:r>
          </a:p>
          <a:p>
            <a:pPr algn="ctr">
              <a:lnSpc>
                <a:spcPts val="2520"/>
              </a:lnSpc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 </a:t>
            </a:r>
          </a:p>
          <a:p>
            <a:pPr algn="ctr">
              <a:lnSpc>
                <a:spcPts val="2520"/>
              </a:lnSpc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The main idea is to separate the data from the display.</a:t>
            </a:r>
          </a:p>
          <a:p>
            <a:pPr algn="ctr">
              <a:lnSpc>
                <a:spcPts val="2520"/>
              </a:lnSpc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 In this way, a programmer can focus on a specific problem, with the safety that each code intervention will not affect other parts of the program.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246" r="30295"/>
          <a:stretch>
            <a:fillRect/>
          </a:stretch>
        </p:blipFill>
        <p:spPr>
          <a:xfrm rot="-5262563">
            <a:off x="1990304" y="-1972190"/>
            <a:ext cx="3641510" cy="740468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35928" y="300812"/>
            <a:ext cx="6853759" cy="1716874"/>
            <a:chOff x="0" y="0"/>
            <a:chExt cx="9138345" cy="2289165"/>
          </a:xfrm>
        </p:grpSpPr>
        <p:sp>
          <p:nvSpPr>
            <p:cNvPr id="4" name="AutoShape 4"/>
            <p:cNvSpPr/>
            <p:nvPr/>
          </p:nvSpPr>
          <p:spPr>
            <a:xfrm rot="82336">
              <a:off x="23369" y="108570"/>
              <a:ext cx="9091606" cy="2060514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 rot="82336">
              <a:off x="340890" y="106918"/>
              <a:ext cx="8524412" cy="20804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30"/>
                </a:lnSpc>
              </a:pPr>
              <a:r>
                <a:rPr lang="en-US" sz="5300" spc="-53">
                  <a:solidFill>
                    <a:srgbClr val="FFFFFF"/>
                  </a:solidFill>
                  <a:latin typeface="Hatton Bold"/>
                </a:rPr>
                <a:t>Architecture Developed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6630706">
            <a:off x="13499850" y="-284234"/>
            <a:ext cx="5000753" cy="484618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6630706">
            <a:off x="-1588587" y="7028785"/>
            <a:ext cx="5000753" cy="484618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 l="1819" t="1318" r="4103" b="687"/>
          <a:stretch>
            <a:fillRect/>
          </a:stretch>
        </p:blipFill>
        <p:spPr>
          <a:xfrm>
            <a:off x="8406183" y="141509"/>
            <a:ext cx="7737416" cy="990834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77102" y="3827247"/>
            <a:ext cx="6760575" cy="6340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2678" dirty="0">
                <a:solidFill>
                  <a:srgbClr val="000000"/>
                </a:solidFill>
                <a:latin typeface="DM Sans"/>
              </a:rPr>
              <a:t>There are </a:t>
            </a:r>
            <a:r>
              <a:rPr lang="en-US" sz="2678" dirty="0">
                <a:solidFill>
                  <a:srgbClr val="000000"/>
                </a:solidFill>
                <a:latin typeface="DM Sans Bold"/>
              </a:rPr>
              <a:t>three views</a:t>
            </a:r>
            <a:r>
              <a:rPr lang="en-US" sz="2678" dirty="0">
                <a:solidFill>
                  <a:srgbClr val="000000"/>
                </a:solidFill>
                <a:latin typeface="DM Sans"/>
              </a:rPr>
              <a:t>, one for each role identified in the Requirements Process: Planner, Maintainer and System Administrator. </a:t>
            </a:r>
          </a:p>
          <a:p>
            <a:pPr algn="ctr">
              <a:lnSpc>
                <a:spcPts val="3267"/>
              </a:lnSpc>
            </a:pPr>
            <a:endParaRPr lang="en-US" sz="2678" dirty="0">
              <a:solidFill>
                <a:srgbClr val="000000"/>
              </a:solidFill>
              <a:latin typeface="DM Sans"/>
            </a:endParaRPr>
          </a:p>
          <a:p>
            <a:pPr algn="ctr">
              <a:lnSpc>
                <a:spcPts val="3267"/>
              </a:lnSpc>
            </a:pPr>
            <a:r>
              <a:rPr lang="en-US" sz="2678" dirty="0">
                <a:solidFill>
                  <a:srgbClr val="000000"/>
                </a:solidFill>
                <a:latin typeface="DM Sans"/>
              </a:rPr>
              <a:t>The </a:t>
            </a:r>
            <a:r>
              <a:rPr lang="en-US" sz="2678" dirty="0">
                <a:solidFill>
                  <a:srgbClr val="000000"/>
                </a:solidFill>
                <a:latin typeface="DM Sans Bold"/>
              </a:rPr>
              <a:t>controller</a:t>
            </a:r>
            <a:r>
              <a:rPr lang="en-US" sz="2678" dirty="0">
                <a:solidFill>
                  <a:srgbClr val="000000"/>
                </a:solidFill>
                <a:latin typeface="DM Sans"/>
              </a:rPr>
              <a:t>, gathers input from the user and send message to the Model. </a:t>
            </a:r>
          </a:p>
          <a:p>
            <a:pPr algn="ctr">
              <a:lnSpc>
                <a:spcPts val="3267"/>
              </a:lnSpc>
            </a:pPr>
            <a:endParaRPr lang="en-US" sz="2678" dirty="0">
              <a:solidFill>
                <a:srgbClr val="000000"/>
              </a:solidFill>
              <a:latin typeface="DM Sans"/>
            </a:endParaRPr>
          </a:p>
          <a:p>
            <a:pPr algn="ctr">
              <a:lnSpc>
                <a:spcPts val="3267"/>
              </a:lnSpc>
            </a:pPr>
            <a:r>
              <a:rPr lang="en-US" sz="2678" dirty="0">
                <a:solidFill>
                  <a:srgbClr val="000000"/>
                </a:solidFill>
                <a:latin typeface="DM Sans"/>
              </a:rPr>
              <a:t>A </a:t>
            </a:r>
            <a:r>
              <a:rPr lang="en-US" sz="2678" dirty="0">
                <a:solidFill>
                  <a:srgbClr val="000000"/>
                </a:solidFill>
                <a:latin typeface="DM Sans Bold"/>
              </a:rPr>
              <a:t>JSON</a:t>
            </a:r>
            <a:r>
              <a:rPr lang="en-US" sz="2678" dirty="0">
                <a:solidFill>
                  <a:srgbClr val="000000"/>
                </a:solidFill>
                <a:latin typeface="DM Sans"/>
              </a:rPr>
              <a:t> (JavaScript Object Notation) </a:t>
            </a:r>
            <a:r>
              <a:rPr lang="en-US" sz="2678" dirty="0">
                <a:solidFill>
                  <a:srgbClr val="000000"/>
                </a:solidFill>
                <a:latin typeface="DM Sans Bold"/>
              </a:rPr>
              <a:t>Interface</a:t>
            </a:r>
            <a:r>
              <a:rPr lang="en-US" sz="2678" dirty="0">
                <a:solidFill>
                  <a:srgbClr val="000000"/>
                </a:solidFill>
                <a:latin typeface="DM Sans"/>
              </a:rPr>
              <a:t> is used to exchange data between client and server. </a:t>
            </a:r>
          </a:p>
          <a:p>
            <a:pPr algn="ctr">
              <a:lnSpc>
                <a:spcPts val="3267"/>
              </a:lnSpc>
            </a:pPr>
            <a:endParaRPr lang="en-US" sz="2678" dirty="0">
              <a:solidFill>
                <a:srgbClr val="000000"/>
              </a:solidFill>
              <a:latin typeface="DM Sans"/>
            </a:endParaRPr>
          </a:p>
          <a:p>
            <a:pPr algn="ctr">
              <a:lnSpc>
                <a:spcPts val="3267"/>
              </a:lnSpc>
            </a:pPr>
            <a:r>
              <a:rPr lang="en-US" sz="2678" dirty="0">
                <a:solidFill>
                  <a:srgbClr val="000000"/>
                </a:solidFill>
                <a:latin typeface="DM Sans"/>
              </a:rPr>
              <a:t>We also use </a:t>
            </a:r>
            <a:r>
              <a:rPr lang="en-US" sz="2678" dirty="0">
                <a:solidFill>
                  <a:srgbClr val="000000"/>
                </a:solidFill>
                <a:latin typeface="DM Sans Bold"/>
              </a:rPr>
              <a:t>PHP</a:t>
            </a:r>
            <a:r>
              <a:rPr lang="en-US" sz="2678" dirty="0">
                <a:solidFill>
                  <a:srgbClr val="000000"/>
                </a:solidFill>
                <a:latin typeface="DM Sans"/>
              </a:rPr>
              <a:t> as a Service Data Provider to interact with the data repository.</a:t>
            </a:r>
          </a:p>
        </p:txBody>
      </p:sp>
      <p:sp>
        <p:nvSpPr>
          <p:cNvPr id="10" name="TextBox 10"/>
          <p:cNvSpPr txBox="1"/>
          <p:nvPr/>
        </p:nvSpPr>
        <p:spPr>
          <a:xfrm rot="85381">
            <a:off x="721227" y="2078216"/>
            <a:ext cx="6351484" cy="117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0"/>
              </a:lnSpc>
            </a:pPr>
            <a:r>
              <a:rPr lang="en-US" sz="2516">
                <a:solidFill>
                  <a:srgbClr val="000000"/>
                </a:solidFill>
                <a:latin typeface="DM Sans"/>
              </a:rPr>
              <a:t>This high-level MVC architecture provides an overview of the web application we need to implement.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344</Words>
  <Application>Microsoft Macintosh PowerPoint</Application>
  <PresentationFormat>Personalizzato</PresentationFormat>
  <Paragraphs>72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Moontime Bold</vt:lpstr>
      <vt:lpstr>Arial</vt:lpstr>
      <vt:lpstr>DM Sans Bold</vt:lpstr>
      <vt:lpstr>Hatton Bold</vt:lpstr>
      <vt:lpstr>Hatton Bold Bold</vt:lpstr>
      <vt:lpstr>Courier Prime</vt:lpstr>
      <vt:lpstr>DM Sans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First_Delivery_SE</dc:title>
  <cp:lastModifiedBy>Microsoft Office User</cp:lastModifiedBy>
  <cp:revision>7</cp:revision>
  <dcterms:created xsi:type="dcterms:W3CDTF">2006-08-16T00:00:00Z</dcterms:created>
  <dcterms:modified xsi:type="dcterms:W3CDTF">2020-11-19T08:51:50Z</dcterms:modified>
  <dc:identifier>DAENwdEmNwE</dc:identifier>
</cp:coreProperties>
</file>