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Lexend Light"/>
      <p:regular r:id="rId22"/>
      <p:bold r:id="rId23"/>
    </p:embeddedFont>
    <p:embeddedFont>
      <p:font typeface="Fira Sans Condensed Medium"/>
      <p:regular r:id="rId24"/>
      <p:bold r:id="rId25"/>
      <p:italic r:id="rId26"/>
      <p:boldItalic r:id="rId27"/>
    </p:embeddedFont>
    <p:embeddedFont>
      <p:font typeface="Bebas Neue"/>
      <p:regular r:id="rId28"/>
    </p:embeddedFont>
    <p:embeddedFont>
      <p:font typeface="Lexend"/>
      <p:regular r:id="rId29"/>
      <p:bold r:id="rId30"/>
    </p:embeddedFont>
    <p:embeddedFont>
      <p:font typeface="PT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exendLight-regular.fntdata"/><Relationship Id="rId21" Type="http://schemas.openxmlformats.org/officeDocument/2006/relationships/slide" Target="slides/slide17.xml"/><Relationship Id="rId24" Type="http://schemas.openxmlformats.org/officeDocument/2006/relationships/font" Target="fonts/FiraSansCondensedMedium-regular.fntdata"/><Relationship Id="rId23" Type="http://schemas.openxmlformats.org/officeDocument/2006/relationships/font" Target="fonts/Lexend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CondensedMedium-italic.fntdata"/><Relationship Id="rId25" Type="http://schemas.openxmlformats.org/officeDocument/2006/relationships/font" Target="fonts/FiraSansCondensedMedium-bold.fntdata"/><Relationship Id="rId28" Type="http://schemas.openxmlformats.org/officeDocument/2006/relationships/font" Target="fonts/BebasNeue-regular.fntdata"/><Relationship Id="rId27" Type="http://schemas.openxmlformats.org/officeDocument/2006/relationships/font" Target="fonts/FiraSans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exen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regular.fntdata"/><Relationship Id="rId30" Type="http://schemas.openxmlformats.org/officeDocument/2006/relationships/font" Target="fonts/Lexend-bold.fntdata"/><Relationship Id="rId11" Type="http://schemas.openxmlformats.org/officeDocument/2006/relationships/slide" Target="slides/slide7.xml"/><Relationship Id="rId33" Type="http://schemas.openxmlformats.org/officeDocument/2006/relationships/font" Target="fonts/PTSans-italic.fntdata"/><Relationship Id="rId10" Type="http://schemas.openxmlformats.org/officeDocument/2006/relationships/slide" Target="slides/slide6.xml"/><Relationship Id="rId32" Type="http://schemas.openxmlformats.org/officeDocument/2006/relationships/font" Target="fonts/PT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PT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36ddcb56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36ddcb56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302c40b17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302c40b17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3057005bf91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3057005bf91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Salary Disparity: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Overall:</a:t>
            </a:r>
            <a:r>
              <a:rPr lang="en">
                <a:solidFill>
                  <a:schemeClr val="dk1"/>
                </a:solidFill>
              </a:rPr>
              <a:t> Females consistently earn less than males on average, even when controlling for board certification and clinical focus.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Salary Progression:</a:t>
            </a:r>
            <a:r>
              <a:rPr lang="en">
                <a:solidFill>
                  <a:schemeClr val="dk1"/>
                </a:solidFill>
              </a:rPr>
              <a:t> Females experience slower salary growth compared to males, particularly after 24 years of experience.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Board Certification:</a:t>
            </a:r>
            <a:r>
              <a:rPr lang="en">
                <a:solidFill>
                  <a:schemeClr val="dk1"/>
                </a:solidFill>
              </a:rPr>
              <a:t> While board certification is associated with higher salaries for both genders, the increase is more pronounced for males.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Clinical Focus:</a:t>
            </a:r>
            <a:r>
              <a:rPr lang="en">
                <a:solidFill>
                  <a:schemeClr val="dk1"/>
                </a:solidFill>
              </a:rPr>
              <a:t> Similarly, the shift from "Research" to "Clinical" is more rewarding for males in terms of salary.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Publication Performance: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Research-Focused Departments:</a:t>
            </a:r>
            <a:r>
              <a:rPr lang="en">
                <a:solidFill>
                  <a:schemeClr val="dk1"/>
                </a:solidFill>
              </a:rPr>
              <a:t> Females outperform males in terms of publication rates in departments like Biochemistry, Physiology, and Genetics.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Statistical Significance:</a:t>
            </a:r>
            <a:r>
              <a:rPr lang="en">
                <a:solidFill>
                  <a:schemeClr val="dk1"/>
                </a:solidFill>
              </a:rPr>
              <a:t> In Genetics, females have a significantly higher publication rate (p = 0.00474), providing strong evidence of superior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Gender Distribution: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Faculty Ranks:</a:t>
            </a:r>
            <a:r>
              <a:rPr lang="en">
                <a:solidFill>
                  <a:schemeClr val="dk1"/>
                </a:solidFill>
              </a:rPr>
              <a:t> Females are underrepresented at higher faculty ranks (Associate Professor and Full Professor), while males are overrepresented.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Departmental Distribution:</a:t>
            </a:r>
            <a:r>
              <a:rPr lang="en">
                <a:solidFill>
                  <a:schemeClr val="dk1"/>
                </a:solidFill>
              </a:rPr>
              <a:t> Females are concentrated in certain departments (Assistant Professor level), while males are more evenly distributed across ranks.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Conclusion: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combination of these findings strongly suggests that there is a systemic gender-based bias in salary determination within the medical profession. Despite comparable qualifications, experience, and performance, female doctors are systematically disadvantaged in terms of salary and career advancement. This discrimination is evident in various aspects of their careers, including board certification, clinical focus, and faculty rank.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ctr">
              <a:spcBef>
                <a:spcPts val="1200"/>
              </a:spcBef>
              <a:spcAft>
                <a:spcPts val="0"/>
              </a:spcAft>
              <a:buClr>
                <a:schemeClr val="dk1"/>
              </a:buClr>
              <a:buSzPts val="1100"/>
              <a:buFont typeface="Arial"/>
              <a:buNone/>
            </a:pPr>
            <a:r>
              <a:rPr lang="en" sz="1400">
                <a:solidFill>
                  <a:srgbClr val="3F3F3F"/>
                </a:solidFill>
                <a:latin typeface="Lexend Light"/>
                <a:ea typeface="Lexend Light"/>
                <a:cs typeface="Lexend Light"/>
                <a:sym typeface="Lexend Light"/>
              </a:rPr>
              <a:t>There is systemic gender discrimination in salary and career advancement within the medical profession against females, despite comparable qualifications, experience, and performance as their male counterparts.</a:t>
            </a:r>
            <a:endParaRPr sz="1400">
              <a:solidFill>
                <a:srgbClr val="3F3F3F"/>
              </a:solidFill>
              <a:latin typeface="Lexend Light"/>
              <a:ea typeface="Lexend Light"/>
              <a:cs typeface="Lexend Light"/>
              <a:sym typeface="Lexend 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f48d753952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f48d753952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3057005bf9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3057005bf9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Gender Imbalance:</a:t>
            </a:r>
            <a:r>
              <a:rPr lang="en">
                <a:solidFill>
                  <a:schemeClr val="dk1"/>
                </a:solidFill>
              </a:rPr>
              <a:t> There is a general imbalance in gender distribution across ranks and departments, with a higher proportion of males, especially in higher ranks.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Higher Ranks:</a:t>
            </a:r>
            <a:r>
              <a:rPr lang="en">
                <a:solidFill>
                  <a:schemeClr val="dk1"/>
                </a:solidFill>
              </a:rPr>
              <a:t> As individuals progress through the ranks (from Assistant Professor to Full Professor), the proportion of males generally increases, while the proportion of females decreases.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The gender distribution across ranks and departments is not uniform. There is a clear trend towards a higher proportion of males, especially in higher-level positions. While some departments exhibit a more balanced representation, the overall pattern suggests a systemic gender imbalance in the academic field.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30619e72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30619e72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f8fa6e8532_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f8fa6e8532_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exend"/>
                <a:ea typeface="Lexend"/>
                <a:cs typeface="Lexend"/>
                <a:sym typeface="Lexend"/>
              </a:rPr>
              <a:t>GENERAL</a:t>
            </a:r>
            <a:r>
              <a:rPr lang="en">
                <a:solidFill>
                  <a:schemeClr val="dk1"/>
                </a:solidFill>
                <a:latin typeface="Lexend"/>
                <a:ea typeface="Lexend"/>
                <a:cs typeface="Lexend"/>
                <a:sym typeface="Lexend"/>
              </a:rPr>
              <a:t>: While board certification is associated with higher salaries for both genders, median salary for males higher than for females, regardless of board certification status.</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Impact of Board Certification on salary: </a:t>
            </a:r>
            <a:r>
              <a:rPr lang="en">
                <a:solidFill>
                  <a:schemeClr val="dk1"/>
                </a:solidFill>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rgbClr val="3F3F3F"/>
              </a:solidFill>
              <a:latin typeface="Lexend Light"/>
              <a:ea typeface="Lexend Light"/>
              <a:cs typeface="Lexend Light"/>
              <a:sym typeface="Lexend Light"/>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GENERAL: While those in “Clinical” </a:t>
            </a:r>
            <a:r>
              <a:rPr lang="en">
                <a:solidFill>
                  <a:schemeClr val="dk1"/>
                </a:solidFill>
                <a:latin typeface="Lexend"/>
                <a:ea typeface="Lexend"/>
                <a:cs typeface="Lexend"/>
                <a:sym typeface="Lexend"/>
              </a:rPr>
              <a:t>have higher salaries than those in “Research", median salary for males is higher than for females, regardless of clinical focus.</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Impact of clinical focus on salary: </a:t>
            </a:r>
            <a:r>
              <a:rPr lang="en">
                <a:solidFill>
                  <a:schemeClr val="dk1"/>
                </a:solidFill>
                <a:latin typeface="Lexend"/>
                <a:ea typeface="Lexend"/>
                <a:cs typeface="Lexend"/>
                <a:sym typeface="Lexend"/>
              </a:rPr>
              <a:t>males experience larger increase in salary when they switch from "Research" to "Clinical" compared to females. → "Clinical" focus is more rewarded for males than for females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lang="en" sz="1300">
                <a:solidFill>
                  <a:schemeClr val="dk1"/>
                </a:solidFill>
                <a:latin typeface="Lexend"/>
                <a:ea typeface="Lexend"/>
                <a:cs typeface="Lexend"/>
                <a:sym typeface="Lexend"/>
              </a:rPr>
              <a:t>Gender discrimination in salary → </a:t>
            </a:r>
            <a:r>
              <a:rPr b="1" lang="en" sz="1300">
                <a:solidFill>
                  <a:schemeClr val="dk1"/>
                </a:solidFill>
                <a:latin typeface="Lexend"/>
                <a:ea typeface="Lexend"/>
                <a:cs typeface="Lexend"/>
                <a:sym typeface="Lexend"/>
              </a:rPr>
              <a:t>lower pay for females</a:t>
            </a:r>
            <a:r>
              <a:rPr lang="en" sz="1300">
                <a:solidFill>
                  <a:schemeClr val="dk1"/>
                </a:solidFill>
                <a:latin typeface="Lexend"/>
                <a:ea typeface="Lexend"/>
                <a:cs typeface="Lexend"/>
                <a:sym typeface="Lexend"/>
              </a:rPr>
              <a:t>, even when considering board certification and clinical focus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GENERAL</a:t>
            </a:r>
            <a:r>
              <a:rPr lang="en">
                <a:latin typeface="Lexend"/>
                <a:ea typeface="Lexend"/>
                <a:cs typeface="Lexend"/>
                <a:sym typeface="Lexend"/>
              </a:rPr>
              <a:t>: median salary for males is higher than for females, regardless of board certification status.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Board Certification:</a:t>
            </a:r>
            <a:r>
              <a:rPr lang="en">
                <a:latin typeface="Lexend"/>
                <a:ea typeface="Lexend"/>
                <a:cs typeface="Lexend"/>
                <a:sym typeface="Lexend"/>
              </a:rPr>
              <a:t> For both genders, board certification is associated with higher salaries compared to not being certified.</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Board Certification on salary: </a:t>
            </a:r>
            <a:r>
              <a:rPr lang="en">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Lexend"/>
                <a:ea typeface="Lexend"/>
                <a:cs typeface="Lexend"/>
                <a:sym typeface="Lexend"/>
              </a:rPr>
              <a:t>GENERAL: </a:t>
            </a:r>
            <a:r>
              <a:rPr lang="en">
                <a:latin typeface="Lexend"/>
                <a:ea typeface="Lexend"/>
                <a:cs typeface="Lexend"/>
                <a:sym typeface="Lexend"/>
              </a:rPr>
              <a:t>median salary for males is higher than for females, regardless of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Clinical Focus:</a:t>
            </a:r>
            <a:r>
              <a:rPr lang="en">
                <a:latin typeface="Lexend"/>
                <a:ea typeface="Lexend"/>
                <a:cs typeface="Lexend"/>
                <a:sym typeface="Lexend"/>
              </a:rPr>
              <a:t> For both genders, individuals in the "Research" focus tend to have higher salaries compared to those in the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clinical focus on salary: </a:t>
            </a:r>
            <a:r>
              <a:rPr lang="en">
                <a:latin typeface="Lexend"/>
                <a:ea typeface="Lexend"/>
                <a:cs typeface="Lexend"/>
                <a:sym typeface="Lexend"/>
              </a:rPr>
              <a:t>males experience a larger increase in salary when they switch from "Research" to "Clinical" compared to females. → "Clinical" focus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g309cda0c4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4" name="Google Shape;1924;g309cda0c4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exend"/>
                <a:ea typeface="Lexend"/>
                <a:cs typeface="Lexend"/>
                <a:sym typeface="Lexend"/>
              </a:rPr>
              <a:t>GENERAL</a:t>
            </a:r>
            <a:r>
              <a:rPr lang="en">
                <a:solidFill>
                  <a:schemeClr val="dk1"/>
                </a:solidFill>
                <a:latin typeface="Lexend"/>
                <a:ea typeface="Lexend"/>
                <a:cs typeface="Lexend"/>
                <a:sym typeface="Lexend"/>
              </a:rPr>
              <a:t>: While board certification is associated with higher salaries for both genders, median salary for males higher than for females, regardless of board certification status.</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Impact of Board Certification on salary: </a:t>
            </a:r>
            <a:r>
              <a:rPr lang="en">
                <a:solidFill>
                  <a:schemeClr val="dk1"/>
                </a:solidFill>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rgbClr val="3F3F3F"/>
              </a:solidFill>
              <a:latin typeface="Lexend Light"/>
              <a:ea typeface="Lexend Light"/>
              <a:cs typeface="Lexend Light"/>
              <a:sym typeface="Lexend Light"/>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GENERAL: While those in “Clinical” </a:t>
            </a:r>
            <a:r>
              <a:rPr lang="en">
                <a:solidFill>
                  <a:schemeClr val="dk1"/>
                </a:solidFill>
                <a:latin typeface="Lexend"/>
                <a:ea typeface="Lexend"/>
                <a:cs typeface="Lexend"/>
                <a:sym typeface="Lexend"/>
              </a:rPr>
              <a:t>have higher salaries than those in “Research", median salary for males is higher than for females, regardless of clinical focus.</a:t>
            </a:r>
            <a:endParaRPr>
              <a:solidFill>
                <a:schemeClr val="dk1"/>
              </a:solidFill>
              <a:latin typeface="Lexend"/>
              <a:ea typeface="Lexend"/>
              <a:cs typeface="Lexend"/>
              <a:sym typeface="Lexend"/>
            </a:endParaRPr>
          </a:p>
          <a:p>
            <a:pPr indent="0" lvl="0" marL="0" rtl="0" algn="l">
              <a:spcBef>
                <a:spcPts val="0"/>
              </a:spcBef>
              <a:spcAft>
                <a:spcPts val="0"/>
              </a:spcAft>
              <a:buNone/>
            </a:pPr>
            <a:r>
              <a:rPr b="1" lang="en">
                <a:solidFill>
                  <a:schemeClr val="dk1"/>
                </a:solidFill>
                <a:latin typeface="Lexend"/>
                <a:ea typeface="Lexend"/>
                <a:cs typeface="Lexend"/>
                <a:sym typeface="Lexend"/>
              </a:rPr>
              <a:t>Impact of clinical focus on salary: </a:t>
            </a:r>
            <a:r>
              <a:rPr lang="en">
                <a:solidFill>
                  <a:schemeClr val="dk1"/>
                </a:solidFill>
                <a:latin typeface="Lexend"/>
                <a:ea typeface="Lexend"/>
                <a:cs typeface="Lexend"/>
                <a:sym typeface="Lexend"/>
              </a:rPr>
              <a:t>males experience larger increase in salary when they switch from "Research" to "Clinical" compared to females. → "Clinical" focus is more rewarded for males than for females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lang="en" sz="1300">
                <a:solidFill>
                  <a:schemeClr val="dk1"/>
                </a:solidFill>
                <a:latin typeface="Lexend"/>
                <a:ea typeface="Lexend"/>
                <a:cs typeface="Lexend"/>
                <a:sym typeface="Lexend"/>
              </a:rPr>
              <a:t>Gender discrimination in salary → </a:t>
            </a:r>
            <a:r>
              <a:rPr b="1" lang="en" sz="1300">
                <a:solidFill>
                  <a:schemeClr val="dk1"/>
                </a:solidFill>
                <a:latin typeface="Lexend"/>
                <a:ea typeface="Lexend"/>
                <a:cs typeface="Lexend"/>
                <a:sym typeface="Lexend"/>
              </a:rPr>
              <a:t>lower pay for females</a:t>
            </a:r>
            <a:r>
              <a:rPr lang="en" sz="1300">
                <a:solidFill>
                  <a:schemeClr val="dk1"/>
                </a:solidFill>
                <a:latin typeface="Lexend"/>
                <a:ea typeface="Lexend"/>
                <a:cs typeface="Lexend"/>
                <a:sym typeface="Lexend"/>
              </a:rPr>
              <a:t>, even when considering board certification and clinical focus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GENERAL</a:t>
            </a:r>
            <a:r>
              <a:rPr lang="en">
                <a:latin typeface="Lexend"/>
                <a:ea typeface="Lexend"/>
                <a:cs typeface="Lexend"/>
                <a:sym typeface="Lexend"/>
              </a:rPr>
              <a:t>: median salary for males is higher than for females, regardless of board certification status.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Board Certification:</a:t>
            </a:r>
            <a:r>
              <a:rPr lang="en">
                <a:latin typeface="Lexend"/>
                <a:ea typeface="Lexend"/>
                <a:cs typeface="Lexend"/>
                <a:sym typeface="Lexend"/>
              </a:rPr>
              <a:t> For both genders, board certification is associated with higher salaries compared to not being certified.</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Board Certification on salary: </a:t>
            </a:r>
            <a:r>
              <a:rPr lang="en">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Lexend"/>
                <a:ea typeface="Lexend"/>
                <a:cs typeface="Lexend"/>
                <a:sym typeface="Lexend"/>
              </a:rPr>
              <a:t>GENERAL: </a:t>
            </a:r>
            <a:r>
              <a:rPr lang="en">
                <a:latin typeface="Lexend"/>
                <a:ea typeface="Lexend"/>
                <a:cs typeface="Lexend"/>
                <a:sym typeface="Lexend"/>
              </a:rPr>
              <a:t>median salary for males is higher than for females, regardless of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Clinical Focus:</a:t>
            </a:r>
            <a:r>
              <a:rPr lang="en">
                <a:latin typeface="Lexend"/>
                <a:ea typeface="Lexend"/>
                <a:cs typeface="Lexend"/>
                <a:sym typeface="Lexend"/>
              </a:rPr>
              <a:t> For both genders, individuals in the "Research" focus tend to have higher salaries compared to those in the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clinical focus on salary: </a:t>
            </a:r>
            <a:r>
              <a:rPr lang="en">
                <a:latin typeface="Lexend"/>
                <a:ea typeface="Lexend"/>
                <a:cs typeface="Lexend"/>
                <a:sym typeface="Lexend"/>
              </a:rPr>
              <a:t>males experience a larger increase in salary when they switch from "Research" to "Clinical" compared to females. → "Clinical" focus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302c40b179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302c40b179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f48d753952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f48d753952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400">
                <a:solidFill>
                  <a:srgbClr val="3F3F3F"/>
                </a:solidFill>
                <a:latin typeface="Lexend Light"/>
                <a:ea typeface="Lexend Light"/>
                <a:cs typeface="Lexend Light"/>
                <a:sym typeface="Lexend Light"/>
              </a:rPr>
              <a:t>For our lawyer case, we are fighting for the female plaintiff’s cause. Hence, we will be proving our claim by showing both categorical and continuous data suggesting discrimination against female doctors, compared to male counterparts.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3057005bf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3057005bf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graph on the left shows the total gender distribution.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Overall:</a:t>
            </a:r>
            <a:r>
              <a:rPr lang="en">
                <a:solidFill>
                  <a:schemeClr val="dk1"/>
                </a:solidFill>
              </a:rPr>
              <a:t> There is a slight imbalance in gender distribution, with a higher proportion of males.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Female:</a:t>
            </a:r>
            <a:r>
              <a:rPr lang="en">
                <a:solidFill>
                  <a:schemeClr val="dk1"/>
                </a:solidFill>
              </a:rPr>
              <a:t> There are 106 females.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Male:</a:t>
            </a:r>
            <a:r>
              <a:rPr lang="en">
                <a:solidFill>
                  <a:schemeClr val="dk1"/>
                </a:solidFill>
              </a:rPr>
              <a:t> There are 155 males.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In summary:</a:t>
            </a:r>
            <a:r>
              <a:rPr lang="en">
                <a:solidFill>
                  <a:schemeClr val="dk1"/>
                </a:solidFill>
              </a:rPr>
              <a:t> The gender distribution is skewed towards males, with a ratio of approximately 1.5 males to 1 female.</a:t>
            </a:r>
            <a:endParaRPr/>
          </a:p>
          <a:p>
            <a:pPr indent="0" lvl="0" marL="0" rtl="0" algn="l">
              <a:spcBef>
                <a:spcPts val="1200"/>
              </a:spcBef>
              <a:spcAft>
                <a:spcPts val="0"/>
              </a:spcAft>
              <a:buNone/>
            </a:pPr>
            <a:r>
              <a:rPr lang="en"/>
              <a:t>The graph on the right shows the gender distribution among three faculty ranks: Assistant Professor, Associate Professor, and Full Professor.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There is a slight imbalance in gender distribution across the ranks, with a higher proportion of females in the Assistant Professor rank and a higher proportion of males in the Full Professor rank.</a:t>
            </a:r>
            <a:endParaRPr/>
          </a:p>
          <a:p>
            <a:pPr indent="0" lvl="0" marL="0" rtl="0" algn="l">
              <a:spcBef>
                <a:spcPts val="0"/>
              </a:spcBef>
              <a:spcAft>
                <a:spcPts val="0"/>
              </a:spcAft>
              <a:buNone/>
            </a:pPr>
            <a:r>
              <a:rPr lang="en"/>
              <a:t>Assistant Professor: The highest number of individuals are in this rank, with a relatively equal distribution between females and males.</a:t>
            </a:r>
            <a:endParaRPr/>
          </a:p>
          <a:p>
            <a:pPr indent="0" lvl="0" marL="0" rtl="0" algn="l">
              <a:spcBef>
                <a:spcPts val="0"/>
              </a:spcBef>
              <a:spcAft>
                <a:spcPts val="0"/>
              </a:spcAft>
              <a:buNone/>
            </a:pPr>
            <a:r>
              <a:rPr lang="en"/>
              <a:t>Associate Professor: The number of individuals in this rank is slightly lower than Assistant Professor. There is a slight imbalance towards males.</a:t>
            </a:r>
            <a:endParaRPr/>
          </a:p>
          <a:p>
            <a:pPr indent="0" lvl="0" marL="0" rtl="0" algn="l">
              <a:spcBef>
                <a:spcPts val="0"/>
              </a:spcBef>
              <a:spcAft>
                <a:spcPts val="0"/>
              </a:spcAft>
              <a:buNone/>
            </a:pPr>
            <a:r>
              <a:rPr lang="en"/>
              <a:t>Full Professor: The number of individuals in this rank is the lowest among the three. There is a significant imbalance towards males.</a:t>
            </a:r>
            <a:endParaRPr/>
          </a:p>
          <a:p>
            <a:pPr indent="0" lvl="0" marL="0" rtl="0" algn="l">
              <a:spcBef>
                <a:spcPts val="0"/>
              </a:spcBef>
              <a:spcAft>
                <a:spcPts val="0"/>
              </a:spcAft>
              <a:buNone/>
            </a:pPr>
            <a:r>
              <a:rPr lang="en"/>
              <a:t>In summary: While the gender distribution among Assistant Professors is relatively balanced, there is a clear trend towards a higher proportion of males as individuals progress through the faculty ranks.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136ddcb5620_0_4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136ddcb5620_0_4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Make the font sizes in the diagram bigger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36ddcb5620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36ddcb5620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f48d753952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f48d753952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g28b0a4d149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2" name="Google Shape;1722;g28b0a4d149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36ddcb5620_0_1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36ddcb5620_0_1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3057005bf9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3057005bf9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GENERAL</a:t>
            </a:r>
            <a:r>
              <a:rPr lang="en">
                <a:solidFill>
                  <a:schemeClr val="dk1"/>
                </a:solidFill>
                <a:latin typeface="Lexend"/>
                <a:ea typeface="Lexend"/>
                <a:cs typeface="Lexend"/>
                <a:sym typeface="Lexend"/>
              </a:rPr>
              <a:t>: While board certification is associated with higher salaries for both genders, median salary for males higher than for females, regardless of board certification status.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Impact of Board Certification on salary: </a:t>
            </a:r>
            <a:r>
              <a:rPr lang="en">
                <a:solidFill>
                  <a:schemeClr val="dk1"/>
                </a:solidFill>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rgbClr val="3F3F3F"/>
              </a:solidFill>
              <a:latin typeface="Lexend Light"/>
              <a:ea typeface="Lexend Light"/>
              <a:cs typeface="Lexend Light"/>
              <a:sym typeface="Lexend Light"/>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GENERAL: While those in “Clinical” </a:t>
            </a:r>
            <a:r>
              <a:rPr lang="en">
                <a:solidFill>
                  <a:schemeClr val="dk1"/>
                </a:solidFill>
                <a:latin typeface="Lexend"/>
                <a:ea typeface="Lexend"/>
                <a:cs typeface="Lexend"/>
                <a:sym typeface="Lexend"/>
              </a:rPr>
              <a:t>have higher salaries than those in “Research", median salary for males is higher than for females, regardless of clinical focus.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a:solidFill>
                  <a:schemeClr val="dk1"/>
                </a:solidFill>
                <a:latin typeface="Lexend"/>
                <a:ea typeface="Lexend"/>
                <a:cs typeface="Lexend"/>
                <a:sym typeface="Lexend"/>
              </a:rPr>
              <a:t>Impact of clinical focus on salary: </a:t>
            </a:r>
            <a:r>
              <a:rPr lang="en">
                <a:solidFill>
                  <a:schemeClr val="dk1"/>
                </a:solidFill>
                <a:latin typeface="Lexend"/>
                <a:ea typeface="Lexend"/>
                <a:cs typeface="Lexend"/>
                <a:sym typeface="Lexend"/>
              </a:rPr>
              <a:t>males experience larger increase in salary when they switch from "Research" to "Clinical" compared to females. → "Clinical" focus is more rewarded for males than for females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Gender discrimination in salary → </a:t>
            </a:r>
            <a:r>
              <a:rPr b="1" lang="en" sz="1300">
                <a:solidFill>
                  <a:schemeClr val="dk1"/>
                </a:solidFill>
                <a:latin typeface="Lexend"/>
                <a:ea typeface="Lexend"/>
                <a:cs typeface="Lexend"/>
                <a:sym typeface="Lexend"/>
              </a:rPr>
              <a:t>lower pay for females</a:t>
            </a:r>
            <a:r>
              <a:rPr lang="en" sz="1300">
                <a:solidFill>
                  <a:schemeClr val="dk1"/>
                </a:solidFill>
                <a:latin typeface="Lexend"/>
                <a:ea typeface="Lexend"/>
                <a:cs typeface="Lexend"/>
                <a:sym typeface="Lexend"/>
              </a:rPr>
              <a:t>, even when considering board certification and clinical focus</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a:t>
            </a:r>
            <a:endParaRPr b="1">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GENERAL</a:t>
            </a:r>
            <a:r>
              <a:rPr lang="en">
                <a:latin typeface="Lexend"/>
                <a:ea typeface="Lexend"/>
                <a:cs typeface="Lexend"/>
                <a:sym typeface="Lexend"/>
              </a:rPr>
              <a:t>: median salary for males is higher than for females, regardless of board certification status.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Board Certification:</a:t>
            </a:r>
            <a:r>
              <a:rPr lang="en">
                <a:latin typeface="Lexend"/>
                <a:ea typeface="Lexend"/>
                <a:cs typeface="Lexend"/>
                <a:sym typeface="Lexend"/>
              </a:rPr>
              <a:t> For both genders, board certification is associated with higher salaries compared to not being certified.</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Board Certification on salary: </a:t>
            </a:r>
            <a:r>
              <a:rPr lang="en">
                <a:latin typeface="Lexend"/>
                <a:ea typeface="Lexend"/>
                <a:cs typeface="Lexend"/>
                <a:sym typeface="Lexend"/>
              </a:rPr>
              <a:t>males experience a larger increase in salary when they become board certified compared to females. → Gaining certified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Lexend"/>
                <a:ea typeface="Lexend"/>
                <a:cs typeface="Lexend"/>
                <a:sym typeface="Lexend"/>
              </a:rPr>
              <a:t>GENERAL: </a:t>
            </a:r>
            <a:r>
              <a:rPr lang="en">
                <a:latin typeface="Lexend"/>
                <a:ea typeface="Lexend"/>
                <a:cs typeface="Lexend"/>
                <a:sym typeface="Lexend"/>
              </a:rPr>
              <a:t>median salary for males is higher than for females, regardless of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Clinical Focus:</a:t>
            </a:r>
            <a:r>
              <a:rPr lang="en">
                <a:latin typeface="Lexend"/>
                <a:ea typeface="Lexend"/>
                <a:cs typeface="Lexend"/>
                <a:sym typeface="Lexend"/>
              </a:rPr>
              <a:t> For both genders, individuals in the "Research" focus tend to have higher salaries compared to those in the "Clinical" focus.</a:t>
            </a:r>
            <a:endParaRPr>
              <a:latin typeface="Lexend"/>
              <a:ea typeface="Lexend"/>
              <a:cs typeface="Lexend"/>
              <a:sym typeface="Lexend"/>
            </a:endParaRPr>
          </a:p>
          <a:p>
            <a:pPr indent="0" lvl="0" marL="0" rtl="0" algn="l">
              <a:spcBef>
                <a:spcPts val="0"/>
              </a:spcBef>
              <a:spcAft>
                <a:spcPts val="0"/>
              </a:spcAft>
              <a:buNone/>
            </a:pPr>
            <a:r>
              <a:rPr b="1" lang="en">
                <a:latin typeface="Lexend"/>
                <a:ea typeface="Lexend"/>
                <a:cs typeface="Lexend"/>
                <a:sym typeface="Lexend"/>
              </a:rPr>
              <a:t>Impact of clinical focus on salary: </a:t>
            </a:r>
            <a:r>
              <a:rPr lang="en">
                <a:latin typeface="Lexend"/>
                <a:ea typeface="Lexend"/>
                <a:cs typeface="Lexend"/>
                <a:sym typeface="Lexend"/>
              </a:rPr>
              <a:t>males experience a larger increase in salary when they switch from "Research" to "Clinical" compared to females. → "Clinical" focus is more rewarded for males than for females</a:t>
            </a:r>
            <a:endParaRPr sz="14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620588"/>
            <a:ext cx="4847400" cy="1281000"/>
          </a:xfrm>
          <a:prstGeom prst="rect">
            <a:avLst/>
          </a:prstGeom>
        </p:spPr>
        <p:txBody>
          <a:bodyPr anchorCtr="0" anchor="b" bIns="91425" lIns="91425" spcFirstLastPara="1" rIns="91425" wrap="square" tIns="91425">
            <a:noAutofit/>
          </a:bodyPr>
          <a:lstStyle>
            <a:lvl1pPr lvl="0" algn="l">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030013"/>
            <a:ext cx="3858900" cy="41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9" name="Shape 409"/>
        <p:cNvGrpSpPr/>
        <p:nvPr/>
      </p:nvGrpSpPr>
      <p:grpSpPr>
        <a:xfrm>
          <a:off x="0" y="0"/>
          <a:ext cx="0" cy="0"/>
          <a:chOff x="0" y="0"/>
          <a:chExt cx="0" cy="0"/>
        </a:xfrm>
      </p:grpSpPr>
      <p:sp>
        <p:nvSpPr>
          <p:cNvPr id="410" name="Google Shape;410;p11"/>
          <p:cNvSpPr txBox="1"/>
          <p:nvPr>
            <p:ph hasCustomPrompt="1" type="title"/>
          </p:nvPr>
        </p:nvSpPr>
        <p:spPr>
          <a:xfrm>
            <a:off x="1284000" y="1335650"/>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highlight>
                  <a:schemeClr val="accent1"/>
                </a:high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11" name="Google Shape;411;p11"/>
          <p:cNvSpPr txBox="1"/>
          <p:nvPr>
            <p:ph idx="1" type="subTitle"/>
          </p:nvPr>
        </p:nvSpPr>
        <p:spPr>
          <a:xfrm>
            <a:off x="1284000" y="3094450"/>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2" name="Google Shape;412;p11"/>
          <p:cNvGrpSpPr/>
          <p:nvPr/>
        </p:nvGrpSpPr>
        <p:grpSpPr>
          <a:xfrm flipH="1" rot="956813">
            <a:off x="7293234" y="-154306"/>
            <a:ext cx="1106925" cy="945788"/>
            <a:chOff x="992725" y="1928675"/>
            <a:chExt cx="416550" cy="355925"/>
          </a:xfrm>
        </p:grpSpPr>
        <p:sp>
          <p:nvSpPr>
            <p:cNvPr id="413" name="Google Shape;413;p11"/>
            <p:cNvSpPr/>
            <p:nvPr/>
          </p:nvSpPr>
          <p:spPr>
            <a:xfrm>
              <a:off x="992725" y="2027025"/>
              <a:ext cx="272850" cy="257525"/>
            </a:xfrm>
            <a:custGeom>
              <a:rect b="b" l="l" r="r" t="t"/>
              <a:pathLst>
                <a:path extrusionOk="0" h="10301" w="10914">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136475" y="1928675"/>
              <a:ext cx="272800" cy="257525"/>
            </a:xfrm>
            <a:custGeom>
              <a:rect b="b" l="l" r="r" t="t"/>
              <a:pathLst>
                <a:path extrusionOk="0" h="10301" w="10912">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038900" y="2078100"/>
              <a:ext cx="103075" cy="70725"/>
            </a:xfrm>
            <a:custGeom>
              <a:rect b="b" l="l" r="r" t="t"/>
              <a:pathLst>
                <a:path extrusionOk="0" h="2829" w="4123">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1012175" y="1944850"/>
              <a:ext cx="386075" cy="339750"/>
            </a:xfrm>
            <a:custGeom>
              <a:rect b="b" l="l" r="r" t="t"/>
              <a:pathLst>
                <a:path extrusionOk="0" h="13590" w="15443">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1133500" y="2027450"/>
              <a:ext cx="136450" cy="165775"/>
            </a:xfrm>
            <a:custGeom>
              <a:rect b="b" l="l" r="r" t="t"/>
              <a:pathLst>
                <a:path extrusionOk="0" h="6631" w="5458">
                  <a:moveTo>
                    <a:pt x="293" y="1"/>
                  </a:moveTo>
                  <a:lnTo>
                    <a:pt x="0" y="238"/>
                  </a:lnTo>
                  <a:lnTo>
                    <a:pt x="5165" y="6630"/>
                  </a:lnTo>
                  <a:lnTo>
                    <a:pt x="5457" y="6393"/>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11"/>
          <p:cNvGrpSpPr/>
          <p:nvPr/>
        </p:nvGrpSpPr>
        <p:grpSpPr>
          <a:xfrm flipH="1" rot="-381773">
            <a:off x="1834370" y="4175940"/>
            <a:ext cx="2281596" cy="1957420"/>
            <a:chOff x="4770475" y="2910125"/>
            <a:chExt cx="548975" cy="470975"/>
          </a:xfrm>
        </p:grpSpPr>
        <p:sp>
          <p:nvSpPr>
            <p:cNvPr id="419" name="Google Shape;419;p1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11"/>
          <p:cNvSpPr/>
          <p:nvPr/>
        </p:nvSpPr>
        <p:spPr>
          <a:xfrm rot="-365596">
            <a:off x="-452595" y="4012488"/>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1"/>
          <p:cNvGrpSpPr/>
          <p:nvPr/>
        </p:nvGrpSpPr>
        <p:grpSpPr>
          <a:xfrm rot="-6685073">
            <a:off x="8384742" y="-10224"/>
            <a:ext cx="1884579" cy="3522852"/>
            <a:chOff x="4530725" y="2880400"/>
            <a:chExt cx="418300" cy="781875"/>
          </a:xfrm>
        </p:grpSpPr>
        <p:sp>
          <p:nvSpPr>
            <p:cNvPr id="427" name="Google Shape;427;p1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rot="1155829">
            <a:off x="898703" y="3804077"/>
            <a:ext cx="1884591" cy="3522873"/>
            <a:chOff x="4530725" y="2880400"/>
            <a:chExt cx="418300" cy="781875"/>
          </a:xfrm>
        </p:grpSpPr>
        <p:sp>
          <p:nvSpPr>
            <p:cNvPr id="443" name="Google Shape;443;p1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58" name="Shape 4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59" name="Shape 459"/>
        <p:cNvGrpSpPr/>
        <p:nvPr/>
      </p:nvGrpSpPr>
      <p:grpSpPr>
        <a:xfrm>
          <a:off x="0" y="0"/>
          <a:ext cx="0" cy="0"/>
          <a:chOff x="0" y="0"/>
          <a:chExt cx="0" cy="0"/>
        </a:xfrm>
      </p:grpSpPr>
      <p:sp>
        <p:nvSpPr>
          <p:cNvPr id="460" name="Google Shape;460;p13"/>
          <p:cNvSpPr txBox="1"/>
          <p:nvPr>
            <p:ph hasCustomPrompt="1" type="title"/>
          </p:nvPr>
        </p:nvSpPr>
        <p:spPr>
          <a:xfrm>
            <a:off x="2603396" y="14944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1" name="Google Shape;461;p13"/>
          <p:cNvSpPr txBox="1"/>
          <p:nvPr>
            <p:ph idx="1" type="subTitle"/>
          </p:nvPr>
        </p:nvSpPr>
        <p:spPr>
          <a:xfrm>
            <a:off x="1367996" y="2357680"/>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13"/>
          <p:cNvSpPr txBox="1"/>
          <p:nvPr>
            <p:ph hasCustomPrompt="1" idx="2" type="title"/>
          </p:nvPr>
        </p:nvSpPr>
        <p:spPr>
          <a:xfrm>
            <a:off x="5807405" y="14944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3" name="Google Shape;463;p13"/>
          <p:cNvSpPr txBox="1"/>
          <p:nvPr>
            <p:ph idx="3" type="subTitle"/>
          </p:nvPr>
        </p:nvSpPr>
        <p:spPr>
          <a:xfrm>
            <a:off x="4572005" y="2357680"/>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4" name="Google Shape;464;p13"/>
          <p:cNvSpPr txBox="1"/>
          <p:nvPr>
            <p:ph hasCustomPrompt="1" idx="4" type="title"/>
          </p:nvPr>
        </p:nvSpPr>
        <p:spPr>
          <a:xfrm>
            <a:off x="2603396" y="30861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5" name="Google Shape;465;p13"/>
          <p:cNvSpPr txBox="1"/>
          <p:nvPr>
            <p:ph idx="5" type="subTitle"/>
          </p:nvPr>
        </p:nvSpPr>
        <p:spPr>
          <a:xfrm>
            <a:off x="1367996" y="3957188"/>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6" name="Google Shape;466;p13"/>
          <p:cNvSpPr txBox="1"/>
          <p:nvPr>
            <p:ph hasCustomPrompt="1" idx="6" type="title"/>
          </p:nvPr>
        </p:nvSpPr>
        <p:spPr>
          <a:xfrm>
            <a:off x="5807405" y="30861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7" name="Google Shape;467;p13"/>
          <p:cNvSpPr txBox="1"/>
          <p:nvPr>
            <p:ph idx="7" type="subTitle"/>
          </p:nvPr>
        </p:nvSpPr>
        <p:spPr>
          <a:xfrm>
            <a:off x="4572005" y="3957188"/>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13"/>
          <p:cNvSpPr txBox="1"/>
          <p:nvPr>
            <p:ph idx="8" type="subTitle"/>
          </p:nvPr>
        </p:nvSpPr>
        <p:spPr>
          <a:xfrm>
            <a:off x="1367996" y="2040005"/>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69" name="Google Shape;469;p13"/>
          <p:cNvSpPr txBox="1"/>
          <p:nvPr>
            <p:ph idx="9" type="subTitle"/>
          </p:nvPr>
        </p:nvSpPr>
        <p:spPr>
          <a:xfrm>
            <a:off x="4572005" y="2040005"/>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0" name="Google Shape;470;p13"/>
          <p:cNvSpPr txBox="1"/>
          <p:nvPr>
            <p:ph idx="13" type="subTitle"/>
          </p:nvPr>
        </p:nvSpPr>
        <p:spPr>
          <a:xfrm>
            <a:off x="1367996" y="3636262"/>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1" name="Google Shape;471;p13"/>
          <p:cNvSpPr txBox="1"/>
          <p:nvPr>
            <p:ph idx="14" type="subTitle"/>
          </p:nvPr>
        </p:nvSpPr>
        <p:spPr>
          <a:xfrm>
            <a:off x="4572005" y="3636262"/>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2" name="Google Shape;472;p13"/>
          <p:cNvSpPr txBox="1"/>
          <p:nvPr>
            <p:ph idx="15"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3" name="Google Shape;473;p13"/>
          <p:cNvGrpSpPr/>
          <p:nvPr/>
        </p:nvGrpSpPr>
        <p:grpSpPr>
          <a:xfrm flipH="1" rot="4577290">
            <a:off x="-1010282" y="113706"/>
            <a:ext cx="2215225" cy="1900331"/>
            <a:chOff x="4770475" y="2910125"/>
            <a:chExt cx="548975" cy="470975"/>
          </a:xfrm>
        </p:grpSpPr>
        <p:sp>
          <p:nvSpPr>
            <p:cNvPr id="474" name="Google Shape;474;p1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3"/>
          <p:cNvSpPr/>
          <p:nvPr/>
        </p:nvSpPr>
        <p:spPr>
          <a:xfrm rot="-2002575">
            <a:off x="436915" y="2996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rot="-365596">
            <a:off x="7144055" y="-316500"/>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13"/>
          <p:cNvGrpSpPr/>
          <p:nvPr/>
        </p:nvGrpSpPr>
        <p:grpSpPr>
          <a:xfrm rot="7160093">
            <a:off x="-380390" y="-1101355"/>
            <a:ext cx="1438524" cy="2689024"/>
            <a:chOff x="4530725" y="2880400"/>
            <a:chExt cx="418300" cy="781875"/>
          </a:xfrm>
        </p:grpSpPr>
        <p:sp>
          <p:nvSpPr>
            <p:cNvPr id="483" name="Google Shape;483;p1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3"/>
          <p:cNvGrpSpPr/>
          <p:nvPr/>
        </p:nvGrpSpPr>
        <p:grpSpPr>
          <a:xfrm flipH="1" rot="-8890992">
            <a:off x="7866927" y="678740"/>
            <a:ext cx="2215248" cy="1900329"/>
            <a:chOff x="4770475" y="2910125"/>
            <a:chExt cx="548975" cy="470975"/>
          </a:xfrm>
        </p:grpSpPr>
        <p:sp>
          <p:nvSpPr>
            <p:cNvPr id="499" name="Google Shape;499;p1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3"/>
          <p:cNvGrpSpPr/>
          <p:nvPr/>
        </p:nvGrpSpPr>
        <p:grpSpPr>
          <a:xfrm rot="988674">
            <a:off x="-755793" y="3780579"/>
            <a:ext cx="1819045" cy="2412103"/>
            <a:chOff x="1936325" y="996650"/>
            <a:chExt cx="730000" cy="968000"/>
          </a:xfrm>
        </p:grpSpPr>
        <p:sp>
          <p:nvSpPr>
            <p:cNvPr id="506" name="Google Shape;506;p13"/>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3"/>
          <p:cNvGrpSpPr/>
          <p:nvPr/>
        </p:nvGrpSpPr>
        <p:grpSpPr>
          <a:xfrm rot="-7200031">
            <a:off x="8477653" y="2824597"/>
            <a:ext cx="1438511" cy="2689001"/>
            <a:chOff x="4530725" y="2880400"/>
            <a:chExt cx="418300" cy="781875"/>
          </a:xfrm>
        </p:grpSpPr>
        <p:sp>
          <p:nvSpPr>
            <p:cNvPr id="518" name="Google Shape;518;p1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3"/>
          <p:cNvGrpSpPr/>
          <p:nvPr/>
        </p:nvGrpSpPr>
        <p:grpSpPr>
          <a:xfrm rot="-341900">
            <a:off x="8030850" y="2550354"/>
            <a:ext cx="883674" cy="835342"/>
            <a:chOff x="7608325" y="2238725"/>
            <a:chExt cx="542950" cy="513225"/>
          </a:xfrm>
        </p:grpSpPr>
        <p:sp>
          <p:nvSpPr>
            <p:cNvPr id="534" name="Google Shape;534;p13"/>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52" name="Shape 552"/>
        <p:cNvGrpSpPr/>
        <p:nvPr/>
      </p:nvGrpSpPr>
      <p:grpSpPr>
        <a:xfrm>
          <a:off x="0" y="0"/>
          <a:ext cx="0" cy="0"/>
          <a:chOff x="0" y="0"/>
          <a:chExt cx="0" cy="0"/>
        </a:xfrm>
      </p:grpSpPr>
      <p:sp>
        <p:nvSpPr>
          <p:cNvPr id="553" name="Google Shape;553;p14"/>
          <p:cNvSpPr txBox="1"/>
          <p:nvPr>
            <p:ph type="title"/>
          </p:nvPr>
        </p:nvSpPr>
        <p:spPr>
          <a:xfrm>
            <a:off x="2109300" y="3360875"/>
            <a:ext cx="49254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4" name="Google Shape;554;p14"/>
          <p:cNvSpPr txBox="1"/>
          <p:nvPr>
            <p:ph idx="1" type="subTitle"/>
          </p:nvPr>
        </p:nvSpPr>
        <p:spPr>
          <a:xfrm>
            <a:off x="1168350" y="1464625"/>
            <a:ext cx="68073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555" name="Google Shape;555;p14"/>
          <p:cNvGrpSpPr/>
          <p:nvPr/>
        </p:nvGrpSpPr>
        <p:grpSpPr>
          <a:xfrm rot="-4545127">
            <a:off x="7918320" y="-6122"/>
            <a:ext cx="2281619" cy="1957394"/>
            <a:chOff x="4770475" y="2910125"/>
            <a:chExt cx="548975" cy="470975"/>
          </a:xfrm>
        </p:grpSpPr>
        <p:sp>
          <p:nvSpPr>
            <p:cNvPr id="556" name="Google Shape;556;p1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14"/>
          <p:cNvSpPr/>
          <p:nvPr/>
        </p:nvSpPr>
        <p:spPr>
          <a:xfrm flipH="1" rot="2004035">
            <a:off x="248042" y="2490190"/>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flipH="1" rot="365596">
            <a:off x="1595888" y="-226137"/>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4"/>
          <p:cNvGrpSpPr/>
          <p:nvPr/>
        </p:nvGrpSpPr>
        <p:grpSpPr>
          <a:xfrm flipH="1">
            <a:off x="8183439" y="3295501"/>
            <a:ext cx="494659" cy="420282"/>
            <a:chOff x="4021700" y="2078100"/>
            <a:chExt cx="294125" cy="249900"/>
          </a:xfrm>
        </p:grpSpPr>
        <p:sp>
          <p:nvSpPr>
            <p:cNvPr id="565" name="Google Shape;565;p14"/>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4"/>
          <p:cNvGrpSpPr/>
          <p:nvPr/>
        </p:nvGrpSpPr>
        <p:grpSpPr>
          <a:xfrm flipH="1" rot="7200072">
            <a:off x="-489263" y="-1467584"/>
            <a:ext cx="1764075" cy="3297603"/>
            <a:chOff x="4530725" y="2880400"/>
            <a:chExt cx="418300" cy="781875"/>
          </a:xfrm>
        </p:grpSpPr>
        <p:sp>
          <p:nvSpPr>
            <p:cNvPr id="568" name="Google Shape;568;p1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14"/>
          <p:cNvGrpSpPr/>
          <p:nvPr/>
        </p:nvGrpSpPr>
        <p:grpSpPr>
          <a:xfrm rot="-5684240">
            <a:off x="6894034" y="-370928"/>
            <a:ext cx="1168239" cy="1104281"/>
            <a:chOff x="7608325" y="2238725"/>
            <a:chExt cx="542950" cy="513225"/>
          </a:xfrm>
        </p:grpSpPr>
        <p:sp>
          <p:nvSpPr>
            <p:cNvPr id="584" name="Google Shape;584;p14"/>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spTree>
      <p:nvGrpSpPr>
        <p:cNvPr id="602" name="Shape 602"/>
        <p:cNvGrpSpPr/>
        <p:nvPr/>
      </p:nvGrpSpPr>
      <p:grpSpPr>
        <a:xfrm>
          <a:off x="0" y="0"/>
          <a:ext cx="0" cy="0"/>
          <a:chOff x="0" y="0"/>
          <a:chExt cx="0" cy="0"/>
        </a:xfrm>
      </p:grpSpPr>
      <p:grpSp>
        <p:nvGrpSpPr>
          <p:cNvPr id="603" name="Google Shape;603;p15"/>
          <p:cNvGrpSpPr/>
          <p:nvPr/>
        </p:nvGrpSpPr>
        <p:grpSpPr>
          <a:xfrm flipH="1" rot="5748508">
            <a:off x="-960072" y="-1000424"/>
            <a:ext cx="1764077" cy="3297590"/>
            <a:chOff x="4530725" y="2880400"/>
            <a:chExt cx="418300" cy="781875"/>
          </a:xfrm>
        </p:grpSpPr>
        <p:sp>
          <p:nvSpPr>
            <p:cNvPr id="604" name="Google Shape;604;p1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15"/>
          <p:cNvGrpSpPr/>
          <p:nvPr/>
        </p:nvGrpSpPr>
        <p:grpSpPr>
          <a:xfrm flipH="1" rot="-4151544">
            <a:off x="8243260" y="2625761"/>
            <a:ext cx="1764078" cy="3297614"/>
            <a:chOff x="4530725" y="2880400"/>
            <a:chExt cx="418300" cy="781875"/>
          </a:xfrm>
        </p:grpSpPr>
        <p:sp>
          <p:nvSpPr>
            <p:cNvPr id="620" name="Google Shape;620;p1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5"/>
          <p:cNvGrpSpPr/>
          <p:nvPr/>
        </p:nvGrpSpPr>
        <p:grpSpPr>
          <a:xfrm rot="-2941995">
            <a:off x="7740406" y="-501511"/>
            <a:ext cx="2281573" cy="1957365"/>
            <a:chOff x="4770475" y="2910125"/>
            <a:chExt cx="548975" cy="470975"/>
          </a:xfrm>
        </p:grpSpPr>
        <p:sp>
          <p:nvSpPr>
            <p:cNvPr id="636" name="Google Shape;636;p1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5"/>
          <p:cNvGrpSpPr/>
          <p:nvPr/>
        </p:nvGrpSpPr>
        <p:grpSpPr>
          <a:xfrm rot="7071815">
            <a:off x="-770512" y="3612577"/>
            <a:ext cx="2281562" cy="1957349"/>
            <a:chOff x="4770475" y="2910125"/>
            <a:chExt cx="548975" cy="470975"/>
          </a:xfrm>
        </p:grpSpPr>
        <p:sp>
          <p:nvSpPr>
            <p:cNvPr id="643" name="Google Shape;643;p1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15"/>
          <p:cNvSpPr txBox="1"/>
          <p:nvPr>
            <p:ph hasCustomPrompt="1" type="title"/>
          </p:nvPr>
        </p:nvSpPr>
        <p:spPr>
          <a:xfrm>
            <a:off x="1591065" y="16789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0" name="Google Shape;650;p15"/>
          <p:cNvSpPr txBox="1"/>
          <p:nvPr>
            <p:ph idx="1" type="subTitle"/>
          </p:nvPr>
        </p:nvSpPr>
        <p:spPr>
          <a:xfrm>
            <a:off x="1591065" y="2352300"/>
            <a:ext cx="26028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1" name="Google Shape;651;p15"/>
          <p:cNvSpPr txBox="1"/>
          <p:nvPr>
            <p:ph hasCustomPrompt="1" idx="2" type="title"/>
          </p:nvPr>
        </p:nvSpPr>
        <p:spPr>
          <a:xfrm>
            <a:off x="3270600" y="31593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2" name="Google Shape;652;p15"/>
          <p:cNvSpPr txBox="1"/>
          <p:nvPr>
            <p:ph idx="3" type="subTitle"/>
          </p:nvPr>
        </p:nvSpPr>
        <p:spPr>
          <a:xfrm>
            <a:off x="3270600" y="3832700"/>
            <a:ext cx="26028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3" name="Google Shape;653;p15"/>
          <p:cNvSpPr txBox="1"/>
          <p:nvPr>
            <p:ph hasCustomPrompt="1" idx="4" type="title"/>
          </p:nvPr>
        </p:nvSpPr>
        <p:spPr>
          <a:xfrm>
            <a:off x="4950135" y="16789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4" name="Google Shape;654;p15"/>
          <p:cNvSpPr txBox="1"/>
          <p:nvPr>
            <p:ph idx="5" type="subTitle"/>
          </p:nvPr>
        </p:nvSpPr>
        <p:spPr>
          <a:xfrm>
            <a:off x="4950135" y="2352300"/>
            <a:ext cx="2602800" cy="65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5" name="Google Shape;655;p15"/>
          <p:cNvSpPr txBox="1"/>
          <p:nvPr>
            <p:ph idx="6"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6" name="Google Shape;656;p15"/>
          <p:cNvSpPr/>
          <p:nvPr/>
        </p:nvSpPr>
        <p:spPr>
          <a:xfrm rot="-2004035">
            <a:off x="1937720" y="4338190"/>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15"/>
          <p:cNvGrpSpPr/>
          <p:nvPr/>
        </p:nvGrpSpPr>
        <p:grpSpPr>
          <a:xfrm flipH="1">
            <a:off x="8183439" y="2043801"/>
            <a:ext cx="494659" cy="420282"/>
            <a:chOff x="4021700" y="2078100"/>
            <a:chExt cx="294125" cy="249900"/>
          </a:xfrm>
        </p:grpSpPr>
        <p:sp>
          <p:nvSpPr>
            <p:cNvPr id="658" name="Google Shape;658;p1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3">
    <p:spTree>
      <p:nvGrpSpPr>
        <p:cNvPr id="660" name="Shape 660"/>
        <p:cNvGrpSpPr/>
        <p:nvPr/>
      </p:nvGrpSpPr>
      <p:grpSpPr>
        <a:xfrm>
          <a:off x="0" y="0"/>
          <a:ext cx="0" cy="0"/>
          <a:chOff x="0" y="0"/>
          <a:chExt cx="0" cy="0"/>
        </a:xfrm>
      </p:grpSpPr>
      <p:grpSp>
        <p:nvGrpSpPr>
          <p:cNvPr id="661" name="Google Shape;661;p16"/>
          <p:cNvGrpSpPr/>
          <p:nvPr/>
        </p:nvGrpSpPr>
        <p:grpSpPr>
          <a:xfrm rot="5051492">
            <a:off x="-1112472" y="3038936"/>
            <a:ext cx="1764077" cy="3297590"/>
            <a:chOff x="4530725" y="2880400"/>
            <a:chExt cx="418300" cy="781875"/>
          </a:xfrm>
        </p:grpSpPr>
        <p:sp>
          <p:nvSpPr>
            <p:cNvPr id="662" name="Google Shape;662;p1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16"/>
          <p:cNvGrpSpPr/>
          <p:nvPr/>
        </p:nvGrpSpPr>
        <p:grpSpPr>
          <a:xfrm rot="-6648456">
            <a:off x="8243260" y="-892073"/>
            <a:ext cx="1764078" cy="3297614"/>
            <a:chOff x="4530725" y="2880400"/>
            <a:chExt cx="418300" cy="781875"/>
          </a:xfrm>
        </p:grpSpPr>
        <p:sp>
          <p:nvSpPr>
            <p:cNvPr id="678" name="Google Shape;678;p1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6"/>
          <p:cNvGrpSpPr/>
          <p:nvPr/>
        </p:nvGrpSpPr>
        <p:grpSpPr>
          <a:xfrm flipH="1" rot="-7858005">
            <a:off x="7740406" y="3575449"/>
            <a:ext cx="2281573" cy="1957365"/>
            <a:chOff x="4770475" y="2910125"/>
            <a:chExt cx="548975" cy="470975"/>
          </a:xfrm>
        </p:grpSpPr>
        <p:sp>
          <p:nvSpPr>
            <p:cNvPr id="694" name="Google Shape;694;p1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6"/>
          <p:cNvGrpSpPr/>
          <p:nvPr/>
        </p:nvGrpSpPr>
        <p:grpSpPr>
          <a:xfrm flipH="1" rot="3728185">
            <a:off x="-770512" y="-538624"/>
            <a:ext cx="2281562" cy="1957349"/>
            <a:chOff x="4770475" y="2910125"/>
            <a:chExt cx="548975" cy="470975"/>
          </a:xfrm>
        </p:grpSpPr>
        <p:sp>
          <p:nvSpPr>
            <p:cNvPr id="701" name="Google Shape;701;p1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8" name="Google Shape;708;p16"/>
          <p:cNvSpPr/>
          <p:nvPr/>
        </p:nvSpPr>
        <p:spPr>
          <a:xfrm rot="-2004035">
            <a:off x="375620" y="918715"/>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16"/>
          <p:cNvGrpSpPr/>
          <p:nvPr/>
        </p:nvGrpSpPr>
        <p:grpSpPr>
          <a:xfrm flipH="1">
            <a:off x="8292964" y="3607714"/>
            <a:ext cx="494659" cy="420282"/>
            <a:chOff x="4021700" y="2078100"/>
            <a:chExt cx="294125" cy="249900"/>
          </a:xfrm>
        </p:grpSpPr>
        <p:sp>
          <p:nvSpPr>
            <p:cNvPr id="710" name="Google Shape;710;p1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16"/>
          <p:cNvSpPr txBox="1"/>
          <p:nvPr>
            <p:ph idx="2" type="ctrTitle"/>
          </p:nvPr>
        </p:nvSpPr>
        <p:spPr>
          <a:xfrm flipH="1">
            <a:off x="713119"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3" name="Google Shape;713;p16"/>
          <p:cNvSpPr txBox="1"/>
          <p:nvPr>
            <p:ph idx="1" type="subTitle"/>
          </p:nvPr>
        </p:nvSpPr>
        <p:spPr>
          <a:xfrm flipH="1">
            <a:off x="712969" y="2797050"/>
            <a:ext cx="23559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4" name="Google Shape;714;p16"/>
          <p:cNvSpPr txBox="1"/>
          <p:nvPr>
            <p:ph idx="3" type="ctrTitle"/>
          </p:nvPr>
        </p:nvSpPr>
        <p:spPr>
          <a:xfrm flipH="1">
            <a:off x="3394191"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5" name="Google Shape;715;p16"/>
          <p:cNvSpPr txBox="1"/>
          <p:nvPr>
            <p:ph idx="4" type="subTitle"/>
          </p:nvPr>
        </p:nvSpPr>
        <p:spPr>
          <a:xfrm flipH="1">
            <a:off x="3394041" y="2797050"/>
            <a:ext cx="23559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6" name="Google Shape;716;p16"/>
          <p:cNvSpPr txBox="1"/>
          <p:nvPr>
            <p:ph idx="5" type="ctrTitle"/>
          </p:nvPr>
        </p:nvSpPr>
        <p:spPr>
          <a:xfrm flipH="1">
            <a:off x="6075125"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7" name="Google Shape;717;p16"/>
          <p:cNvSpPr txBox="1"/>
          <p:nvPr>
            <p:ph idx="6" type="subTitle"/>
          </p:nvPr>
        </p:nvSpPr>
        <p:spPr>
          <a:xfrm flipH="1">
            <a:off x="6075125" y="2797050"/>
            <a:ext cx="23556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8" name="Google Shape;718;p16"/>
          <p:cNvSpPr txBox="1"/>
          <p:nvPr>
            <p:ph hasCustomPrompt="1" idx="7" type="title"/>
          </p:nvPr>
        </p:nvSpPr>
        <p:spPr>
          <a:xfrm>
            <a:off x="1394869" y="1924575"/>
            <a:ext cx="9921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
        <p:nvSpPr>
          <p:cNvPr id="719" name="Google Shape;719;p16"/>
          <p:cNvSpPr txBox="1"/>
          <p:nvPr>
            <p:ph hasCustomPrompt="1" idx="8" type="title"/>
          </p:nvPr>
        </p:nvSpPr>
        <p:spPr>
          <a:xfrm>
            <a:off x="4075041" y="1924575"/>
            <a:ext cx="9939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
        <p:nvSpPr>
          <p:cNvPr id="720" name="Google Shape;720;p16"/>
          <p:cNvSpPr txBox="1"/>
          <p:nvPr>
            <p:ph hasCustomPrompt="1" idx="9" type="title"/>
          </p:nvPr>
        </p:nvSpPr>
        <p:spPr>
          <a:xfrm>
            <a:off x="6755975" y="1924575"/>
            <a:ext cx="9939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1_2_1">
    <p:spTree>
      <p:nvGrpSpPr>
        <p:cNvPr id="721" name="Shape 721"/>
        <p:cNvGrpSpPr/>
        <p:nvPr/>
      </p:nvGrpSpPr>
      <p:grpSpPr>
        <a:xfrm>
          <a:off x="0" y="0"/>
          <a:ext cx="0" cy="0"/>
          <a:chOff x="0" y="0"/>
          <a:chExt cx="0" cy="0"/>
        </a:xfrm>
      </p:grpSpPr>
      <p:grpSp>
        <p:nvGrpSpPr>
          <p:cNvPr id="722" name="Google Shape;722;p17"/>
          <p:cNvGrpSpPr/>
          <p:nvPr/>
        </p:nvGrpSpPr>
        <p:grpSpPr>
          <a:xfrm flipH="1" rot="1086942">
            <a:off x="-1061168" y="2949201"/>
            <a:ext cx="2215237" cy="1900341"/>
            <a:chOff x="4770475" y="2910125"/>
            <a:chExt cx="548975" cy="470975"/>
          </a:xfrm>
        </p:grpSpPr>
        <p:sp>
          <p:nvSpPr>
            <p:cNvPr id="723" name="Google Shape;723;p1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0" name="Google Shape;730;p17"/>
          <p:cNvSpPr/>
          <p:nvPr/>
        </p:nvSpPr>
        <p:spPr>
          <a:xfrm rot="-2002575">
            <a:off x="394215" y="13765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17"/>
          <p:cNvGrpSpPr/>
          <p:nvPr/>
        </p:nvGrpSpPr>
        <p:grpSpPr>
          <a:xfrm>
            <a:off x="8148504" y="3435444"/>
            <a:ext cx="564544" cy="479708"/>
            <a:chOff x="4021700" y="2078100"/>
            <a:chExt cx="294125" cy="249900"/>
          </a:xfrm>
        </p:grpSpPr>
        <p:sp>
          <p:nvSpPr>
            <p:cNvPr id="732" name="Google Shape;732;p1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17"/>
          <p:cNvGrpSpPr/>
          <p:nvPr/>
        </p:nvGrpSpPr>
        <p:grpSpPr>
          <a:xfrm flipH="1" rot="-6222710">
            <a:off x="8177112" y="3786549"/>
            <a:ext cx="2215225" cy="1900331"/>
            <a:chOff x="4770475" y="2910125"/>
            <a:chExt cx="548975" cy="470975"/>
          </a:xfrm>
        </p:grpSpPr>
        <p:sp>
          <p:nvSpPr>
            <p:cNvPr id="735" name="Google Shape;735;p1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7"/>
          <p:cNvGrpSpPr/>
          <p:nvPr/>
        </p:nvGrpSpPr>
        <p:grpSpPr>
          <a:xfrm rot="-5819900">
            <a:off x="8329026" y="-1269231"/>
            <a:ext cx="1438501" cy="2688962"/>
            <a:chOff x="4530725" y="2880400"/>
            <a:chExt cx="418300" cy="781875"/>
          </a:xfrm>
        </p:grpSpPr>
        <p:sp>
          <p:nvSpPr>
            <p:cNvPr id="742" name="Google Shape;742;p1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17"/>
          <p:cNvGrpSpPr/>
          <p:nvPr/>
        </p:nvGrpSpPr>
        <p:grpSpPr>
          <a:xfrm rot="5400000">
            <a:off x="-313046" y="3149802"/>
            <a:ext cx="1438492" cy="2688946"/>
            <a:chOff x="4530725" y="2880400"/>
            <a:chExt cx="418300" cy="781875"/>
          </a:xfrm>
        </p:grpSpPr>
        <p:sp>
          <p:nvSpPr>
            <p:cNvPr id="758" name="Google Shape;758;p1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7"/>
          <p:cNvSpPr txBox="1"/>
          <p:nvPr>
            <p:ph idx="2" type="ctrTitle"/>
          </p:nvPr>
        </p:nvSpPr>
        <p:spPr>
          <a:xfrm flipH="1">
            <a:off x="1803302" y="3330725"/>
            <a:ext cx="26043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74" name="Google Shape;774;p17"/>
          <p:cNvSpPr txBox="1"/>
          <p:nvPr>
            <p:ph idx="1" type="subTitle"/>
          </p:nvPr>
        </p:nvSpPr>
        <p:spPr>
          <a:xfrm flipH="1">
            <a:off x="1803294" y="3689775"/>
            <a:ext cx="2604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75" name="Google Shape;775;p17"/>
          <p:cNvSpPr txBox="1"/>
          <p:nvPr>
            <p:ph idx="3" type="ctrTitle"/>
          </p:nvPr>
        </p:nvSpPr>
        <p:spPr>
          <a:xfrm flipH="1">
            <a:off x="4714525" y="3330725"/>
            <a:ext cx="26043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76" name="Google Shape;776;p17"/>
          <p:cNvSpPr txBox="1"/>
          <p:nvPr>
            <p:ph idx="4" type="subTitle"/>
          </p:nvPr>
        </p:nvSpPr>
        <p:spPr>
          <a:xfrm flipH="1">
            <a:off x="4714520" y="3689775"/>
            <a:ext cx="2604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77" name="Shape 777"/>
        <p:cNvGrpSpPr/>
        <p:nvPr/>
      </p:nvGrpSpPr>
      <p:grpSpPr>
        <a:xfrm>
          <a:off x="0" y="0"/>
          <a:ext cx="0" cy="0"/>
          <a:chOff x="0" y="0"/>
          <a:chExt cx="0" cy="0"/>
        </a:xfrm>
      </p:grpSpPr>
      <p:grpSp>
        <p:nvGrpSpPr>
          <p:cNvPr id="778" name="Google Shape;778;p18"/>
          <p:cNvGrpSpPr/>
          <p:nvPr/>
        </p:nvGrpSpPr>
        <p:grpSpPr>
          <a:xfrm flipH="1" rot="5748508">
            <a:off x="-960072" y="-1000424"/>
            <a:ext cx="1764077" cy="3297590"/>
            <a:chOff x="4530725" y="2880400"/>
            <a:chExt cx="418300" cy="781875"/>
          </a:xfrm>
        </p:grpSpPr>
        <p:sp>
          <p:nvSpPr>
            <p:cNvPr id="779" name="Google Shape;779;p1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flipH="1" rot="-4151544">
            <a:off x="8243260" y="3092486"/>
            <a:ext cx="1764078" cy="3297614"/>
            <a:chOff x="4530725" y="2880400"/>
            <a:chExt cx="418300" cy="781875"/>
          </a:xfrm>
        </p:grpSpPr>
        <p:sp>
          <p:nvSpPr>
            <p:cNvPr id="795" name="Google Shape;795;p1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8"/>
          <p:cNvGrpSpPr/>
          <p:nvPr/>
        </p:nvGrpSpPr>
        <p:grpSpPr>
          <a:xfrm rot="-2941995">
            <a:off x="7740406" y="-501511"/>
            <a:ext cx="2281573" cy="1957365"/>
            <a:chOff x="4770475" y="2910125"/>
            <a:chExt cx="548975" cy="470975"/>
          </a:xfrm>
        </p:grpSpPr>
        <p:sp>
          <p:nvSpPr>
            <p:cNvPr id="811" name="Google Shape;811;p1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8"/>
          <p:cNvGrpSpPr/>
          <p:nvPr/>
        </p:nvGrpSpPr>
        <p:grpSpPr>
          <a:xfrm rot="7071815">
            <a:off x="-770512" y="3612577"/>
            <a:ext cx="2281562" cy="1957349"/>
            <a:chOff x="4770475" y="2910125"/>
            <a:chExt cx="548975" cy="470975"/>
          </a:xfrm>
        </p:grpSpPr>
        <p:sp>
          <p:nvSpPr>
            <p:cNvPr id="818" name="Google Shape;818;p1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8"/>
          <p:cNvSpPr txBox="1"/>
          <p:nvPr>
            <p:ph idx="1" type="subTitle"/>
          </p:nvPr>
        </p:nvSpPr>
        <p:spPr>
          <a:xfrm>
            <a:off x="713238" y="2989200"/>
            <a:ext cx="2512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5" name="Google Shape;825;p18"/>
          <p:cNvSpPr txBox="1"/>
          <p:nvPr>
            <p:ph idx="2" type="subTitle"/>
          </p:nvPr>
        </p:nvSpPr>
        <p:spPr>
          <a:xfrm>
            <a:off x="3315600" y="2989200"/>
            <a:ext cx="2512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6" name="Google Shape;826;p18"/>
          <p:cNvSpPr txBox="1"/>
          <p:nvPr>
            <p:ph idx="3" type="subTitle"/>
          </p:nvPr>
        </p:nvSpPr>
        <p:spPr>
          <a:xfrm>
            <a:off x="5917962" y="2997600"/>
            <a:ext cx="2512800" cy="75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7" name="Google Shape;827;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8" name="Google Shape;828;p18"/>
          <p:cNvSpPr/>
          <p:nvPr/>
        </p:nvSpPr>
        <p:spPr>
          <a:xfrm rot="-2004035">
            <a:off x="1690070" y="4255865"/>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18"/>
          <p:cNvGrpSpPr/>
          <p:nvPr/>
        </p:nvGrpSpPr>
        <p:grpSpPr>
          <a:xfrm flipH="1">
            <a:off x="8183439" y="1196076"/>
            <a:ext cx="494659" cy="420282"/>
            <a:chOff x="4021700" y="2078100"/>
            <a:chExt cx="294125" cy="249900"/>
          </a:xfrm>
        </p:grpSpPr>
        <p:sp>
          <p:nvSpPr>
            <p:cNvPr id="830" name="Google Shape;830;p18"/>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18"/>
          <p:cNvSpPr txBox="1"/>
          <p:nvPr>
            <p:ph idx="4" type="ctrTitle"/>
          </p:nvPr>
        </p:nvSpPr>
        <p:spPr>
          <a:xfrm flipH="1">
            <a:off x="713238"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33" name="Google Shape;833;p18"/>
          <p:cNvSpPr txBox="1"/>
          <p:nvPr>
            <p:ph idx="5" type="ctrTitle"/>
          </p:nvPr>
        </p:nvSpPr>
        <p:spPr>
          <a:xfrm flipH="1">
            <a:off x="3315600"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34" name="Google Shape;834;p18"/>
          <p:cNvSpPr txBox="1"/>
          <p:nvPr>
            <p:ph idx="6" type="ctrTitle"/>
          </p:nvPr>
        </p:nvSpPr>
        <p:spPr>
          <a:xfrm flipH="1">
            <a:off x="5917962"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35" name="Shape 835"/>
        <p:cNvGrpSpPr/>
        <p:nvPr/>
      </p:nvGrpSpPr>
      <p:grpSpPr>
        <a:xfrm>
          <a:off x="0" y="0"/>
          <a:ext cx="0" cy="0"/>
          <a:chOff x="0" y="0"/>
          <a:chExt cx="0" cy="0"/>
        </a:xfrm>
      </p:grpSpPr>
      <p:grpSp>
        <p:nvGrpSpPr>
          <p:cNvPr id="836" name="Google Shape;836;p19"/>
          <p:cNvGrpSpPr/>
          <p:nvPr/>
        </p:nvGrpSpPr>
        <p:grpSpPr>
          <a:xfrm flipH="1" rot="5748508">
            <a:off x="-702897" y="-781399"/>
            <a:ext cx="1764077" cy="3297590"/>
            <a:chOff x="4530725" y="2880400"/>
            <a:chExt cx="418300" cy="781875"/>
          </a:xfrm>
        </p:grpSpPr>
        <p:sp>
          <p:nvSpPr>
            <p:cNvPr id="837" name="Google Shape;837;p1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9"/>
          <p:cNvGrpSpPr/>
          <p:nvPr/>
        </p:nvGrpSpPr>
        <p:grpSpPr>
          <a:xfrm flipH="1" rot="-4151544">
            <a:off x="8271835" y="2987411"/>
            <a:ext cx="1764078" cy="3297614"/>
            <a:chOff x="4530725" y="2880400"/>
            <a:chExt cx="418300" cy="781875"/>
          </a:xfrm>
        </p:grpSpPr>
        <p:sp>
          <p:nvSpPr>
            <p:cNvPr id="853" name="Google Shape;853;p1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9"/>
          <p:cNvGrpSpPr/>
          <p:nvPr/>
        </p:nvGrpSpPr>
        <p:grpSpPr>
          <a:xfrm rot="-5101103">
            <a:off x="6330650" y="-869713"/>
            <a:ext cx="2281595" cy="1957376"/>
            <a:chOff x="4770475" y="2910125"/>
            <a:chExt cx="548975" cy="470975"/>
          </a:xfrm>
        </p:grpSpPr>
        <p:sp>
          <p:nvSpPr>
            <p:cNvPr id="869" name="Google Shape;869;p1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rot="6101242">
            <a:off x="1020198" y="3962206"/>
            <a:ext cx="2281576" cy="1957357"/>
            <a:chOff x="4770475" y="2910125"/>
            <a:chExt cx="548975" cy="470975"/>
          </a:xfrm>
        </p:grpSpPr>
        <p:sp>
          <p:nvSpPr>
            <p:cNvPr id="876" name="Google Shape;876;p1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3" name="Google Shape;883;p19"/>
          <p:cNvSpPr/>
          <p:nvPr/>
        </p:nvSpPr>
        <p:spPr>
          <a:xfrm rot="-2004035">
            <a:off x="375620" y="3255415"/>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19"/>
          <p:cNvGrpSpPr/>
          <p:nvPr/>
        </p:nvGrpSpPr>
        <p:grpSpPr>
          <a:xfrm flipH="1">
            <a:off x="8183439" y="1911726"/>
            <a:ext cx="494659" cy="420282"/>
            <a:chOff x="4021700" y="2078100"/>
            <a:chExt cx="294125" cy="249900"/>
          </a:xfrm>
        </p:grpSpPr>
        <p:sp>
          <p:nvSpPr>
            <p:cNvPr id="885" name="Google Shape;885;p19"/>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19"/>
          <p:cNvSpPr txBox="1"/>
          <p:nvPr>
            <p:ph idx="2" type="ctrTitle"/>
          </p:nvPr>
        </p:nvSpPr>
        <p:spPr>
          <a:xfrm flipH="1">
            <a:off x="2125075" y="1891450"/>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88" name="Google Shape;888;p19"/>
          <p:cNvSpPr txBox="1"/>
          <p:nvPr>
            <p:ph idx="1" type="subTitle"/>
          </p:nvPr>
        </p:nvSpPr>
        <p:spPr>
          <a:xfrm flipH="1">
            <a:off x="2125113" y="2088175"/>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89" name="Google Shape;889;p19"/>
          <p:cNvSpPr txBox="1"/>
          <p:nvPr>
            <p:ph idx="3" type="ctrTitle"/>
          </p:nvPr>
        </p:nvSpPr>
        <p:spPr>
          <a:xfrm flipH="1">
            <a:off x="5715402" y="1891450"/>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0" name="Google Shape;890;p19"/>
          <p:cNvSpPr txBox="1"/>
          <p:nvPr>
            <p:ph idx="4" type="subTitle"/>
          </p:nvPr>
        </p:nvSpPr>
        <p:spPr>
          <a:xfrm flipH="1">
            <a:off x="5715388" y="2088175"/>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91" name="Google Shape;891;p19"/>
          <p:cNvSpPr txBox="1"/>
          <p:nvPr>
            <p:ph idx="5" type="ctrTitle"/>
          </p:nvPr>
        </p:nvSpPr>
        <p:spPr>
          <a:xfrm flipH="1">
            <a:off x="2125075" y="3197625"/>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2" name="Google Shape;892;p19"/>
          <p:cNvSpPr txBox="1"/>
          <p:nvPr>
            <p:ph idx="6" type="subTitle"/>
          </p:nvPr>
        </p:nvSpPr>
        <p:spPr>
          <a:xfrm flipH="1">
            <a:off x="2125088" y="3394350"/>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93" name="Google Shape;893;p19"/>
          <p:cNvSpPr txBox="1"/>
          <p:nvPr>
            <p:ph idx="7" type="ctrTitle"/>
          </p:nvPr>
        </p:nvSpPr>
        <p:spPr>
          <a:xfrm flipH="1">
            <a:off x="5715402" y="3197625"/>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4" name="Google Shape;894;p19"/>
          <p:cNvSpPr txBox="1"/>
          <p:nvPr>
            <p:ph idx="8" type="subTitle"/>
          </p:nvPr>
        </p:nvSpPr>
        <p:spPr>
          <a:xfrm flipH="1">
            <a:off x="5715388" y="3394350"/>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
    <p:spTree>
      <p:nvGrpSpPr>
        <p:cNvPr id="895" name="Shape 895"/>
        <p:cNvGrpSpPr/>
        <p:nvPr/>
      </p:nvGrpSpPr>
      <p:grpSpPr>
        <a:xfrm>
          <a:off x="0" y="0"/>
          <a:ext cx="0" cy="0"/>
          <a:chOff x="0" y="0"/>
          <a:chExt cx="0" cy="0"/>
        </a:xfrm>
      </p:grpSpPr>
      <p:grpSp>
        <p:nvGrpSpPr>
          <p:cNvPr id="896" name="Google Shape;896;p20"/>
          <p:cNvGrpSpPr/>
          <p:nvPr/>
        </p:nvGrpSpPr>
        <p:grpSpPr>
          <a:xfrm rot="7345743">
            <a:off x="-459239" y="3084354"/>
            <a:ext cx="2089413" cy="1792478"/>
            <a:chOff x="4770475" y="2910125"/>
            <a:chExt cx="548975" cy="470975"/>
          </a:xfrm>
        </p:grpSpPr>
        <p:sp>
          <p:nvSpPr>
            <p:cNvPr id="897" name="Google Shape;897;p2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0"/>
          <p:cNvGrpSpPr/>
          <p:nvPr/>
        </p:nvGrpSpPr>
        <p:grpSpPr>
          <a:xfrm flipH="1" rot="2930595">
            <a:off x="-671733" y="1785438"/>
            <a:ext cx="1615560" cy="3019924"/>
            <a:chOff x="4530725" y="2880400"/>
            <a:chExt cx="418300" cy="781875"/>
          </a:xfrm>
        </p:grpSpPr>
        <p:sp>
          <p:nvSpPr>
            <p:cNvPr id="904" name="Google Shape;904;p2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0" name="Google Shape;920;p20"/>
          <p:cNvSpPr/>
          <p:nvPr/>
        </p:nvSpPr>
        <p:spPr>
          <a:xfrm rot="-2004035">
            <a:off x="375620" y="6604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20"/>
          <p:cNvGrpSpPr/>
          <p:nvPr/>
        </p:nvGrpSpPr>
        <p:grpSpPr>
          <a:xfrm flipH="1">
            <a:off x="8183439" y="3967051"/>
            <a:ext cx="494659" cy="420282"/>
            <a:chOff x="4021700" y="2078100"/>
            <a:chExt cx="294125" cy="249900"/>
          </a:xfrm>
        </p:grpSpPr>
        <p:sp>
          <p:nvSpPr>
            <p:cNvPr id="922" name="Google Shape;922;p2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20"/>
          <p:cNvSpPr txBox="1"/>
          <p:nvPr>
            <p:ph idx="2" type="ctrTitle"/>
          </p:nvPr>
        </p:nvSpPr>
        <p:spPr>
          <a:xfrm flipH="1">
            <a:off x="2182250" y="2090825"/>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5" name="Google Shape;925;p20"/>
          <p:cNvSpPr txBox="1"/>
          <p:nvPr>
            <p:ph idx="1" type="subTitle"/>
          </p:nvPr>
        </p:nvSpPr>
        <p:spPr>
          <a:xfrm flipH="1">
            <a:off x="2182288" y="2382800"/>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26" name="Google Shape;926;p20"/>
          <p:cNvSpPr txBox="1"/>
          <p:nvPr>
            <p:ph idx="3" type="ctrTitle"/>
          </p:nvPr>
        </p:nvSpPr>
        <p:spPr>
          <a:xfrm flipH="1">
            <a:off x="4743540" y="2090825"/>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7" name="Google Shape;927;p20"/>
          <p:cNvSpPr txBox="1"/>
          <p:nvPr>
            <p:ph idx="4" type="subTitle"/>
          </p:nvPr>
        </p:nvSpPr>
        <p:spPr>
          <a:xfrm flipH="1">
            <a:off x="4743525" y="2382800"/>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28" name="Google Shape;928;p20"/>
          <p:cNvSpPr txBox="1"/>
          <p:nvPr>
            <p:ph idx="5" type="ctrTitle"/>
          </p:nvPr>
        </p:nvSpPr>
        <p:spPr>
          <a:xfrm flipH="1">
            <a:off x="2182250" y="3743900"/>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9" name="Google Shape;929;p20"/>
          <p:cNvSpPr txBox="1"/>
          <p:nvPr>
            <p:ph idx="6" type="subTitle"/>
          </p:nvPr>
        </p:nvSpPr>
        <p:spPr>
          <a:xfrm flipH="1">
            <a:off x="2182263" y="4035875"/>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30" name="Google Shape;930;p20"/>
          <p:cNvSpPr txBox="1"/>
          <p:nvPr>
            <p:ph idx="7" type="ctrTitle"/>
          </p:nvPr>
        </p:nvSpPr>
        <p:spPr>
          <a:xfrm flipH="1">
            <a:off x="4743527" y="3743900"/>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31" name="Google Shape;931;p20"/>
          <p:cNvSpPr txBox="1"/>
          <p:nvPr>
            <p:ph idx="8" type="subTitle"/>
          </p:nvPr>
        </p:nvSpPr>
        <p:spPr>
          <a:xfrm flipH="1">
            <a:off x="4743513" y="4035875"/>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grpSp>
        <p:nvGrpSpPr>
          <p:cNvPr id="932" name="Google Shape;932;p20"/>
          <p:cNvGrpSpPr/>
          <p:nvPr/>
        </p:nvGrpSpPr>
        <p:grpSpPr>
          <a:xfrm rot="-3454257">
            <a:off x="7626411" y="170882"/>
            <a:ext cx="2089413" cy="1792478"/>
            <a:chOff x="4770475" y="2910125"/>
            <a:chExt cx="548975" cy="470975"/>
          </a:xfrm>
        </p:grpSpPr>
        <p:sp>
          <p:nvSpPr>
            <p:cNvPr id="933" name="Google Shape;933;p2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0"/>
          <p:cNvGrpSpPr/>
          <p:nvPr/>
        </p:nvGrpSpPr>
        <p:grpSpPr>
          <a:xfrm flipH="1" rot="-7869405">
            <a:off x="8312758" y="242353"/>
            <a:ext cx="1615560" cy="3019924"/>
            <a:chOff x="4530725" y="2880400"/>
            <a:chExt cx="418300" cy="781875"/>
          </a:xfrm>
        </p:grpSpPr>
        <p:sp>
          <p:nvSpPr>
            <p:cNvPr id="940" name="Google Shape;940;p2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36700"/>
            <a:ext cx="5806800" cy="756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60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13" name="Google Shape;13;p3"/>
          <p:cNvSpPr txBox="1"/>
          <p:nvPr>
            <p:ph idx="1" type="subTitle"/>
          </p:nvPr>
        </p:nvSpPr>
        <p:spPr>
          <a:xfrm>
            <a:off x="713225" y="3428249"/>
            <a:ext cx="4864200" cy="4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713225" y="1290450"/>
            <a:ext cx="1448100" cy="82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7400">
                <a:highlight>
                  <a:schemeClr val="accent1"/>
                </a:highlight>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grpSp>
        <p:nvGrpSpPr>
          <p:cNvPr id="15" name="Google Shape;15;p3"/>
          <p:cNvGrpSpPr/>
          <p:nvPr/>
        </p:nvGrpSpPr>
        <p:grpSpPr>
          <a:xfrm flipH="1" rot="4577290">
            <a:off x="-1010282" y="-619719"/>
            <a:ext cx="2215225" cy="1900331"/>
            <a:chOff x="4770475" y="2910125"/>
            <a:chExt cx="548975" cy="470975"/>
          </a:xfrm>
        </p:grpSpPr>
        <p:sp>
          <p:nvSpPr>
            <p:cNvPr id="16" name="Google Shape;16;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3"/>
          <p:cNvGrpSpPr/>
          <p:nvPr/>
        </p:nvGrpSpPr>
        <p:grpSpPr>
          <a:xfrm flipH="1" rot="317026">
            <a:off x="446733" y="3951009"/>
            <a:ext cx="2215249" cy="1900313"/>
            <a:chOff x="4770475" y="2910125"/>
            <a:chExt cx="548975" cy="470975"/>
          </a:xfrm>
        </p:grpSpPr>
        <p:sp>
          <p:nvSpPr>
            <p:cNvPr id="23" name="Google Shape;23;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3"/>
          <p:cNvGrpSpPr/>
          <p:nvPr/>
        </p:nvGrpSpPr>
        <p:grpSpPr>
          <a:xfrm flipH="1" rot="10799915">
            <a:off x="4399167" y="-970806"/>
            <a:ext cx="2215224" cy="1900337"/>
            <a:chOff x="4770475" y="2910125"/>
            <a:chExt cx="548975" cy="470975"/>
          </a:xfrm>
        </p:grpSpPr>
        <p:sp>
          <p:nvSpPr>
            <p:cNvPr id="30" name="Google Shape;30;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955" name="Shape 955"/>
        <p:cNvGrpSpPr/>
        <p:nvPr/>
      </p:nvGrpSpPr>
      <p:grpSpPr>
        <a:xfrm>
          <a:off x="0" y="0"/>
          <a:ext cx="0" cy="0"/>
          <a:chOff x="0" y="0"/>
          <a:chExt cx="0" cy="0"/>
        </a:xfrm>
      </p:grpSpPr>
      <p:grpSp>
        <p:nvGrpSpPr>
          <p:cNvPr id="956" name="Google Shape;956;p21"/>
          <p:cNvGrpSpPr/>
          <p:nvPr/>
        </p:nvGrpSpPr>
        <p:grpSpPr>
          <a:xfrm rot="7345743">
            <a:off x="-859289" y="3389154"/>
            <a:ext cx="2089413" cy="1792478"/>
            <a:chOff x="4770475" y="2910125"/>
            <a:chExt cx="548975" cy="470975"/>
          </a:xfrm>
        </p:grpSpPr>
        <p:sp>
          <p:nvSpPr>
            <p:cNvPr id="957" name="Google Shape;957;p2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flipH="1" rot="2930595">
            <a:off x="-1071783" y="2090238"/>
            <a:ext cx="1615560" cy="3019924"/>
            <a:chOff x="4530725" y="2880400"/>
            <a:chExt cx="418300" cy="781875"/>
          </a:xfrm>
        </p:grpSpPr>
        <p:sp>
          <p:nvSpPr>
            <p:cNvPr id="964" name="Google Shape;964;p2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0" name="Google Shape;980;p21"/>
          <p:cNvSpPr/>
          <p:nvPr/>
        </p:nvSpPr>
        <p:spPr>
          <a:xfrm rot="-2004035">
            <a:off x="375620" y="660440"/>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1"/>
          <p:cNvGrpSpPr/>
          <p:nvPr/>
        </p:nvGrpSpPr>
        <p:grpSpPr>
          <a:xfrm flipH="1">
            <a:off x="8183439" y="3967051"/>
            <a:ext cx="494659" cy="420282"/>
            <a:chOff x="4021700" y="2078100"/>
            <a:chExt cx="294125" cy="249900"/>
          </a:xfrm>
        </p:grpSpPr>
        <p:sp>
          <p:nvSpPr>
            <p:cNvPr id="982" name="Google Shape;982;p21"/>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1"/>
          <p:cNvGrpSpPr/>
          <p:nvPr/>
        </p:nvGrpSpPr>
        <p:grpSpPr>
          <a:xfrm rot="-3454257">
            <a:off x="7759761" y="-57718"/>
            <a:ext cx="2089413" cy="1792478"/>
            <a:chOff x="4770475" y="2910125"/>
            <a:chExt cx="548975" cy="470975"/>
          </a:xfrm>
        </p:grpSpPr>
        <p:sp>
          <p:nvSpPr>
            <p:cNvPr id="985" name="Google Shape;985;p2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1"/>
          <p:cNvGrpSpPr/>
          <p:nvPr/>
        </p:nvGrpSpPr>
        <p:grpSpPr>
          <a:xfrm flipH="1" rot="-7869405">
            <a:off x="8446108" y="13753"/>
            <a:ext cx="1615560" cy="3019924"/>
            <a:chOff x="4530725" y="2880400"/>
            <a:chExt cx="418300" cy="781875"/>
          </a:xfrm>
        </p:grpSpPr>
        <p:sp>
          <p:nvSpPr>
            <p:cNvPr id="992" name="Google Shape;992;p2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21"/>
          <p:cNvSpPr txBox="1"/>
          <p:nvPr>
            <p:ph idx="2" type="ctrTitle"/>
          </p:nvPr>
        </p:nvSpPr>
        <p:spPr>
          <a:xfrm flipH="1">
            <a:off x="11970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08" name="Google Shape;1008;p21"/>
          <p:cNvSpPr txBox="1"/>
          <p:nvPr>
            <p:ph idx="1" type="subTitle"/>
          </p:nvPr>
        </p:nvSpPr>
        <p:spPr>
          <a:xfrm flipH="1">
            <a:off x="1197002"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09" name="Google Shape;1009;p21"/>
          <p:cNvSpPr txBox="1"/>
          <p:nvPr>
            <p:ph idx="3" type="ctrTitle"/>
          </p:nvPr>
        </p:nvSpPr>
        <p:spPr>
          <a:xfrm flipH="1">
            <a:off x="34884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0" name="Google Shape;1010;p21"/>
          <p:cNvSpPr txBox="1"/>
          <p:nvPr>
            <p:ph idx="4" type="subTitle"/>
          </p:nvPr>
        </p:nvSpPr>
        <p:spPr>
          <a:xfrm flipH="1">
            <a:off x="3488400"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1" name="Google Shape;1011;p21"/>
          <p:cNvSpPr txBox="1"/>
          <p:nvPr>
            <p:ph idx="5" type="ctrTitle"/>
          </p:nvPr>
        </p:nvSpPr>
        <p:spPr>
          <a:xfrm flipH="1">
            <a:off x="57798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2" name="Google Shape;1012;p21"/>
          <p:cNvSpPr txBox="1"/>
          <p:nvPr>
            <p:ph idx="6" type="subTitle"/>
          </p:nvPr>
        </p:nvSpPr>
        <p:spPr>
          <a:xfrm flipH="1">
            <a:off x="5779800"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3" name="Google Shape;1013;p21"/>
          <p:cNvSpPr txBox="1"/>
          <p:nvPr>
            <p:ph idx="7" type="ctrTitle"/>
          </p:nvPr>
        </p:nvSpPr>
        <p:spPr>
          <a:xfrm flipH="1">
            <a:off x="11970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4" name="Google Shape;1014;p21"/>
          <p:cNvSpPr txBox="1"/>
          <p:nvPr>
            <p:ph idx="8" type="subTitle"/>
          </p:nvPr>
        </p:nvSpPr>
        <p:spPr>
          <a:xfrm flipH="1">
            <a:off x="1197002"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5" name="Google Shape;1015;p21"/>
          <p:cNvSpPr txBox="1"/>
          <p:nvPr>
            <p:ph idx="9" type="ctrTitle"/>
          </p:nvPr>
        </p:nvSpPr>
        <p:spPr>
          <a:xfrm flipH="1">
            <a:off x="34884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6" name="Google Shape;1016;p21"/>
          <p:cNvSpPr txBox="1"/>
          <p:nvPr>
            <p:ph idx="13" type="subTitle"/>
          </p:nvPr>
        </p:nvSpPr>
        <p:spPr>
          <a:xfrm flipH="1">
            <a:off x="3488400"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7" name="Google Shape;1017;p21"/>
          <p:cNvSpPr txBox="1"/>
          <p:nvPr>
            <p:ph idx="14" type="ctrTitle"/>
          </p:nvPr>
        </p:nvSpPr>
        <p:spPr>
          <a:xfrm flipH="1">
            <a:off x="57798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8" name="Google Shape;1018;p21"/>
          <p:cNvSpPr txBox="1"/>
          <p:nvPr>
            <p:ph idx="15" type="subTitle"/>
          </p:nvPr>
        </p:nvSpPr>
        <p:spPr>
          <a:xfrm flipH="1">
            <a:off x="5779800"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19" name="Shape 1019"/>
        <p:cNvGrpSpPr/>
        <p:nvPr/>
      </p:nvGrpSpPr>
      <p:grpSpPr>
        <a:xfrm>
          <a:off x="0" y="0"/>
          <a:ext cx="0" cy="0"/>
          <a:chOff x="0" y="0"/>
          <a:chExt cx="0" cy="0"/>
        </a:xfrm>
      </p:grpSpPr>
      <p:grpSp>
        <p:nvGrpSpPr>
          <p:cNvPr id="1020" name="Google Shape;1020;p22"/>
          <p:cNvGrpSpPr/>
          <p:nvPr/>
        </p:nvGrpSpPr>
        <p:grpSpPr>
          <a:xfrm rot="-1086942">
            <a:off x="8014600" y="2949201"/>
            <a:ext cx="2215237" cy="1900341"/>
            <a:chOff x="4770475" y="2910125"/>
            <a:chExt cx="548975" cy="470975"/>
          </a:xfrm>
        </p:grpSpPr>
        <p:sp>
          <p:nvSpPr>
            <p:cNvPr id="1021" name="Google Shape;1021;p22"/>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8" name="Google Shape;1028;p22"/>
          <p:cNvSpPr/>
          <p:nvPr/>
        </p:nvSpPr>
        <p:spPr>
          <a:xfrm rot="-2002575">
            <a:off x="8247415" y="1957564"/>
            <a:ext cx="638026" cy="63802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22"/>
          <p:cNvGrpSpPr/>
          <p:nvPr/>
        </p:nvGrpSpPr>
        <p:grpSpPr>
          <a:xfrm>
            <a:off x="240454" y="2997444"/>
            <a:ext cx="564544" cy="479708"/>
            <a:chOff x="4021700" y="2078100"/>
            <a:chExt cx="294125" cy="249900"/>
          </a:xfrm>
        </p:grpSpPr>
        <p:sp>
          <p:nvSpPr>
            <p:cNvPr id="1030" name="Google Shape;1030;p22"/>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22"/>
          <p:cNvGrpSpPr/>
          <p:nvPr/>
        </p:nvGrpSpPr>
        <p:grpSpPr>
          <a:xfrm rot="6222710">
            <a:off x="-1223669" y="3786549"/>
            <a:ext cx="2215225" cy="1900331"/>
            <a:chOff x="4770475" y="2910125"/>
            <a:chExt cx="548975" cy="470975"/>
          </a:xfrm>
        </p:grpSpPr>
        <p:sp>
          <p:nvSpPr>
            <p:cNvPr id="1033" name="Google Shape;1033;p22"/>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2"/>
          <p:cNvGrpSpPr/>
          <p:nvPr/>
        </p:nvGrpSpPr>
        <p:grpSpPr>
          <a:xfrm flipH="1" rot="5819900">
            <a:off x="-598858" y="-1269231"/>
            <a:ext cx="1438501" cy="2688962"/>
            <a:chOff x="4530725" y="2880400"/>
            <a:chExt cx="418300" cy="781875"/>
          </a:xfrm>
        </p:grpSpPr>
        <p:sp>
          <p:nvSpPr>
            <p:cNvPr id="1040" name="Google Shape;1040;p22"/>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flipH="1" rot="-5400000">
            <a:off x="8043223" y="3149802"/>
            <a:ext cx="1438492" cy="2688946"/>
            <a:chOff x="4530725" y="2880400"/>
            <a:chExt cx="418300" cy="781875"/>
          </a:xfrm>
        </p:grpSpPr>
        <p:sp>
          <p:nvSpPr>
            <p:cNvPr id="1056" name="Google Shape;1056;p22"/>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071" name="Shape 1071"/>
        <p:cNvGrpSpPr/>
        <p:nvPr/>
      </p:nvGrpSpPr>
      <p:grpSpPr>
        <a:xfrm>
          <a:off x="0" y="0"/>
          <a:ext cx="0" cy="0"/>
          <a:chOff x="0" y="0"/>
          <a:chExt cx="0" cy="0"/>
        </a:xfrm>
      </p:grpSpPr>
      <p:grpSp>
        <p:nvGrpSpPr>
          <p:cNvPr id="1072" name="Google Shape;1072;p23"/>
          <p:cNvGrpSpPr/>
          <p:nvPr/>
        </p:nvGrpSpPr>
        <p:grpSpPr>
          <a:xfrm flipH="1" rot="1086942">
            <a:off x="-1061168" y="2949201"/>
            <a:ext cx="2215237" cy="1900341"/>
            <a:chOff x="4770475" y="2910125"/>
            <a:chExt cx="548975" cy="470975"/>
          </a:xfrm>
        </p:grpSpPr>
        <p:sp>
          <p:nvSpPr>
            <p:cNvPr id="1073" name="Google Shape;1073;p2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0" name="Google Shape;1080;p23"/>
          <p:cNvSpPr/>
          <p:nvPr/>
        </p:nvSpPr>
        <p:spPr>
          <a:xfrm rot="-2002575">
            <a:off x="394215" y="13765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23"/>
          <p:cNvGrpSpPr/>
          <p:nvPr/>
        </p:nvGrpSpPr>
        <p:grpSpPr>
          <a:xfrm>
            <a:off x="8148504" y="3435444"/>
            <a:ext cx="564544" cy="479708"/>
            <a:chOff x="4021700" y="2078100"/>
            <a:chExt cx="294125" cy="249900"/>
          </a:xfrm>
        </p:grpSpPr>
        <p:sp>
          <p:nvSpPr>
            <p:cNvPr id="1082" name="Google Shape;1082;p23"/>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23"/>
          <p:cNvGrpSpPr/>
          <p:nvPr/>
        </p:nvGrpSpPr>
        <p:grpSpPr>
          <a:xfrm flipH="1" rot="-6222710">
            <a:off x="8177112" y="3786549"/>
            <a:ext cx="2215225" cy="1900331"/>
            <a:chOff x="4770475" y="2910125"/>
            <a:chExt cx="548975" cy="470975"/>
          </a:xfrm>
        </p:grpSpPr>
        <p:sp>
          <p:nvSpPr>
            <p:cNvPr id="1085" name="Google Shape;1085;p2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23"/>
          <p:cNvGrpSpPr/>
          <p:nvPr/>
        </p:nvGrpSpPr>
        <p:grpSpPr>
          <a:xfrm rot="-5819900">
            <a:off x="8329026" y="-1269231"/>
            <a:ext cx="1438501" cy="2688962"/>
            <a:chOff x="4530725" y="2880400"/>
            <a:chExt cx="418300" cy="781875"/>
          </a:xfrm>
        </p:grpSpPr>
        <p:sp>
          <p:nvSpPr>
            <p:cNvPr id="1092" name="Google Shape;1092;p2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23"/>
          <p:cNvGrpSpPr/>
          <p:nvPr/>
        </p:nvGrpSpPr>
        <p:grpSpPr>
          <a:xfrm rot="5400000">
            <a:off x="-313046" y="3149802"/>
            <a:ext cx="1438492" cy="2688946"/>
            <a:chOff x="4530725" y="2880400"/>
            <a:chExt cx="418300" cy="781875"/>
          </a:xfrm>
        </p:grpSpPr>
        <p:sp>
          <p:nvSpPr>
            <p:cNvPr id="1108" name="Google Shape;1108;p2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1123" name="Shape 1123"/>
        <p:cNvGrpSpPr/>
        <p:nvPr/>
      </p:nvGrpSpPr>
      <p:grpSpPr>
        <a:xfrm>
          <a:off x="0" y="0"/>
          <a:ext cx="0" cy="0"/>
          <a:chOff x="0" y="0"/>
          <a:chExt cx="0" cy="0"/>
        </a:xfrm>
      </p:grpSpPr>
      <p:grpSp>
        <p:nvGrpSpPr>
          <p:cNvPr id="1124" name="Google Shape;1124;p24"/>
          <p:cNvGrpSpPr/>
          <p:nvPr/>
        </p:nvGrpSpPr>
        <p:grpSpPr>
          <a:xfrm rot="-1086942">
            <a:off x="7890775" y="3405126"/>
            <a:ext cx="2215237" cy="1900341"/>
            <a:chOff x="4770475" y="2910125"/>
            <a:chExt cx="548975" cy="470975"/>
          </a:xfrm>
        </p:grpSpPr>
        <p:sp>
          <p:nvSpPr>
            <p:cNvPr id="1125" name="Google Shape;1125;p2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24"/>
          <p:cNvGrpSpPr/>
          <p:nvPr/>
        </p:nvGrpSpPr>
        <p:grpSpPr>
          <a:xfrm rot="6222710">
            <a:off x="-1223669" y="3786549"/>
            <a:ext cx="2215225" cy="1900331"/>
            <a:chOff x="4770475" y="2910125"/>
            <a:chExt cx="548975" cy="470975"/>
          </a:xfrm>
        </p:grpSpPr>
        <p:sp>
          <p:nvSpPr>
            <p:cNvPr id="1132" name="Google Shape;1132;p2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24"/>
          <p:cNvGrpSpPr/>
          <p:nvPr/>
        </p:nvGrpSpPr>
        <p:grpSpPr>
          <a:xfrm flipH="1" rot="5819900">
            <a:off x="-789358" y="-1183506"/>
            <a:ext cx="1438501" cy="2688962"/>
            <a:chOff x="4530725" y="2880400"/>
            <a:chExt cx="418300" cy="781875"/>
          </a:xfrm>
        </p:grpSpPr>
        <p:sp>
          <p:nvSpPr>
            <p:cNvPr id="1139" name="Google Shape;1139;p2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4"/>
          <p:cNvGrpSpPr/>
          <p:nvPr/>
        </p:nvGrpSpPr>
        <p:grpSpPr>
          <a:xfrm flipH="1" rot="-5400000">
            <a:off x="7919398" y="3605727"/>
            <a:ext cx="1438492" cy="2688946"/>
            <a:chOff x="4530725" y="2880400"/>
            <a:chExt cx="418300" cy="781875"/>
          </a:xfrm>
        </p:grpSpPr>
        <p:sp>
          <p:nvSpPr>
            <p:cNvPr id="1155" name="Google Shape;1155;p2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24"/>
          <p:cNvSpPr txBox="1"/>
          <p:nvPr>
            <p:ph type="title"/>
          </p:nvPr>
        </p:nvSpPr>
        <p:spPr>
          <a:xfrm>
            <a:off x="873825" y="1604913"/>
            <a:ext cx="3918900" cy="1007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171" name="Google Shape;1171;p24"/>
          <p:cNvSpPr txBox="1"/>
          <p:nvPr>
            <p:ph idx="1" type="subTitle"/>
          </p:nvPr>
        </p:nvSpPr>
        <p:spPr>
          <a:xfrm>
            <a:off x="873825" y="2677888"/>
            <a:ext cx="3918900" cy="8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172" name="Shape 1172"/>
        <p:cNvGrpSpPr/>
        <p:nvPr/>
      </p:nvGrpSpPr>
      <p:grpSpPr>
        <a:xfrm>
          <a:off x="0" y="0"/>
          <a:ext cx="0" cy="0"/>
          <a:chOff x="0" y="0"/>
          <a:chExt cx="0" cy="0"/>
        </a:xfrm>
      </p:grpSpPr>
      <p:grpSp>
        <p:nvGrpSpPr>
          <p:cNvPr id="1173" name="Google Shape;1173;p25"/>
          <p:cNvGrpSpPr/>
          <p:nvPr/>
        </p:nvGrpSpPr>
        <p:grpSpPr>
          <a:xfrm rot="-1086942">
            <a:off x="7890775" y="3405126"/>
            <a:ext cx="2215237" cy="1900341"/>
            <a:chOff x="4770475" y="2910125"/>
            <a:chExt cx="548975" cy="470975"/>
          </a:xfrm>
        </p:grpSpPr>
        <p:sp>
          <p:nvSpPr>
            <p:cNvPr id="1174" name="Google Shape;1174;p2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25"/>
          <p:cNvSpPr/>
          <p:nvPr/>
        </p:nvSpPr>
        <p:spPr>
          <a:xfrm rot="-2002575">
            <a:off x="8247415" y="2814814"/>
            <a:ext cx="638026" cy="63802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25"/>
          <p:cNvGrpSpPr/>
          <p:nvPr/>
        </p:nvGrpSpPr>
        <p:grpSpPr>
          <a:xfrm>
            <a:off x="288079" y="3473694"/>
            <a:ext cx="564544" cy="479708"/>
            <a:chOff x="4021700" y="2078100"/>
            <a:chExt cx="294125" cy="249900"/>
          </a:xfrm>
        </p:grpSpPr>
        <p:sp>
          <p:nvSpPr>
            <p:cNvPr id="1182" name="Google Shape;1182;p2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5"/>
          <p:cNvGrpSpPr/>
          <p:nvPr/>
        </p:nvGrpSpPr>
        <p:grpSpPr>
          <a:xfrm rot="6222710">
            <a:off x="-1223669" y="3786549"/>
            <a:ext cx="2215225" cy="1900331"/>
            <a:chOff x="4770475" y="2910125"/>
            <a:chExt cx="548975" cy="470975"/>
          </a:xfrm>
        </p:grpSpPr>
        <p:sp>
          <p:nvSpPr>
            <p:cNvPr id="1185" name="Google Shape;1185;p2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25"/>
          <p:cNvGrpSpPr/>
          <p:nvPr/>
        </p:nvGrpSpPr>
        <p:grpSpPr>
          <a:xfrm flipH="1" rot="5819900">
            <a:off x="-789358" y="-1183506"/>
            <a:ext cx="1438501" cy="2688962"/>
            <a:chOff x="4530725" y="2880400"/>
            <a:chExt cx="418300" cy="781875"/>
          </a:xfrm>
        </p:grpSpPr>
        <p:sp>
          <p:nvSpPr>
            <p:cNvPr id="1192" name="Google Shape;1192;p2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25"/>
          <p:cNvGrpSpPr/>
          <p:nvPr/>
        </p:nvGrpSpPr>
        <p:grpSpPr>
          <a:xfrm flipH="1" rot="-5400000">
            <a:off x="7919398" y="3605727"/>
            <a:ext cx="1438492" cy="2688946"/>
            <a:chOff x="4530725" y="2880400"/>
            <a:chExt cx="418300" cy="781875"/>
          </a:xfrm>
        </p:grpSpPr>
        <p:sp>
          <p:nvSpPr>
            <p:cNvPr id="1208" name="Google Shape;1208;p2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3" name="Google Shape;1223;p25"/>
          <p:cNvSpPr txBox="1"/>
          <p:nvPr>
            <p:ph type="title"/>
          </p:nvPr>
        </p:nvSpPr>
        <p:spPr>
          <a:xfrm>
            <a:off x="1034325" y="730375"/>
            <a:ext cx="31662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224" name="Google Shape;1224;p25"/>
          <p:cNvSpPr txBox="1"/>
          <p:nvPr>
            <p:ph idx="1" type="subTitle"/>
          </p:nvPr>
        </p:nvSpPr>
        <p:spPr>
          <a:xfrm>
            <a:off x="1034325" y="1358725"/>
            <a:ext cx="3166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highlight>
                  <a:schemeClr val="lt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2">
    <p:spTree>
      <p:nvGrpSpPr>
        <p:cNvPr id="1225" name="Shape 1225"/>
        <p:cNvGrpSpPr/>
        <p:nvPr/>
      </p:nvGrpSpPr>
      <p:grpSpPr>
        <a:xfrm>
          <a:off x="0" y="0"/>
          <a:ext cx="0" cy="0"/>
          <a:chOff x="0" y="0"/>
          <a:chExt cx="0" cy="0"/>
        </a:xfrm>
      </p:grpSpPr>
      <p:sp>
        <p:nvSpPr>
          <p:cNvPr id="1226" name="Google Shape;1226;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7" name="Google Shape;1227;p26"/>
          <p:cNvSpPr/>
          <p:nvPr/>
        </p:nvSpPr>
        <p:spPr>
          <a:xfrm rot="-2002575">
            <a:off x="8247415" y="4157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26"/>
          <p:cNvGrpSpPr/>
          <p:nvPr/>
        </p:nvGrpSpPr>
        <p:grpSpPr>
          <a:xfrm>
            <a:off x="430954" y="1063869"/>
            <a:ext cx="564544" cy="479708"/>
            <a:chOff x="4021700" y="2078100"/>
            <a:chExt cx="294125" cy="249900"/>
          </a:xfrm>
        </p:grpSpPr>
        <p:sp>
          <p:nvSpPr>
            <p:cNvPr id="1229" name="Google Shape;1229;p2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6"/>
          <p:cNvGrpSpPr/>
          <p:nvPr/>
        </p:nvGrpSpPr>
        <p:grpSpPr>
          <a:xfrm flipH="1" rot="4577290">
            <a:off x="-1081769" y="-718044"/>
            <a:ext cx="2215225" cy="1900331"/>
            <a:chOff x="4770475" y="2910125"/>
            <a:chExt cx="548975" cy="470975"/>
          </a:xfrm>
        </p:grpSpPr>
        <p:sp>
          <p:nvSpPr>
            <p:cNvPr id="1232" name="Google Shape;1232;p2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6"/>
          <p:cNvGrpSpPr/>
          <p:nvPr/>
        </p:nvGrpSpPr>
        <p:grpSpPr>
          <a:xfrm rot="4980100">
            <a:off x="-598858" y="3644355"/>
            <a:ext cx="1438501" cy="2688962"/>
            <a:chOff x="4530725" y="2880400"/>
            <a:chExt cx="418300" cy="781875"/>
          </a:xfrm>
        </p:grpSpPr>
        <p:sp>
          <p:nvSpPr>
            <p:cNvPr id="1239" name="Google Shape;1239;p2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26"/>
          <p:cNvGrpSpPr/>
          <p:nvPr/>
        </p:nvGrpSpPr>
        <p:grpSpPr>
          <a:xfrm rot="-5400000">
            <a:off x="8281348" y="-613100"/>
            <a:ext cx="1438492" cy="2688946"/>
            <a:chOff x="4530725" y="2880400"/>
            <a:chExt cx="418300" cy="781875"/>
          </a:xfrm>
        </p:grpSpPr>
        <p:sp>
          <p:nvSpPr>
            <p:cNvPr id="1255" name="Google Shape;1255;p2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6"/>
          <p:cNvSpPr txBox="1"/>
          <p:nvPr>
            <p:ph idx="1" type="body"/>
          </p:nvPr>
        </p:nvSpPr>
        <p:spPr>
          <a:xfrm>
            <a:off x="713825" y="1604813"/>
            <a:ext cx="7717500" cy="948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2_2">
    <p:spTree>
      <p:nvGrpSpPr>
        <p:cNvPr id="1271" name="Shape 1271"/>
        <p:cNvGrpSpPr/>
        <p:nvPr/>
      </p:nvGrpSpPr>
      <p:grpSpPr>
        <a:xfrm>
          <a:off x="0" y="0"/>
          <a:ext cx="0" cy="0"/>
          <a:chOff x="0" y="0"/>
          <a:chExt cx="0" cy="0"/>
        </a:xfrm>
      </p:grpSpPr>
      <p:grpSp>
        <p:nvGrpSpPr>
          <p:cNvPr id="1272" name="Google Shape;1272;p27"/>
          <p:cNvGrpSpPr/>
          <p:nvPr/>
        </p:nvGrpSpPr>
        <p:grpSpPr>
          <a:xfrm flipH="1" rot="1086942">
            <a:off x="-1061168" y="2949201"/>
            <a:ext cx="2215237" cy="1900341"/>
            <a:chOff x="4770475" y="2910125"/>
            <a:chExt cx="548975" cy="470975"/>
          </a:xfrm>
        </p:grpSpPr>
        <p:sp>
          <p:nvSpPr>
            <p:cNvPr id="1273" name="Google Shape;1273;p2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0" name="Google Shape;1280;p27"/>
          <p:cNvSpPr/>
          <p:nvPr/>
        </p:nvSpPr>
        <p:spPr>
          <a:xfrm rot="-2002575">
            <a:off x="328165" y="10273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27"/>
          <p:cNvGrpSpPr/>
          <p:nvPr/>
        </p:nvGrpSpPr>
        <p:grpSpPr>
          <a:xfrm>
            <a:off x="8148504" y="3435444"/>
            <a:ext cx="564544" cy="479708"/>
            <a:chOff x="4021700" y="2078100"/>
            <a:chExt cx="294125" cy="249900"/>
          </a:xfrm>
        </p:grpSpPr>
        <p:sp>
          <p:nvSpPr>
            <p:cNvPr id="1282" name="Google Shape;1282;p2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7"/>
          <p:cNvGrpSpPr/>
          <p:nvPr/>
        </p:nvGrpSpPr>
        <p:grpSpPr>
          <a:xfrm flipH="1" rot="-6222710">
            <a:off x="8177112" y="3786549"/>
            <a:ext cx="2215225" cy="1900331"/>
            <a:chOff x="4770475" y="2910125"/>
            <a:chExt cx="548975" cy="470975"/>
          </a:xfrm>
        </p:grpSpPr>
        <p:sp>
          <p:nvSpPr>
            <p:cNvPr id="1285" name="Google Shape;1285;p2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7"/>
          <p:cNvGrpSpPr/>
          <p:nvPr/>
        </p:nvGrpSpPr>
        <p:grpSpPr>
          <a:xfrm rot="-5819900">
            <a:off x="8329026" y="-1269231"/>
            <a:ext cx="1438501" cy="2688962"/>
            <a:chOff x="4530725" y="2880400"/>
            <a:chExt cx="418300" cy="781875"/>
          </a:xfrm>
        </p:grpSpPr>
        <p:sp>
          <p:nvSpPr>
            <p:cNvPr id="1292" name="Google Shape;1292;p2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7"/>
          <p:cNvGrpSpPr/>
          <p:nvPr/>
        </p:nvGrpSpPr>
        <p:grpSpPr>
          <a:xfrm rot="5400000">
            <a:off x="-313046" y="3149802"/>
            <a:ext cx="1438492" cy="2688946"/>
            <a:chOff x="4530725" y="2880400"/>
            <a:chExt cx="418300" cy="781875"/>
          </a:xfrm>
        </p:grpSpPr>
        <p:sp>
          <p:nvSpPr>
            <p:cNvPr id="1308" name="Google Shape;1308;p2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27"/>
          <p:cNvSpPr txBox="1"/>
          <p:nvPr>
            <p:ph idx="1" type="body"/>
          </p:nvPr>
        </p:nvSpPr>
        <p:spPr>
          <a:xfrm>
            <a:off x="1589100" y="1063875"/>
            <a:ext cx="5965800" cy="354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24" name="Shape 1324"/>
        <p:cNvGrpSpPr/>
        <p:nvPr/>
      </p:nvGrpSpPr>
      <p:grpSpPr>
        <a:xfrm>
          <a:off x="0" y="0"/>
          <a:ext cx="0" cy="0"/>
          <a:chOff x="0" y="0"/>
          <a:chExt cx="0" cy="0"/>
        </a:xfrm>
      </p:grpSpPr>
      <p:grpSp>
        <p:nvGrpSpPr>
          <p:cNvPr id="1325" name="Google Shape;1325;p28"/>
          <p:cNvGrpSpPr/>
          <p:nvPr/>
        </p:nvGrpSpPr>
        <p:grpSpPr>
          <a:xfrm flipH="1" rot="317026">
            <a:off x="3682358" y="3951009"/>
            <a:ext cx="2215249" cy="1900313"/>
            <a:chOff x="4770475" y="2910125"/>
            <a:chExt cx="548975" cy="470975"/>
          </a:xfrm>
        </p:grpSpPr>
        <p:sp>
          <p:nvSpPr>
            <p:cNvPr id="1326" name="Google Shape;1326;p2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8"/>
          <p:cNvGrpSpPr/>
          <p:nvPr/>
        </p:nvGrpSpPr>
        <p:grpSpPr>
          <a:xfrm flipH="1" rot="10799915">
            <a:off x="7634792" y="-970806"/>
            <a:ext cx="2215224" cy="1900337"/>
            <a:chOff x="4770475" y="2910125"/>
            <a:chExt cx="548975" cy="470975"/>
          </a:xfrm>
        </p:grpSpPr>
        <p:sp>
          <p:nvSpPr>
            <p:cNvPr id="1333" name="Google Shape;1333;p2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8"/>
          <p:cNvGrpSpPr/>
          <p:nvPr/>
        </p:nvGrpSpPr>
        <p:grpSpPr>
          <a:xfrm flipH="1" rot="7200072">
            <a:off x="1815787" y="-1753334"/>
            <a:ext cx="1764075" cy="3297603"/>
            <a:chOff x="4530725" y="2880400"/>
            <a:chExt cx="418300" cy="781875"/>
          </a:xfrm>
        </p:grpSpPr>
        <p:sp>
          <p:nvSpPr>
            <p:cNvPr id="1340" name="Google Shape;1340;p2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8"/>
          <p:cNvGrpSpPr/>
          <p:nvPr/>
        </p:nvGrpSpPr>
        <p:grpSpPr>
          <a:xfrm rot="-5007571">
            <a:off x="7798598" y="3841845"/>
            <a:ext cx="1618872" cy="2146669"/>
            <a:chOff x="1936325" y="996650"/>
            <a:chExt cx="730000" cy="968000"/>
          </a:xfrm>
        </p:grpSpPr>
        <p:sp>
          <p:nvSpPr>
            <p:cNvPr id="1356" name="Google Shape;1356;p28"/>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28"/>
          <p:cNvSpPr txBox="1"/>
          <p:nvPr>
            <p:ph type="title"/>
          </p:nvPr>
        </p:nvSpPr>
        <p:spPr>
          <a:xfrm>
            <a:off x="2623975" y="2336700"/>
            <a:ext cx="5806800" cy="75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6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368" name="Google Shape;1368;p28"/>
          <p:cNvSpPr txBox="1"/>
          <p:nvPr>
            <p:ph idx="1" type="subTitle"/>
          </p:nvPr>
        </p:nvSpPr>
        <p:spPr>
          <a:xfrm>
            <a:off x="3566575" y="3428249"/>
            <a:ext cx="4864200" cy="42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69" name="Google Shape;1369;p28"/>
          <p:cNvSpPr txBox="1"/>
          <p:nvPr>
            <p:ph hasCustomPrompt="1" idx="2" type="title"/>
          </p:nvPr>
        </p:nvSpPr>
        <p:spPr>
          <a:xfrm>
            <a:off x="6982675" y="1290450"/>
            <a:ext cx="1448100" cy="82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400">
                <a:highlight>
                  <a:schemeClr val="accent1"/>
                </a:highlight>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1">
    <p:spTree>
      <p:nvGrpSpPr>
        <p:cNvPr id="1370" name="Shape 1370"/>
        <p:cNvGrpSpPr/>
        <p:nvPr/>
      </p:nvGrpSpPr>
      <p:grpSpPr>
        <a:xfrm>
          <a:off x="0" y="0"/>
          <a:ext cx="0" cy="0"/>
          <a:chOff x="0" y="0"/>
          <a:chExt cx="0" cy="0"/>
        </a:xfrm>
      </p:grpSpPr>
      <p:grpSp>
        <p:nvGrpSpPr>
          <p:cNvPr id="1371" name="Google Shape;1371;p29"/>
          <p:cNvGrpSpPr/>
          <p:nvPr/>
        </p:nvGrpSpPr>
        <p:grpSpPr>
          <a:xfrm rot="-10799915">
            <a:off x="285741" y="-970806"/>
            <a:ext cx="2215224" cy="1900337"/>
            <a:chOff x="4770475" y="2910125"/>
            <a:chExt cx="548975" cy="470975"/>
          </a:xfrm>
        </p:grpSpPr>
        <p:sp>
          <p:nvSpPr>
            <p:cNvPr id="1372" name="Google Shape;1372;p2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29"/>
          <p:cNvSpPr txBox="1"/>
          <p:nvPr>
            <p:ph type="ctrTitle"/>
          </p:nvPr>
        </p:nvSpPr>
        <p:spPr>
          <a:xfrm>
            <a:off x="2335525" y="838325"/>
            <a:ext cx="4477200" cy="10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highlight>
                  <a:schemeClr val="lt2"/>
                </a:highligh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79" name="Google Shape;1379;p29"/>
          <p:cNvSpPr txBox="1"/>
          <p:nvPr>
            <p:ph idx="1" type="subTitle"/>
          </p:nvPr>
        </p:nvSpPr>
        <p:spPr>
          <a:xfrm>
            <a:off x="2335650" y="2098975"/>
            <a:ext cx="4477200" cy="93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80" name="Google Shape;1380;p29"/>
          <p:cNvSpPr txBox="1"/>
          <p:nvPr/>
        </p:nvSpPr>
        <p:spPr>
          <a:xfrm>
            <a:off x="2342850" y="3800800"/>
            <a:ext cx="4458300" cy="43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b="1" lang="en" sz="10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lang="en" sz="1000">
                <a:solidFill>
                  <a:schemeClr val="dk1"/>
                </a:solidFill>
                <a:latin typeface="Lexend"/>
                <a:ea typeface="Lexend"/>
                <a:cs typeface="Lexend"/>
                <a:sym typeface="Lexend"/>
              </a:rPr>
              <a:t>, and includes icons by </a:t>
            </a:r>
            <a:r>
              <a:rPr b="1" lang="en" sz="10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lang="en" sz="1000">
                <a:solidFill>
                  <a:schemeClr val="dk1"/>
                </a:solidFill>
                <a:latin typeface="Lexend"/>
                <a:ea typeface="Lexend"/>
                <a:cs typeface="Lexend"/>
                <a:sym typeface="Lexend"/>
              </a:rPr>
              <a:t>, and infographics &amp; images by </a:t>
            </a:r>
            <a:r>
              <a:rPr b="1" lang="en" sz="1000">
                <a:solidFill>
                  <a:schemeClr val="dk1"/>
                </a:solidFill>
                <a:uFill>
                  <a:noFill/>
                </a:uFill>
                <a:latin typeface="Lexend"/>
                <a:ea typeface="Lexend"/>
                <a:cs typeface="Lexend"/>
                <a:sym typeface="Lexend"/>
                <a:hlinkClick r:id="rId4">
                  <a:extLst>
                    <a:ext uri="{A12FA001-AC4F-418D-AE19-62706E023703}">
                      <ahyp:hlinkClr val="tx"/>
                    </a:ext>
                  </a:extLst>
                </a:hlinkClick>
              </a:rPr>
              <a:t>Freepik</a:t>
            </a:r>
            <a:endParaRPr b="1" sz="1000">
              <a:solidFill>
                <a:schemeClr val="dk1"/>
              </a:solidFill>
              <a:latin typeface="Lexend"/>
              <a:ea typeface="Lexend"/>
              <a:cs typeface="Lexend"/>
              <a:sym typeface="Lexen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2">
    <p:spTree>
      <p:nvGrpSpPr>
        <p:cNvPr id="1381" name="Shape 1381"/>
        <p:cNvGrpSpPr/>
        <p:nvPr/>
      </p:nvGrpSpPr>
      <p:grpSpPr>
        <a:xfrm>
          <a:off x="0" y="0"/>
          <a:ext cx="0" cy="0"/>
          <a:chOff x="0" y="0"/>
          <a:chExt cx="0" cy="0"/>
        </a:xfrm>
      </p:grpSpPr>
      <p:grpSp>
        <p:nvGrpSpPr>
          <p:cNvPr id="1382" name="Google Shape;1382;p30"/>
          <p:cNvGrpSpPr/>
          <p:nvPr/>
        </p:nvGrpSpPr>
        <p:grpSpPr>
          <a:xfrm rot="7345743">
            <a:off x="-459239" y="3084354"/>
            <a:ext cx="2089413" cy="1792478"/>
            <a:chOff x="4770475" y="2910125"/>
            <a:chExt cx="548975" cy="470975"/>
          </a:xfrm>
        </p:grpSpPr>
        <p:sp>
          <p:nvSpPr>
            <p:cNvPr id="1383" name="Google Shape;1383;p3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0"/>
          <p:cNvGrpSpPr/>
          <p:nvPr/>
        </p:nvGrpSpPr>
        <p:grpSpPr>
          <a:xfrm flipH="1" rot="2930595">
            <a:off x="-671733" y="1785438"/>
            <a:ext cx="1615560" cy="3019924"/>
            <a:chOff x="4530725" y="2880400"/>
            <a:chExt cx="418300" cy="781875"/>
          </a:xfrm>
        </p:grpSpPr>
        <p:sp>
          <p:nvSpPr>
            <p:cNvPr id="1390" name="Google Shape;1390;p3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30"/>
          <p:cNvSpPr/>
          <p:nvPr/>
        </p:nvSpPr>
        <p:spPr>
          <a:xfrm rot="-2004035">
            <a:off x="375620" y="6604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6" name="Google Shape;1406;p30"/>
          <p:cNvGrpSpPr/>
          <p:nvPr/>
        </p:nvGrpSpPr>
        <p:grpSpPr>
          <a:xfrm flipH="1">
            <a:off x="8183439" y="3967051"/>
            <a:ext cx="494659" cy="420282"/>
            <a:chOff x="4021700" y="2078100"/>
            <a:chExt cx="294125" cy="249900"/>
          </a:xfrm>
        </p:grpSpPr>
        <p:sp>
          <p:nvSpPr>
            <p:cNvPr id="1407" name="Google Shape;1407;p3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0"/>
          <p:cNvGrpSpPr/>
          <p:nvPr/>
        </p:nvGrpSpPr>
        <p:grpSpPr>
          <a:xfrm rot="-3454257">
            <a:off x="7626411" y="170882"/>
            <a:ext cx="2089413" cy="1792478"/>
            <a:chOff x="4770475" y="2910125"/>
            <a:chExt cx="548975" cy="470975"/>
          </a:xfrm>
        </p:grpSpPr>
        <p:sp>
          <p:nvSpPr>
            <p:cNvPr id="1410" name="Google Shape;1410;p3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30"/>
          <p:cNvGrpSpPr/>
          <p:nvPr/>
        </p:nvGrpSpPr>
        <p:grpSpPr>
          <a:xfrm flipH="1" rot="-7869405">
            <a:off x="8312758" y="242353"/>
            <a:ext cx="1615560" cy="3019924"/>
            <a:chOff x="4530725" y="2880400"/>
            <a:chExt cx="418300" cy="781875"/>
          </a:xfrm>
        </p:grpSpPr>
        <p:sp>
          <p:nvSpPr>
            <p:cNvPr id="1417" name="Google Shape;1417;p3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grpSp>
        <p:nvGrpSpPr>
          <p:cNvPr id="37" name="Google Shape;37;p4"/>
          <p:cNvGrpSpPr/>
          <p:nvPr/>
        </p:nvGrpSpPr>
        <p:grpSpPr>
          <a:xfrm rot="1744140">
            <a:off x="-64954" y="4342436"/>
            <a:ext cx="1952802" cy="1675132"/>
            <a:chOff x="4770475" y="2910125"/>
            <a:chExt cx="548975" cy="470975"/>
          </a:xfrm>
        </p:grpSpPr>
        <p:sp>
          <p:nvSpPr>
            <p:cNvPr id="38" name="Google Shape;38;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4"/>
          <p:cNvGrpSpPr/>
          <p:nvPr/>
        </p:nvGrpSpPr>
        <p:grpSpPr>
          <a:xfrm rot="2699940">
            <a:off x="1048173" y="3593685"/>
            <a:ext cx="1697290" cy="3172639"/>
            <a:chOff x="4530725" y="2880400"/>
            <a:chExt cx="418300" cy="781875"/>
          </a:xfrm>
        </p:grpSpPr>
        <p:sp>
          <p:nvSpPr>
            <p:cNvPr id="45" name="Google Shape;45;p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4"/>
          <p:cNvGrpSpPr/>
          <p:nvPr/>
        </p:nvGrpSpPr>
        <p:grpSpPr>
          <a:xfrm rot="-135545">
            <a:off x="5923604" y="3890981"/>
            <a:ext cx="2651689" cy="2274694"/>
            <a:chOff x="4770475" y="2910125"/>
            <a:chExt cx="548975" cy="470975"/>
          </a:xfrm>
        </p:grpSpPr>
        <p:sp>
          <p:nvSpPr>
            <p:cNvPr id="61" name="Google Shape;61;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4"/>
          <p:cNvGrpSpPr/>
          <p:nvPr/>
        </p:nvGrpSpPr>
        <p:grpSpPr>
          <a:xfrm rot="-9055860">
            <a:off x="6906243" y="-601034"/>
            <a:ext cx="1952802" cy="1675132"/>
            <a:chOff x="4770475" y="2910125"/>
            <a:chExt cx="548975" cy="470975"/>
          </a:xfrm>
        </p:grpSpPr>
        <p:sp>
          <p:nvSpPr>
            <p:cNvPr id="68" name="Google Shape;68;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4"/>
          <p:cNvGrpSpPr/>
          <p:nvPr/>
        </p:nvGrpSpPr>
        <p:grpSpPr>
          <a:xfrm rot="-8100060">
            <a:off x="6048629" y="-1349790"/>
            <a:ext cx="1697290" cy="3172639"/>
            <a:chOff x="4530725" y="2880400"/>
            <a:chExt cx="418300" cy="781875"/>
          </a:xfrm>
        </p:grpSpPr>
        <p:sp>
          <p:nvSpPr>
            <p:cNvPr id="75" name="Google Shape;75;p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4"/>
          <p:cNvGrpSpPr/>
          <p:nvPr/>
        </p:nvGrpSpPr>
        <p:grpSpPr>
          <a:xfrm rot="10664455">
            <a:off x="218799" y="-749141"/>
            <a:ext cx="2651689" cy="2274694"/>
            <a:chOff x="4770475" y="2910125"/>
            <a:chExt cx="548975" cy="470975"/>
          </a:xfrm>
        </p:grpSpPr>
        <p:sp>
          <p:nvSpPr>
            <p:cNvPr id="91" name="Google Shape;91;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4"/>
          <p:cNvSpPr/>
          <p:nvPr/>
        </p:nvSpPr>
        <p:spPr>
          <a:xfrm>
            <a:off x="7778500" y="1138716"/>
            <a:ext cx="1927379" cy="1581909"/>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55900" y="2623891"/>
            <a:ext cx="1927379" cy="1581909"/>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txBox="1"/>
          <p:nvPr>
            <p:ph type="title"/>
          </p:nvPr>
        </p:nvSpPr>
        <p:spPr>
          <a:xfrm>
            <a:off x="1952100" y="1493913"/>
            <a:ext cx="5239800" cy="871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4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4"/>
          <p:cNvSpPr txBox="1"/>
          <p:nvPr>
            <p:ph idx="1" type="subTitle"/>
          </p:nvPr>
        </p:nvSpPr>
        <p:spPr>
          <a:xfrm>
            <a:off x="1952100" y="2711500"/>
            <a:ext cx="5239800" cy="10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2_1">
    <p:spTree>
      <p:nvGrpSpPr>
        <p:cNvPr id="1432" name="Shape 1432"/>
        <p:cNvGrpSpPr/>
        <p:nvPr/>
      </p:nvGrpSpPr>
      <p:grpSpPr>
        <a:xfrm>
          <a:off x="0" y="0"/>
          <a:ext cx="0" cy="0"/>
          <a:chOff x="0" y="0"/>
          <a:chExt cx="0" cy="0"/>
        </a:xfrm>
      </p:grpSpPr>
      <p:grpSp>
        <p:nvGrpSpPr>
          <p:cNvPr id="1433" name="Google Shape;1433;p31"/>
          <p:cNvGrpSpPr/>
          <p:nvPr/>
        </p:nvGrpSpPr>
        <p:grpSpPr>
          <a:xfrm flipH="1" rot="4577290">
            <a:off x="-1010282" y="488556"/>
            <a:ext cx="2215225" cy="1900331"/>
            <a:chOff x="4770475" y="2910125"/>
            <a:chExt cx="548975" cy="470975"/>
          </a:xfrm>
        </p:grpSpPr>
        <p:sp>
          <p:nvSpPr>
            <p:cNvPr id="1434" name="Google Shape;1434;p3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31"/>
          <p:cNvSpPr/>
          <p:nvPr/>
        </p:nvSpPr>
        <p:spPr>
          <a:xfrm rot="-2002575">
            <a:off x="436915" y="2996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rot="-365596">
            <a:off x="6622105" y="-316500"/>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2" name="Google Shape;1442;p31"/>
          <p:cNvGrpSpPr/>
          <p:nvPr/>
        </p:nvGrpSpPr>
        <p:grpSpPr>
          <a:xfrm rot="7160093">
            <a:off x="-380390" y="-726505"/>
            <a:ext cx="1438524" cy="2689024"/>
            <a:chOff x="4530725" y="2880400"/>
            <a:chExt cx="418300" cy="781875"/>
          </a:xfrm>
        </p:grpSpPr>
        <p:sp>
          <p:nvSpPr>
            <p:cNvPr id="1443" name="Google Shape;1443;p3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31"/>
          <p:cNvGrpSpPr/>
          <p:nvPr/>
        </p:nvGrpSpPr>
        <p:grpSpPr>
          <a:xfrm flipH="1" rot="-8890992">
            <a:off x="7866927" y="-132635"/>
            <a:ext cx="2215248" cy="1900329"/>
            <a:chOff x="4770475" y="2910125"/>
            <a:chExt cx="548975" cy="470975"/>
          </a:xfrm>
        </p:grpSpPr>
        <p:sp>
          <p:nvSpPr>
            <p:cNvPr id="1459" name="Google Shape;1459;p3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31"/>
          <p:cNvGrpSpPr/>
          <p:nvPr/>
        </p:nvGrpSpPr>
        <p:grpSpPr>
          <a:xfrm rot="988674">
            <a:off x="691407" y="3780579"/>
            <a:ext cx="1819045" cy="2412103"/>
            <a:chOff x="1936325" y="996650"/>
            <a:chExt cx="730000" cy="968000"/>
          </a:xfrm>
        </p:grpSpPr>
        <p:sp>
          <p:nvSpPr>
            <p:cNvPr id="1466" name="Google Shape;1466;p31"/>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1"/>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1"/>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1"/>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1"/>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1"/>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1"/>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1"/>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1"/>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1"/>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1"/>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1"/>
          <p:cNvGrpSpPr/>
          <p:nvPr/>
        </p:nvGrpSpPr>
        <p:grpSpPr>
          <a:xfrm rot="-7200031">
            <a:off x="8477653" y="2824597"/>
            <a:ext cx="1438511" cy="2689001"/>
            <a:chOff x="4530725" y="2880400"/>
            <a:chExt cx="418300" cy="781875"/>
          </a:xfrm>
        </p:grpSpPr>
        <p:sp>
          <p:nvSpPr>
            <p:cNvPr id="1478" name="Google Shape;1478;p3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31"/>
          <p:cNvGrpSpPr/>
          <p:nvPr/>
        </p:nvGrpSpPr>
        <p:grpSpPr>
          <a:xfrm rot="-341900">
            <a:off x="8030850" y="1724729"/>
            <a:ext cx="883674" cy="835342"/>
            <a:chOff x="7608325" y="2238725"/>
            <a:chExt cx="542950" cy="513225"/>
          </a:xfrm>
        </p:grpSpPr>
        <p:sp>
          <p:nvSpPr>
            <p:cNvPr id="1494" name="Google Shape;1494;p31"/>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1"/>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1"/>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1"/>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1"/>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1"/>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1"/>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1"/>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1"/>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1"/>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1"/>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1"/>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1"/>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1"/>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1"/>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2_1_1">
    <p:spTree>
      <p:nvGrpSpPr>
        <p:cNvPr id="1512" name="Shape 15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5"/>
          <p:cNvSpPr txBox="1"/>
          <p:nvPr>
            <p:ph idx="2" type="ctrTitle"/>
          </p:nvPr>
        </p:nvSpPr>
        <p:spPr>
          <a:xfrm flipH="1">
            <a:off x="1375511" y="2638425"/>
            <a:ext cx="30249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4" name="Google Shape;104;p5"/>
          <p:cNvSpPr txBox="1"/>
          <p:nvPr>
            <p:ph idx="1" type="subTitle"/>
          </p:nvPr>
        </p:nvSpPr>
        <p:spPr>
          <a:xfrm flipH="1">
            <a:off x="1375511" y="2997475"/>
            <a:ext cx="3024900" cy="9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5" name="Google Shape;105;p5"/>
          <p:cNvSpPr txBox="1"/>
          <p:nvPr>
            <p:ph idx="3" type="ctrTitle"/>
          </p:nvPr>
        </p:nvSpPr>
        <p:spPr>
          <a:xfrm flipH="1">
            <a:off x="4743606" y="2638425"/>
            <a:ext cx="30249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6" name="Google Shape;106;p5"/>
          <p:cNvSpPr txBox="1"/>
          <p:nvPr>
            <p:ph idx="4" type="subTitle"/>
          </p:nvPr>
        </p:nvSpPr>
        <p:spPr>
          <a:xfrm flipH="1">
            <a:off x="4743606" y="2997475"/>
            <a:ext cx="3024900" cy="9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grpSp>
        <p:nvGrpSpPr>
          <p:cNvPr id="107" name="Google Shape;107;p5"/>
          <p:cNvGrpSpPr/>
          <p:nvPr/>
        </p:nvGrpSpPr>
        <p:grpSpPr>
          <a:xfrm rot="5400000">
            <a:off x="-664264" y="-995408"/>
            <a:ext cx="1755521" cy="3281373"/>
            <a:chOff x="4530725" y="2880400"/>
            <a:chExt cx="418300" cy="781875"/>
          </a:xfrm>
        </p:grpSpPr>
        <p:sp>
          <p:nvSpPr>
            <p:cNvPr id="108" name="Google Shape;108;p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flipH="1" rot="-9899906">
            <a:off x="7504247" y="-152422"/>
            <a:ext cx="2281621" cy="1957384"/>
            <a:chOff x="4770475" y="2910125"/>
            <a:chExt cx="548975" cy="470975"/>
          </a:xfrm>
        </p:grpSpPr>
        <p:sp>
          <p:nvSpPr>
            <p:cNvPr id="124" name="Google Shape;124;p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5"/>
          <p:cNvGrpSpPr/>
          <p:nvPr/>
        </p:nvGrpSpPr>
        <p:grpSpPr>
          <a:xfrm rot="-3374643">
            <a:off x="7857807" y="3296258"/>
            <a:ext cx="1755537" cy="3281402"/>
            <a:chOff x="4530725" y="2880400"/>
            <a:chExt cx="418300" cy="781875"/>
          </a:xfrm>
        </p:grpSpPr>
        <p:sp>
          <p:nvSpPr>
            <p:cNvPr id="131" name="Google Shape;131;p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rot="479842">
            <a:off x="-564845" y="3745940"/>
            <a:ext cx="1556665" cy="1877975"/>
            <a:chOff x="1063225" y="2958250"/>
            <a:chExt cx="493225" cy="595050"/>
          </a:xfrm>
        </p:grpSpPr>
        <p:sp>
          <p:nvSpPr>
            <p:cNvPr id="147" name="Google Shape;147;p5"/>
            <p:cNvSpPr/>
            <p:nvPr/>
          </p:nvSpPr>
          <p:spPr>
            <a:xfrm>
              <a:off x="1063225" y="3083425"/>
              <a:ext cx="424825" cy="469875"/>
            </a:xfrm>
            <a:custGeom>
              <a:rect b="b" l="l" r="r" t="t"/>
              <a:pathLst>
                <a:path extrusionOk="0" h="18795" w="16993">
                  <a:moveTo>
                    <a:pt x="11943" y="0"/>
                  </a:moveTo>
                  <a:lnTo>
                    <a:pt x="11394" y="798"/>
                  </a:lnTo>
                  <a:cubicBezTo>
                    <a:pt x="11204" y="1067"/>
                    <a:pt x="10900" y="1213"/>
                    <a:pt x="10583" y="1213"/>
                  </a:cubicBezTo>
                  <a:cubicBezTo>
                    <a:pt x="10485" y="1213"/>
                    <a:pt x="10386" y="1200"/>
                    <a:pt x="10288" y="1171"/>
                  </a:cubicBezTo>
                  <a:cubicBezTo>
                    <a:pt x="10061" y="1104"/>
                    <a:pt x="9830" y="1072"/>
                    <a:pt x="9601" y="1072"/>
                  </a:cubicBezTo>
                  <a:cubicBezTo>
                    <a:pt x="8820" y="1072"/>
                    <a:pt x="8069" y="1446"/>
                    <a:pt x="7601" y="2106"/>
                  </a:cubicBezTo>
                  <a:lnTo>
                    <a:pt x="404" y="12253"/>
                  </a:lnTo>
                  <a:cubicBezTo>
                    <a:pt x="1" y="12821"/>
                    <a:pt x="538" y="13303"/>
                    <a:pt x="899" y="13704"/>
                  </a:cubicBezTo>
                  <a:cubicBezTo>
                    <a:pt x="1357" y="14217"/>
                    <a:pt x="1844" y="14708"/>
                    <a:pt x="2353" y="15173"/>
                  </a:cubicBezTo>
                  <a:cubicBezTo>
                    <a:pt x="3374" y="16098"/>
                    <a:pt x="4491" y="16916"/>
                    <a:pt x="5697" y="17584"/>
                  </a:cubicBezTo>
                  <a:cubicBezTo>
                    <a:pt x="6332" y="17936"/>
                    <a:pt x="6990" y="18249"/>
                    <a:pt x="7664" y="18519"/>
                  </a:cubicBezTo>
                  <a:cubicBezTo>
                    <a:pt x="7954" y="18635"/>
                    <a:pt x="8287" y="18795"/>
                    <a:pt x="8592" y="18795"/>
                  </a:cubicBezTo>
                  <a:cubicBezTo>
                    <a:pt x="8808" y="18795"/>
                    <a:pt x="9009" y="18715"/>
                    <a:pt x="9173" y="18485"/>
                  </a:cubicBezTo>
                  <a:lnTo>
                    <a:pt x="16376" y="8331"/>
                  </a:lnTo>
                  <a:cubicBezTo>
                    <a:pt x="16992" y="7462"/>
                    <a:pt x="16977" y="6296"/>
                    <a:pt x="16338" y="5442"/>
                  </a:cubicBezTo>
                  <a:cubicBezTo>
                    <a:pt x="16076" y="5093"/>
                    <a:pt x="16057" y="4616"/>
                    <a:pt x="16310" y="4257"/>
                  </a:cubicBezTo>
                  <a:lnTo>
                    <a:pt x="16846" y="3478"/>
                  </a:lnTo>
                  <a:lnTo>
                    <a:pt x="119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1106400" y="3226300"/>
              <a:ext cx="292475" cy="285075"/>
            </a:xfrm>
            <a:custGeom>
              <a:rect b="b" l="l" r="r" t="t"/>
              <a:pathLst>
                <a:path extrusionOk="0" h="11403" w="11699">
                  <a:moveTo>
                    <a:pt x="4497" y="1"/>
                  </a:moveTo>
                  <a:lnTo>
                    <a:pt x="497" y="5639"/>
                  </a:lnTo>
                  <a:cubicBezTo>
                    <a:pt x="1" y="6340"/>
                    <a:pt x="166" y="7311"/>
                    <a:pt x="867" y="7809"/>
                  </a:cubicBezTo>
                  <a:lnTo>
                    <a:pt x="5529" y="11115"/>
                  </a:lnTo>
                  <a:cubicBezTo>
                    <a:pt x="5802" y="11309"/>
                    <a:pt x="6116" y="11402"/>
                    <a:pt x="6428" y="11402"/>
                  </a:cubicBezTo>
                  <a:cubicBezTo>
                    <a:pt x="6915" y="11402"/>
                    <a:pt x="7395" y="11174"/>
                    <a:pt x="7699" y="10746"/>
                  </a:cubicBezTo>
                  <a:lnTo>
                    <a:pt x="11698" y="5109"/>
                  </a:lnTo>
                  <a:lnTo>
                    <a:pt x="11698" y="5109"/>
                  </a:lnTo>
                  <a:cubicBezTo>
                    <a:pt x="11664" y="5129"/>
                    <a:pt x="11616" y="5139"/>
                    <a:pt x="11555" y="5139"/>
                  </a:cubicBezTo>
                  <a:cubicBezTo>
                    <a:pt x="11006" y="5139"/>
                    <a:pt x="9432" y="4315"/>
                    <a:pt x="7714" y="3094"/>
                  </a:cubicBezTo>
                  <a:cubicBezTo>
                    <a:pt x="5806" y="1742"/>
                    <a:pt x="4415" y="396"/>
                    <a:pt x="4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1216775" y="3223450"/>
              <a:ext cx="185625" cy="131350"/>
            </a:xfrm>
            <a:custGeom>
              <a:rect b="b" l="l" r="r" t="t"/>
              <a:pathLst>
                <a:path extrusionOk="0" h="5254" w="7425">
                  <a:moveTo>
                    <a:pt x="285" y="0"/>
                  </a:moveTo>
                  <a:cubicBezTo>
                    <a:pt x="224" y="0"/>
                    <a:pt x="175" y="11"/>
                    <a:pt x="141" y="31"/>
                  </a:cubicBezTo>
                  <a:lnTo>
                    <a:pt x="82" y="115"/>
                  </a:lnTo>
                  <a:cubicBezTo>
                    <a:pt x="0" y="510"/>
                    <a:pt x="1391" y="1856"/>
                    <a:pt x="3299" y="3208"/>
                  </a:cubicBezTo>
                  <a:cubicBezTo>
                    <a:pt x="5018" y="4427"/>
                    <a:pt x="6592" y="5253"/>
                    <a:pt x="7141" y="5253"/>
                  </a:cubicBezTo>
                  <a:cubicBezTo>
                    <a:pt x="7201" y="5253"/>
                    <a:pt x="7249" y="5243"/>
                    <a:pt x="7283" y="5223"/>
                  </a:cubicBezTo>
                  <a:lnTo>
                    <a:pt x="7342" y="5139"/>
                  </a:lnTo>
                  <a:cubicBezTo>
                    <a:pt x="7424" y="4742"/>
                    <a:pt x="6031" y="3397"/>
                    <a:pt x="4125" y="2044"/>
                  </a:cubicBezTo>
                  <a:cubicBezTo>
                    <a:pt x="2408" y="826"/>
                    <a:pt x="835" y="0"/>
                    <a:pt x="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1398850" y="3351925"/>
              <a:ext cx="1500" cy="2100"/>
            </a:xfrm>
            <a:custGeom>
              <a:rect b="b" l="l" r="r" t="t"/>
              <a:pathLst>
                <a:path extrusionOk="0" h="84" w="60">
                  <a:moveTo>
                    <a:pt x="59" y="0"/>
                  </a:moveTo>
                  <a:lnTo>
                    <a:pt x="0" y="84"/>
                  </a:lnTo>
                  <a:cubicBezTo>
                    <a:pt x="16" y="74"/>
                    <a:pt x="29" y="63"/>
                    <a:pt x="40" y="49"/>
                  </a:cubicBezTo>
                  <a:cubicBezTo>
                    <a:pt x="50" y="34"/>
                    <a:pt x="56" y="17"/>
                    <a:pt x="59" y="0"/>
                  </a:cubicBezTo>
                  <a:close/>
                </a:path>
              </a:pathLst>
            </a:custGeom>
            <a:solidFill>
              <a:srgbClr val="C9E1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1218800" y="3224225"/>
              <a:ext cx="1500" cy="2100"/>
            </a:xfrm>
            <a:custGeom>
              <a:rect b="b" l="l" r="r" t="t"/>
              <a:pathLst>
                <a:path extrusionOk="0" h="84" w="60">
                  <a:moveTo>
                    <a:pt x="60" y="0"/>
                  </a:moveTo>
                  <a:lnTo>
                    <a:pt x="60" y="0"/>
                  </a:lnTo>
                  <a:cubicBezTo>
                    <a:pt x="44" y="8"/>
                    <a:pt x="31" y="19"/>
                    <a:pt x="20" y="35"/>
                  </a:cubicBezTo>
                  <a:cubicBezTo>
                    <a:pt x="10" y="50"/>
                    <a:pt x="3" y="65"/>
                    <a:pt x="1" y="84"/>
                  </a:cubicBezTo>
                  <a:lnTo>
                    <a:pt x="60" y="0"/>
                  </a:lnTo>
                  <a:close/>
                </a:path>
              </a:pathLst>
            </a:custGeom>
            <a:solidFill>
              <a:srgbClr val="C9E1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222000" y="3125425"/>
              <a:ext cx="207375" cy="271825"/>
            </a:xfrm>
            <a:custGeom>
              <a:rect b="b" l="l" r="r" t="t"/>
              <a:pathLst>
                <a:path extrusionOk="0" h="10873" w="8295">
                  <a:moveTo>
                    <a:pt x="6928" y="0"/>
                  </a:moveTo>
                  <a:lnTo>
                    <a:pt x="262" y="9564"/>
                  </a:lnTo>
                  <a:cubicBezTo>
                    <a:pt x="0" y="9940"/>
                    <a:pt x="91" y="10460"/>
                    <a:pt x="469" y="10723"/>
                  </a:cubicBezTo>
                  <a:cubicBezTo>
                    <a:pt x="615" y="10824"/>
                    <a:pt x="781" y="10873"/>
                    <a:pt x="946" y="10873"/>
                  </a:cubicBezTo>
                  <a:cubicBezTo>
                    <a:pt x="1209" y="10873"/>
                    <a:pt x="1467" y="10748"/>
                    <a:pt x="1629" y="10516"/>
                  </a:cubicBezTo>
                  <a:lnTo>
                    <a:pt x="8294" y="952"/>
                  </a:lnTo>
                  <a:lnTo>
                    <a:pt x="69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1352425" y="3081175"/>
              <a:ext cx="128725" cy="109525"/>
            </a:xfrm>
            <a:custGeom>
              <a:rect b="b" l="l" r="r" t="t"/>
              <a:pathLst>
                <a:path extrusionOk="0" h="4381" w="5149">
                  <a:moveTo>
                    <a:pt x="1076" y="1"/>
                  </a:moveTo>
                  <a:lnTo>
                    <a:pt x="1" y="1544"/>
                  </a:lnTo>
                  <a:lnTo>
                    <a:pt x="14" y="1555"/>
                  </a:lnTo>
                  <a:cubicBezTo>
                    <a:pt x="1181" y="2739"/>
                    <a:pt x="2557" y="3697"/>
                    <a:pt x="4073" y="4381"/>
                  </a:cubicBezTo>
                  <a:lnTo>
                    <a:pt x="5149" y="2838"/>
                  </a:lnTo>
                  <a:lnTo>
                    <a:pt x="1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1336800" y="3004900"/>
              <a:ext cx="209775" cy="182125"/>
            </a:xfrm>
            <a:custGeom>
              <a:rect b="b" l="l" r="r" t="t"/>
              <a:pathLst>
                <a:path extrusionOk="0" h="7285" w="8391">
                  <a:moveTo>
                    <a:pt x="2139" y="0"/>
                  </a:moveTo>
                  <a:lnTo>
                    <a:pt x="111" y="2906"/>
                  </a:lnTo>
                  <a:cubicBezTo>
                    <a:pt x="1" y="3067"/>
                    <a:pt x="1308" y="4173"/>
                    <a:pt x="3035" y="5376"/>
                  </a:cubicBezTo>
                  <a:cubicBezTo>
                    <a:pt x="4620" y="6481"/>
                    <a:pt x="6005" y="7284"/>
                    <a:pt x="6309" y="7284"/>
                  </a:cubicBezTo>
                  <a:cubicBezTo>
                    <a:pt x="6337" y="7284"/>
                    <a:pt x="6355" y="7278"/>
                    <a:pt x="6364" y="7265"/>
                  </a:cubicBezTo>
                  <a:lnTo>
                    <a:pt x="8390" y="4357"/>
                  </a:lnTo>
                  <a:lnTo>
                    <a:pt x="2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1385825" y="3001075"/>
              <a:ext cx="161825" cy="109575"/>
            </a:xfrm>
            <a:custGeom>
              <a:rect b="b" l="l" r="r" t="t"/>
              <a:pathLst>
                <a:path extrusionOk="0" h="4383" w="6473">
                  <a:moveTo>
                    <a:pt x="168" y="0"/>
                  </a:moveTo>
                  <a:cubicBezTo>
                    <a:pt x="141" y="0"/>
                    <a:pt x="122" y="7"/>
                    <a:pt x="113" y="20"/>
                  </a:cubicBezTo>
                  <a:cubicBezTo>
                    <a:pt x="1" y="180"/>
                    <a:pt x="1310" y="1282"/>
                    <a:pt x="3035" y="2481"/>
                  </a:cubicBezTo>
                  <a:cubicBezTo>
                    <a:pt x="4618" y="3583"/>
                    <a:pt x="6002" y="4382"/>
                    <a:pt x="6307" y="4382"/>
                  </a:cubicBezTo>
                  <a:cubicBezTo>
                    <a:pt x="6335" y="4382"/>
                    <a:pt x="6353" y="4376"/>
                    <a:pt x="6363" y="4362"/>
                  </a:cubicBezTo>
                  <a:cubicBezTo>
                    <a:pt x="6473" y="4203"/>
                    <a:pt x="5165" y="3100"/>
                    <a:pt x="3440" y="1901"/>
                  </a:cubicBezTo>
                  <a:cubicBezTo>
                    <a:pt x="1857" y="800"/>
                    <a:pt x="473"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1428725" y="2958250"/>
              <a:ext cx="127725" cy="128800"/>
            </a:xfrm>
            <a:custGeom>
              <a:rect b="b" l="l" r="r" t="t"/>
              <a:pathLst>
                <a:path extrusionOk="0" h="5152" w="5109">
                  <a:moveTo>
                    <a:pt x="3107" y="1"/>
                  </a:moveTo>
                  <a:cubicBezTo>
                    <a:pt x="2551" y="1"/>
                    <a:pt x="2004" y="264"/>
                    <a:pt x="1661" y="755"/>
                  </a:cubicBezTo>
                  <a:lnTo>
                    <a:pt x="1" y="3138"/>
                  </a:lnTo>
                  <a:lnTo>
                    <a:pt x="2891" y="5152"/>
                  </a:lnTo>
                  <a:lnTo>
                    <a:pt x="4552" y="2769"/>
                  </a:lnTo>
                  <a:cubicBezTo>
                    <a:pt x="5108" y="1971"/>
                    <a:pt x="4911" y="873"/>
                    <a:pt x="4113" y="318"/>
                  </a:cubicBezTo>
                  <a:cubicBezTo>
                    <a:pt x="3806" y="104"/>
                    <a:pt x="3454" y="1"/>
                    <a:pt x="3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1348250" y="3090700"/>
              <a:ext cx="135925" cy="94225"/>
            </a:xfrm>
            <a:custGeom>
              <a:rect b="b" l="l" r="r" t="t"/>
              <a:pathLst>
                <a:path extrusionOk="0" h="3769" w="5437">
                  <a:moveTo>
                    <a:pt x="212" y="1"/>
                  </a:moveTo>
                  <a:cubicBezTo>
                    <a:pt x="157" y="1"/>
                    <a:pt x="102" y="25"/>
                    <a:pt x="65" y="72"/>
                  </a:cubicBezTo>
                  <a:cubicBezTo>
                    <a:pt x="1" y="152"/>
                    <a:pt x="16" y="270"/>
                    <a:pt x="96" y="334"/>
                  </a:cubicBezTo>
                  <a:cubicBezTo>
                    <a:pt x="242" y="452"/>
                    <a:pt x="3672" y="3168"/>
                    <a:pt x="5105" y="3753"/>
                  </a:cubicBezTo>
                  <a:cubicBezTo>
                    <a:pt x="5127" y="3762"/>
                    <a:pt x="5150" y="3768"/>
                    <a:pt x="5175" y="3768"/>
                  </a:cubicBezTo>
                  <a:lnTo>
                    <a:pt x="5175" y="3766"/>
                  </a:lnTo>
                  <a:cubicBezTo>
                    <a:pt x="5176" y="3766"/>
                    <a:pt x="5176" y="3766"/>
                    <a:pt x="5177" y="3766"/>
                  </a:cubicBezTo>
                  <a:cubicBezTo>
                    <a:pt x="5381" y="3766"/>
                    <a:pt x="5437" y="3483"/>
                    <a:pt x="5247" y="3405"/>
                  </a:cubicBezTo>
                  <a:cubicBezTo>
                    <a:pt x="3864" y="2839"/>
                    <a:pt x="366" y="68"/>
                    <a:pt x="329" y="42"/>
                  </a:cubicBezTo>
                  <a:cubicBezTo>
                    <a:pt x="295" y="14"/>
                    <a:pt x="253"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1389550" y="3006650"/>
              <a:ext cx="155675" cy="110375"/>
            </a:xfrm>
            <a:custGeom>
              <a:rect b="b" l="l" r="r" t="t"/>
              <a:pathLst>
                <a:path extrusionOk="0" h="4415" w="6227">
                  <a:moveTo>
                    <a:pt x="208" y="0"/>
                  </a:moveTo>
                  <a:cubicBezTo>
                    <a:pt x="157" y="0"/>
                    <a:pt x="107" y="21"/>
                    <a:pt x="70" y="61"/>
                  </a:cubicBezTo>
                  <a:cubicBezTo>
                    <a:pt x="0" y="137"/>
                    <a:pt x="6" y="255"/>
                    <a:pt x="80" y="326"/>
                  </a:cubicBezTo>
                  <a:cubicBezTo>
                    <a:pt x="108" y="352"/>
                    <a:pt x="3031" y="2984"/>
                    <a:pt x="5881" y="4396"/>
                  </a:cubicBezTo>
                  <a:cubicBezTo>
                    <a:pt x="5906" y="4407"/>
                    <a:pt x="5934" y="4415"/>
                    <a:pt x="5965" y="4415"/>
                  </a:cubicBezTo>
                  <a:cubicBezTo>
                    <a:pt x="6164" y="4415"/>
                    <a:pt x="6227" y="4145"/>
                    <a:pt x="6046" y="4057"/>
                  </a:cubicBezTo>
                  <a:cubicBezTo>
                    <a:pt x="3246" y="2670"/>
                    <a:pt x="361" y="73"/>
                    <a:pt x="333" y="46"/>
                  </a:cubicBezTo>
                  <a:cubicBezTo>
                    <a:pt x="296" y="15"/>
                    <a:pt x="252"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1210825" y="3221750"/>
              <a:ext cx="193425" cy="137600"/>
            </a:xfrm>
            <a:custGeom>
              <a:rect b="b" l="l" r="r" t="t"/>
              <a:pathLst>
                <a:path extrusionOk="0" h="5504" w="7737">
                  <a:moveTo>
                    <a:pt x="318" y="0"/>
                  </a:moveTo>
                  <a:cubicBezTo>
                    <a:pt x="233" y="0"/>
                    <a:pt x="157" y="59"/>
                    <a:pt x="135" y="145"/>
                  </a:cubicBezTo>
                  <a:cubicBezTo>
                    <a:pt x="1" y="799"/>
                    <a:pt x="2142" y="2518"/>
                    <a:pt x="3428" y="3430"/>
                  </a:cubicBezTo>
                  <a:cubicBezTo>
                    <a:pt x="4582" y="4249"/>
                    <a:pt x="6579" y="5503"/>
                    <a:pt x="7388" y="5503"/>
                  </a:cubicBezTo>
                  <a:cubicBezTo>
                    <a:pt x="7482" y="5503"/>
                    <a:pt x="7559" y="5486"/>
                    <a:pt x="7618" y="5450"/>
                  </a:cubicBezTo>
                  <a:cubicBezTo>
                    <a:pt x="7706" y="5397"/>
                    <a:pt x="7736" y="5283"/>
                    <a:pt x="7683" y="5192"/>
                  </a:cubicBezTo>
                  <a:cubicBezTo>
                    <a:pt x="7648" y="5134"/>
                    <a:pt x="7586" y="5101"/>
                    <a:pt x="7522" y="5101"/>
                  </a:cubicBezTo>
                  <a:cubicBezTo>
                    <a:pt x="7489" y="5101"/>
                    <a:pt x="7456" y="5109"/>
                    <a:pt x="7426" y="5127"/>
                  </a:cubicBezTo>
                  <a:cubicBezTo>
                    <a:pt x="7409" y="5134"/>
                    <a:pt x="7387" y="5138"/>
                    <a:pt x="7358" y="5138"/>
                  </a:cubicBezTo>
                  <a:cubicBezTo>
                    <a:pt x="6971" y="5138"/>
                    <a:pt x="5551" y="4475"/>
                    <a:pt x="3645" y="3124"/>
                  </a:cubicBezTo>
                  <a:cubicBezTo>
                    <a:pt x="1599" y="1673"/>
                    <a:pt x="489" y="483"/>
                    <a:pt x="504" y="219"/>
                  </a:cubicBezTo>
                  <a:cubicBezTo>
                    <a:pt x="521" y="120"/>
                    <a:pt x="457" y="23"/>
                    <a:pt x="356" y="4"/>
                  </a:cubicBezTo>
                  <a:cubicBezTo>
                    <a:pt x="343" y="2"/>
                    <a:pt x="330" y="0"/>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1402025" y="3242025"/>
              <a:ext cx="58975" cy="64625"/>
            </a:xfrm>
            <a:custGeom>
              <a:rect b="b" l="l" r="r" t="t"/>
              <a:pathLst>
                <a:path extrusionOk="0" h="2585" w="2359">
                  <a:moveTo>
                    <a:pt x="1847" y="0"/>
                  </a:moveTo>
                  <a:cubicBezTo>
                    <a:pt x="1512" y="0"/>
                    <a:pt x="1020" y="352"/>
                    <a:pt x="630" y="902"/>
                  </a:cubicBezTo>
                  <a:cubicBezTo>
                    <a:pt x="147" y="1582"/>
                    <a:pt x="1" y="2308"/>
                    <a:pt x="307" y="2524"/>
                  </a:cubicBezTo>
                  <a:cubicBezTo>
                    <a:pt x="365" y="2565"/>
                    <a:pt x="435" y="2585"/>
                    <a:pt x="513" y="2585"/>
                  </a:cubicBezTo>
                  <a:cubicBezTo>
                    <a:pt x="848" y="2585"/>
                    <a:pt x="1340" y="2233"/>
                    <a:pt x="1732" y="1683"/>
                  </a:cubicBezTo>
                  <a:cubicBezTo>
                    <a:pt x="2214" y="1004"/>
                    <a:pt x="2359" y="276"/>
                    <a:pt x="2055" y="62"/>
                  </a:cubicBezTo>
                  <a:cubicBezTo>
                    <a:pt x="1997" y="20"/>
                    <a:pt x="1926" y="0"/>
                    <a:pt x="1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5"/>
          <p:cNvSpPr/>
          <p:nvPr/>
        </p:nvSpPr>
        <p:spPr>
          <a:xfrm rot="-2004035">
            <a:off x="8093170" y="173301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5"/>
          <p:cNvGrpSpPr/>
          <p:nvPr/>
        </p:nvGrpSpPr>
        <p:grpSpPr>
          <a:xfrm rot="3220419">
            <a:off x="1560719" y="4313539"/>
            <a:ext cx="581017" cy="493655"/>
            <a:chOff x="4021700" y="2078100"/>
            <a:chExt cx="294125" cy="249900"/>
          </a:xfrm>
        </p:grpSpPr>
        <p:sp>
          <p:nvSpPr>
            <p:cNvPr id="163" name="Google Shape;163;p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7" name="Google Shape;167;p6"/>
          <p:cNvSpPr/>
          <p:nvPr/>
        </p:nvSpPr>
        <p:spPr>
          <a:xfrm rot="-2002575">
            <a:off x="8247415" y="4157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6"/>
          <p:cNvGrpSpPr/>
          <p:nvPr/>
        </p:nvGrpSpPr>
        <p:grpSpPr>
          <a:xfrm>
            <a:off x="430954" y="1063869"/>
            <a:ext cx="564544" cy="479708"/>
            <a:chOff x="4021700" y="2078100"/>
            <a:chExt cx="294125" cy="249900"/>
          </a:xfrm>
        </p:grpSpPr>
        <p:sp>
          <p:nvSpPr>
            <p:cNvPr id="169" name="Google Shape;169;p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6"/>
          <p:cNvGrpSpPr/>
          <p:nvPr/>
        </p:nvGrpSpPr>
        <p:grpSpPr>
          <a:xfrm flipH="1" rot="4577290">
            <a:off x="-1081769" y="-718044"/>
            <a:ext cx="2215225" cy="1900331"/>
            <a:chOff x="4770475" y="2910125"/>
            <a:chExt cx="548975" cy="470975"/>
          </a:xfrm>
        </p:grpSpPr>
        <p:sp>
          <p:nvSpPr>
            <p:cNvPr id="172" name="Google Shape;172;p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6"/>
          <p:cNvGrpSpPr/>
          <p:nvPr/>
        </p:nvGrpSpPr>
        <p:grpSpPr>
          <a:xfrm rot="4980100">
            <a:off x="-598858" y="3644355"/>
            <a:ext cx="1438501" cy="2688962"/>
            <a:chOff x="4530725" y="2880400"/>
            <a:chExt cx="418300" cy="781875"/>
          </a:xfrm>
        </p:grpSpPr>
        <p:sp>
          <p:nvSpPr>
            <p:cNvPr id="179" name="Google Shape;179;p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rot="-5400000">
            <a:off x="8281348" y="-613100"/>
            <a:ext cx="1438492" cy="2688946"/>
            <a:chOff x="4530725" y="2880400"/>
            <a:chExt cx="418300" cy="781875"/>
          </a:xfrm>
        </p:grpSpPr>
        <p:sp>
          <p:nvSpPr>
            <p:cNvPr id="195" name="Google Shape;195;p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0" name="Shape 210"/>
        <p:cNvGrpSpPr/>
        <p:nvPr/>
      </p:nvGrpSpPr>
      <p:grpSpPr>
        <a:xfrm>
          <a:off x="0" y="0"/>
          <a:ext cx="0" cy="0"/>
          <a:chOff x="0" y="0"/>
          <a:chExt cx="0" cy="0"/>
        </a:xfrm>
      </p:grpSpPr>
      <p:sp>
        <p:nvSpPr>
          <p:cNvPr id="211" name="Google Shape;211;p7"/>
          <p:cNvSpPr txBox="1"/>
          <p:nvPr>
            <p:ph type="title"/>
          </p:nvPr>
        </p:nvSpPr>
        <p:spPr>
          <a:xfrm>
            <a:off x="1251525" y="1774550"/>
            <a:ext cx="2992800" cy="1176900"/>
          </a:xfrm>
          <a:prstGeom prst="rect">
            <a:avLst/>
          </a:prstGeom>
        </p:spPr>
        <p:txBody>
          <a:bodyPr anchorCtr="0" anchor="b" bIns="91425" lIns="91425" spcFirstLastPara="1" rIns="91425" wrap="square" tIns="91425">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2" name="Google Shape;212;p7"/>
          <p:cNvSpPr txBox="1"/>
          <p:nvPr>
            <p:ph idx="1" type="body"/>
          </p:nvPr>
        </p:nvSpPr>
        <p:spPr>
          <a:xfrm>
            <a:off x="4625163" y="1161000"/>
            <a:ext cx="3267300" cy="282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213" name="Google Shape;213;p7"/>
          <p:cNvGrpSpPr/>
          <p:nvPr/>
        </p:nvGrpSpPr>
        <p:grpSpPr>
          <a:xfrm>
            <a:off x="6678078" y="283520"/>
            <a:ext cx="581015" cy="493652"/>
            <a:chOff x="4021700" y="2078100"/>
            <a:chExt cx="294125" cy="249900"/>
          </a:xfrm>
        </p:grpSpPr>
        <p:sp>
          <p:nvSpPr>
            <p:cNvPr id="214" name="Google Shape;214;p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7"/>
          <p:cNvGrpSpPr/>
          <p:nvPr/>
        </p:nvGrpSpPr>
        <p:grpSpPr>
          <a:xfrm rot="3220419">
            <a:off x="2446919" y="4291439"/>
            <a:ext cx="581017" cy="493655"/>
            <a:chOff x="4021700" y="2078100"/>
            <a:chExt cx="294125" cy="249900"/>
          </a:xfrm>
        </p:grpSpPr>
        <p:sp>
          <p:nvSpPr>
            <p:cNvPr id="217" name="Google Shape;217;p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7"/>
          <p:cNvGrpSpPr/>
          <p:nvPr/>
        </p:nvGrpSpPr>
        <p:grpSpPr>
          <a:xfrm flipH="1" rot="4545127">
            <a:off x="-1288459" y="459778"/>
            <a:ext cx="2281619" cy="1957394"/>
            <a:chOff x="4770475" y="2910125"/>
            <a:chExt cx="548975" cy="470975"/>
          </a:xfrm>
        </p:grpSpPr>
        <p:sp>
          <p:nvSpPr>
            <p:cNvPr id="220" name="Google Shape;220;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7"/>
          <p:cNvGrpSpPr/>
          <p:nvPr/>
        </p:nvGrpSpPr>
        <p:grpSpPr>
          <a:xfrm rot="9782681">
            <a:off x="722403" y="-616102"/>
            <a:ext cx="2104354" cy="1668474"/>
            <a:chOff x="6401200" y="1260600"/>
            <a:chExt cx="1319750" cy="1046450"/>
          </a:xfrm>
        </p:grpSpPr>
        <p:sp>
          <p:nvSpPr>
            <p:cNvPr id="227" name="Google Shape;227;p7"/>
            <p:cNvSpPr/>
            <p:nvPr/>
          </p:nvSpPr>
          <p:spPr>
            <a:xfrm>
              <a:off x="6781225" y="1412450"/>
              <a:ext cx="939725" cy="894600"/>
            </a:xfrm>
            <a:custGeom>
              <a:rect b="b" l="l" r="r" t="t"/>
              <a:pathLst>
                <a:path extrusionOk="0" h="35784" w="37589">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401200" y="1313150"/>
              <a:ext cx="499825" cy="631150"/>
            </a:xfrm>
            <a:custGeom>
              <a:rect b="b" l="l" r="r" t="t"/>
              <a:pathLst>
                <a:path extrusionOk="0" h="25246" w="19993">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420675" y="1358500"/>
              <a:ext cx="105425" cy="80175"/>
            </a:xfrm>
            <a:custGeom>
              <a:rect b="b" l="l" r="r" t="t"/>
              <a:pathLst>
                <a:path extrusionOk="0" h="3207" w="4217">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578575" y="1297300"/>
              <a:ext cx="105500" cy="80175"/>
            </a:xfrm>
            <a:custGeom>
              <a:rect b="b" l="l" r="r" t="t"/>
              <a:pathLst>
                <a:path extrusionOk="0" h="3207" w="422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535825" y="1693100"/>
              <a:ext cx="372875" cy="257975"/>
            </a:xfrm>
            <a:custGeom>
              <a:rect b="b" l="l" r="r" t="t"/>
              <a:pathLst>
                <a:path extrusionOk="0" h="10319" w="14915">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727800" y="1901050"/>
              <a:ext cx="76725" cy="98600"/>
            </a:xfrm>
            <a:custGeom>
              <a:rect b="b" l="l" r="r" t="t"/>
              <a:pathLst>
                <a:path extrusionOk="0" h="3944" w="3069">
                  <a:moveTo>
                    <a:pt x="2402" y="0"/>
                  </a:moveTo>
                  <a:lnTo>
                    <a:pt x="0" y="878"/>
                  </a:lnTo>
                  <a:lnTo>
                    <a:pt x="1712" y="3943"/>
                  </a:lnTo>
                  <a:lnTo>
                    <a:pt x="3069" y="3447"/>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7032675" y="1260600"/>
              <a:ext cx="326150" cy="297100"/>
            </a:xfrm>
            <a:custGeom>
              <a:rect b="b" l="l" r="r" t="t"/>
              <a:pathLst>
                <a:path extrusionOk="0" h="11884" w="13046">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7103175" y="1321725"/>
              <a:ext cx="185200" cy="174800"/>
            </a:xfrm>
            <a:custGeom>
              <a:rect b="b" l="l" r="r" t="t"/>
              <a:pathLst>
                <a:path extrusionOk="0" h="6992" w="7408">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7118850" y="1311500"/>
              <a:ext cx="65150" cy="61200"/>
            </a:xfrm>
            <a:custGeom>
              <a:rect b="b" l="l" r="r" t="t"/>
              <a:pathLst>
                <a:path extrusionOk="0" h="2448" w="2606">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7"/>
          <p:cNvGrpSpPr/>
          <p:nvPr/>
        </p:nvGrpSpPr>
        <p:grpSpPr>
          <a:xfrm rot="5400000">
            <a:off x="-193869" y="3204026"/>
            <a:ext cx="1427616" cy="2668461"/>
            <a:chOff x="4530725" y="2880400"/>
            <a:chExt cx="418300" cy="781875"/>
          </a:xfrm>
        </p:grpSpPr>
        <p:sp>
          <p:nvSpPr>
            <p:cNvPr id="237" name="Google Shape;237;p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flipH="1" rot="-9991047">
            <a:off x="7289971" y="-821819"/>
            <a:ext cx="2281616" cy="1957392"/>
            <a:chOff x="4770475" y="2910125"/>
            <a:chExt cx="548975" cy="470975"/>
          </a:xfrm>
        </p:grpSpPr>
        <p:sp>
          <p:nvSpPr>
            <p:cNvPr id="253" name="Google Shape;253;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7"/>
          <p:cNvGrpSpPr/>
          <p:nvPr/>
        </p:nvGrpSpPr>
        <p:grpSpPr>
          <a:xfrm flipH="1" rot="-5003494">
            <a:off x="5827788" y="4143033"/>
            <a:ext cx="2281603" cy="1957384"/>
            <a:chOff x="4770475" y="2910125"/>
            <a:chExt cx="548975" cy="470975"/>
          </a:xfrm>
        </p:grpSpPr>
        <p:sp>
          <p:nvSpPr>
            <p:cNvPr id="260" name="Google Shape;260;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7"/>
          <p:cNvGrpSpPr/>
          <p:nvPr/>
        </p:nvGrpSpPr>
        <p:grpSpPr>
          <a:xfrm rot="-6172011">
            <a:off x="7990474" y="3547858"/>
            <a:ext cx="1599741" cy="2121417"/>
            <a:chOff x="1936325" y="996650"/>
            <a:chExt cx="730000" cy="968000"/>
          </a:xfrm>
        </p:grpSpPr>
        <p:sp>
          <p:nvSpPr>
            <p:cNvPr id="267" name="Google Shape;267;p7"/>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8" name="Shape 278"/>
        <p:cNvGrpSpPr/>
        <p:nvPr/>
      </p:nvGrpSpPr>
      <p:grpSpPr>
        <a:xfrm>
          <a:off x="0" y="0"/>
          <a:ext cx="0" cy="0"/>
          <a:chOff x="0" y="0"/>
          <a:chExt cx="0" cy="0"/>
        </a:xfrm>
      </p:grpSpPr>
      <p:sp>
        <p:nvSpPr>
          <p:cNvPr id="279" name="Google Shape;279;p8"/>
          <p:cNvSpPr txBox="1"/>
          <p:nvPr>
            <p:ph type="title"/>
          </p:nvPr>
        </p:nvSpPr>
        <p:spPr>
          <a:xfrm>
            <a:off x="1388100" y="1666938"/>
            <a:ext cx="6367800" cy="1809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80" name="Google Shape;280;p8"/>
          <p:cNvGrpSpPr/>
          <p:nvPr/>
        </p:nvGrpSpPr>
        <p:grpSpPr>
          <a:xfrm rot="6570110">
            <a:off x="101047" y="3929233"/>
            <a:ext cx="2089426" cy="1792466"/>
            <a:chOff x="4770475" y="2910125"/>
            <a:chExt cx="548975" cy="470975"/>
          </a:xfrm>
        </p:grpSpPr>
        <p:sp>
          <p:nvSpPr>
            <p:cNvPr id="281" name="Google Shape;281;p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8"/>
          <p:cNvGrpSpPr/>
          <p:nvPr/>
        </p:nvGrpSpPr>
        <p:grpSpPr>
          <a:xfrm flipH="1" rot="2154994">
            <a:off x="-253500" y="2748153"/>
            <a:ext cx="1615564" cy="3019896"/>
            <a:chOff x="4530725" y="2880400"/>
            <a:chExt cx="418300" cy="781875"/>
          </a:xfrm>
        </p:grpSpPr>
        <p:sp>
          <p:nvSpPr>
            <p:cNvPr id="288" name="Google Shape;288;p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8"/>
          <p:cNvGrpSpPr/>
          <p:nvPr/>
        </p:nvGrpSpPr>
        <p:grpSpPr>
          <a:xfrm rot="-4559972">
            <a:off x="7377011" y="-195914"/>
            <a:ext cx="2089434" cy="1792458"/>
            <a:chOff x="4770475" y="2910125"/>
            <a:chExt cx="548975" cy="470975"/>
          </a:xfrm>
        </p:grpSpPr>
        <p:sp>
          <p:nvSpPr>
            <p:cNvPr id="304" name="Google Shape;304;p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8"/>
          <p:cNvGrpSpPr/>
          <p:nvPr/>
        </p:nvGrpSpPr>
        <p:grpSpPr>
          <a:xfrm flipH="1" rot="-8975163">
            <a:off x="8256900" y="-301532"/>
            <a:ext cx="1615546" cy="3019910"/>
            <a:chOff x="4530725" y="2880400"/>
            <a:chExt cx="418300" cy="781875"/>
          </a:xfrm>
        </p:grpSpPr>
        <p:sp>
          <p:nvSpPr>
            <p:cNvPr id="311" name="Google Shape;311;p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2339700" y="1461188"/>
            <a:ext cx="4464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8" name="Google Shape;328;p9"/>
          <p:cNvSpPr txBox="1"/>
          <p:nvPr>
            <p:ph idx="1" type="subTitle"/>
          </p:nvPr>
        </p:nvSpPr>
        <p:spPr>
          <a:xfrm>
            <a:off x="2339700" y="2442400"/>
            <a:ext cx="4464600" cy="12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9" name="Google Shape;329;p9"/>
          <p:cNvGrpSpPr/>
          <p:nvPr/>
        </p:nvGrpSpPr>
        <p:grpSpPr>
          <a:xfrm flipH="1" rot="4545127">
            <a:off x="-974134" y="459778"/>
            <a:ext cx="2281619" cy="1957394"/>
            <a:chOff x="4770475" y="2910125"/>
            <a:chExt cx="548975" cy="470975"/>
          </a:xfrm>
        </p:grpSpPr>
        <p:sp>
          <p:nvSpPr>
            <p:cNvPr id="330" name="Google Shape;330;p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9"/>
          <p:cNvSpPr/>
          <p:nvPr/>
        </p:nvSpPr>
        <p:spPr>
          <a:xfrm rot="-2004035">
            <a:off x="8092995" y="344396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rot="-365596">
            <a:off x="-119220" y="3279063"/>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9"/>
          <p:cNvGrpSpPr/>
          <p:nvPr/>
        </p:nvGrpSpPr>
        <p:grpSpPr>
          <a:xfrm>
            <a:off x="1845206" y="356301"/>
            <a:ext cx="494659" cy="420282"/>
            <a:chOff x="4021700" y="2078100"/>
            <a:chExt cx="294125" cy="249900"/>
          </a:xfrm>
        </p:grpSpPr>
        <p:sp>
          <p:nvSpPr>
            <p:cNvPr id="339" name="Google Shape;339;p9"/>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9"/>
          <p:cNvGrpSpPr/>
          <p:nvPr/>
        </p:nvGrpSpPr>
        <p:grpSpPr>
          <a:xfrm rot="-7200046">
            <a:off x="7866279" y="-1405192"/>
            <a:ext cx="2145746" cy="4011012"/>
            <a:chOff x="4530725" y="2880400"/>
            <a:chExt cx="418300" cy="781875"/>
          </a:xfrm>
        </p:grpSpPr>
        <p:sp>
          <p:nvSpPr>
            <p:cNvPr id="342" name="Google Shape;342;p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idx="1" type="body"/>
          </p:nvPr>
        </p:nvSpPr>
        <p:spPr>
          <a:xfrm>
            <a:off x="1127900" y="3773375"/>
            <a:ext cx="3658800" cy="835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b="1" sz="2800">
                <a:latin typeface="Lexend"/>
                <a:ea typeface="Lexend"/>
                <a:cs typeface="Lexend"/>
                <a:sym typeface="Lexend"/>
              </a:defRPr>
            </a:lvl1pPr>
          </a:lstStyle>
          <a:p/>
        </p:txBody>
      </p:sp>
      <p:grpSp>
        <p:nvGrpSpPr>
          <p:cNvPr id="359" name="Google Shape;359;p10"/>
          <p:cNvGrpSpPr/>
          <p:nvPr/>
        </p:nvGrpSpPr>
        <p:grpSpPr>
          <a:xfrm flipH="1" rot="1086942">
            <a:off x="-1251668" y="3405126"/>
            <a:ext cx="2215237" cy="1900341"/>
            <a:chOff x="4770475" y="2910125"/>
            <a:chExt cx="548975" cy="470975"/>
          </a:xfrm>
        </p:grpSpPr>
        <p:sp>
          <p:nvSpPr>
            <p:cNvPr id="360" name="Google Shape;360;p1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10"/>
          <p:cNvSpPr/>
          <p:nvPr/>
        </p:nvSpPr>
        <p:spPr>
          <a:xfrm flipH="1" rot="2002575">
            <a:off x="394202" y="2519539"/>
            <a:ext cx="638026" cy="638026"/>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0"/>
          <p:cNvGrpSpPr/>
          <p:nvPr/>
        </p:nvGrpSpPr>
        <p:grpSpPr>
          <a:xfrm flipH="1">
            <a:off x="8001721" y="3473694"/>
            <a:ext cx="564544" cy="479708"/>
            <a:chOff x="4021700" y="2078100"/>
            <a:chExt cx="294125" cy="249900"/>
          </a:xfrm>
        </p:grpSpPr>
        <p:sp>
          <p:nvSpPr>
            <p:cNvPr id="368" name="Google Shape;368;p1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0"/>
          <p:cNvGrpSpPr/>
          <p:nvPr/>
        </p:nvGrpSpPr>
        <p:grpSpPr>
          <a:xfrm flipH="1" rot="-6222710">
            <a:off x="7862787" y="3786549"/>
            <a:ext cx="2215225" cy="1900331"/>
            <a:chOff x="4770475" y="2910125"/>
            <a:chExt cx="548975" cy="470975"/>
          </a:xfrm>
        </p:grpSpPr>
        <p:sp>
          <p:nvSpPr>
            <p:cNvPr id="371" name="Google Shape;371;p1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0"/>
          <p:cNvGrpSpPr/>
          <p:nvPr/>
        </p:nvGrpSpPr>
        <p:grpSpPr>
          <a:xfrm rot="-5819900">
            <a:off x="8205201" y="-1183506"/>
            <a:ext cx="1438501" cy="2688962"/>
            <a:chOff x="4530725" y="2880400"/>
            <a:chExt cx="418300" cy="781875"/>
          </a:xfrm>
        </p:grpSpPr>
        <p:sp>
          <p:nvSpPr>
            <p:cNvPr id="378" name="Google Shape;378;p1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0"/>
          <p:cNvGrpSpPr/>
          <p:nvPr/>
        </p:nvGrpSpPr>
        <p:grpSpPr>
          <a:xfrm rot="5400000">
            <a:off x="-503546" y="3605727"/>
            <a:ext cx="1438492" cy="2688946"/>
            <a:chOff x="4530725" y="2880400"/>
            <a:chExt cx="418300" cy="781875"/>
          </a:xfrm>
        </p:grpSpPr>
        <p:sp>
          <p:nvSpPr>
            <p:cNvPr id="394" name="Google Shape;394;p1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1pPr>
            <a:lvl2pPr lvl="1"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2pPr>
            <a:lvl3pPr lvl="2"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3pPr>
            <a:lvl4pPr lvl="3"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4pPr>
            <a:lvl5pPr lvl="4"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5pPr>
            <a:lvl6pPr lvl="5"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6pPr>
            <a:lvl7pPr lvl="6"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7pPr>
            <a:lvl8pPr lvl="7"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8pPr>
            <a:lvl9pPr lvl="8"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1pPr>
            <a:lvl2pPr indent="-317500" lvl="1" marL="9144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33"/>
          <p:cNvSpPr/>
          <p:nvPr/>
        </p:nvSpPr>
        <p:spPr>
          <a:xfrm>
            <a:off x="5418950" y="1245150"/>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txBox="1"/>
          <p:nvPr>
            <p:ph type="ctrTitle"/>
          </p:nvPr>
        </p:nvSpPr>
        <p:spPr>
          <a:xfrm>
            <a:off x="713225" y="1290825"/>
            <a:ext cx="4741800" cy="192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highlight>
                  <a:schemeClr val="lt2"/>
                </a:highlight>
              </a:rPr>
              <a:t>BC2406 Group</a:t>
            </a:r>
            <a:r>
              <a:rPr lang="en" sz="2400">
                <a:highlight>
                  <a:schemeClr val="lt2"/>
                </a:highlight>
              </a:rPr>
              <a:t> </a:t>
            </a:r>
            <a:r>
              <a:rPr lang="en" sz="2400">
                <a:highlight>
                  <a:schemeClr val="lt2"/>
                </a:highlight>
              </a:rPr>
              <a:t>Assignment:</a:t>
            </a:r>
            <a:endParaRPr sz="2400">
              <a:highlight>
                <a:schemeClr val="lt2"/>
              </a:highlight>
            </a:endParaRPr>
          </a:p>
          <a:p>
            <a:pPr indent="0" lvl="0" marL="0" rtl="0" algn="l">
              <a:spcBef>
                <a:spcPts val="0"/>
              </a:spcBef>
              <a:spcAft>
                <a:spcPts val="0"/>
              </a:spcAft>
              <a:buNone/>
            </a:pPr>
            <a:r>
              <a:rPr lang="en" sz="3100"/>
              <a:t>Gender</a:t>
            </a:r>
            <a:endParaRPr sz="3100"/>
          </a:p>
          <a:p>
            <a:pPr indent="0" lvl="0" marL="0" rtl="0" algn="l">
              <a:spcBef>
                <a:spcPts val="0"/>
              </a:spcBef>
              <a:spcAft>
                <a:spcPts val="0"/>
              </a:spcAft>
              <a:buNone/>
            </a:pPr>
            <a:r>
              <a:rPr lang="en" sz="3100"/>
              <a:t>Discrimination Lawsuit</a:t>
            </a:r>
            <a:endParaRPr sz="3100"/>
          </a:p>
        </p:txBody>
      </p:sp>
      <p:sp>
        <p:nvSpPr>
          <p:cNvPr id="1519" name="Google Shape;1519;p33"/>
          <p:cNvSpPr txBox="1"/>
          <p:nvPr>
            <p:ph idx="1" type="subTitle"/>
          </p:nvPr>
        </p:nvSpPr>
        <p:spPr>
          <a:xfrm>
            <a:off x="713225" y="3258625"/>
            <a:ext cx="4180800" cy="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Analytics Consultant for the Female Doctors</a:t>
            </a:r>
            <a:endParaRPr b="1">
              <a:latin typeface="Lexend"/>
              <a:ea typeface="Lexend"/>
              <a:cs typeface="Lexend"/>
              <a:sym typeface="Lexend"/>
            </a:endParaRPr>
          </a:p>
        </p:txBody>
      </p:sp>
      <p:cxnSp>
        <p:nvCxnSpPr>
          <p:cNvPr id="1520" name="Google Shape;1520;p33"/>
          <p:cNvCxnSpPr/>
          <p:nvPr/>
        </p:nvCxnSpPr>
        <p:spPr>
          <a:xfrm flipH="1" rot="10800000">
            <a:off x="713225" y="3233738"/>
            <a:ext cx="4191600" cy="1500"/>
          </a:xfrm>
          <a:prstGeom prst="straightConnector1">
            <a:avLst/>
          </a:prstGeom>
          <a:noFill/>
          <a:ln cap="rnd" cmpd="sng" w="19050">
            <a:solidFill>
              <a:schemeClr val="dk1"/>
            </a:solidFill>
            <a:prstDash val="solid"/>
            <a:round/>
            <a:headEnd len="med" w="med" type="none"/>
            <a:tailEnd len="med" w="med" type="none"/>
          </a:ln>
        </p:spPr>
      </p:cxnSp>
      <p:grpSp>
        <p:nvGrpSpPr>
          <p:cNvPr id="1521" name="Google Shape;1521;p33"/>
          <p:cNvGrpSpPr/>
          <p:nvPr/>
        </p:nvGrpSpPr>
        <p:grpSpPr>
          <a:xfrm rot="1538803">
            <a:off x="5529386" y="1221083"/>
            <a:ext cx="553157" cy="470006"/>
            <a:chOff x="4021700" y="2078100"/>
            <a:chExt cx="294125" cy="249900"/>
          </a:xfrm>
        </p:grpSpPr>
        <p:sp>
          <p:nvSpPr>
            <p:cNvPr id="1522" name="Google Shape;1522;p33"/>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4" name="Google Shape;1524;p33"/>
          <p:cNvSpPr/>
          <p:nvPr/>
        </p:nvSpPr>
        <p:spPr>
          <a:xfrm>
            <a:off x="8025550" y="627767"/>
            <a:ext cx="1413199" cy="1159892"/>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5" name="Google Shape;1525;p33"/>
          <p:cNvGrpSpPr/>
          <p:nvPr/>
        </p:nvGrpSpPr>
        <p:grpSpPr>
          <a:xfrm rot="3556025">
            <a:off x="599804" y="4016208"/>
            <a:ext cx="1067760" cy="1009303"/>
            <a:chOff x="7608325" y="2238725"/>
            <a:chExt cx="542950" cy="513225"/>
          </a:xfrm>
        </p:grpSpPr>
        <p:sp>
          <p:nvSpPr>
            <p:cNvPr id="1526" name="Google Shape;1526;p33"/>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3"/>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3"/>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3"/>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3"/>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3"/>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3"/>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4" name="Google Shape;1544;p33"/>
          <p:cNvSpPr/>
          <p:nvPr/>
        </p:nvSpPr>
        <p:spPr>
          <a:xfrm rot="-2004035">
            <a:off x="2291420" y="4398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33"/>
          <p:cNvGrpSpPr/>
          <p:nvPr/>
        </p:nvGrpSpPr>
        <p:grpSpPr>
          <a:xfrm flipH="1" rot="-5400093">
            <a:off x="3347704" y="3878504"/>
            <a:ext cx="2025333" cy="1737427"/>
            <a:chOff x="4770475" y="2910125"/>
            <a:chExt cx="548975" cy="470975"/>
          </a:xfrm>
        </p:grpSpPr>
        <p:sp>
          <p:nvSpPr>
            <p:cNvPr id="1546" name="Google Shape;1546;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3"/>
          <p:cNvGrpSpPr/>
          <p:nvPr/>
        </p:nvGrpSpPr>
        <p:grpSpPr>
          <a:xfrm flipH="1" rot="5399907">
            <a:off x="-1253596" y="453704"/>
            <a:ext cx="2025333" cy="1737427"/>
            <a:chOff x="4770475" y="2910125"/>
            <a:chExt cx="548975" cy="470975"/>
          </a:xfrm>
        </p:grpSpPr>
        <p:sp>
          <p:nvSpPr>
            <p:cNvPr id="1553" name="Google Shape;1553;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33"/>
          <p:cNvGrpSpPr/>
          <p:nvPr/>
        </p:nvGrpSpPr>
        <p:grpSpPr>
          <a:xfrm flipH="1" rot="10288117">
            <a:off x="3214386" y="-1079627"/>
            <a:ext cx="2025291" cy="1737431"/>
            <a:chOff x="4770475" y="2910125"/>
            <a:chExt cx="548975" cy="470975"/>
          </a:xfrm>
        </p:grpSpPr>
        <p:sp>
          <p:nvSpPr>
            <p:cNvPr id="1560" name="Google Shape;1560;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3"/>
          <p:cNvGrpSpPr/>
          <p:nvPr/>
        </p:nvGrpSpPr>
        <p:grpSpPr>
          <a:xfrm flipH="1">
            <a:off x="5646059" y="488999"/>
            <a:ext cx="3858854" cy="4936859"/>
            <a:chOff x="2412611" y="2547289"/>
            <a:chExt cx="1756100" cy="2246682"/>
          </a:xfrm>
        </p:grpSpPr>
        <p:sp>
          <p:nvSpPr>
            <p:cNvPr id="1567" name="Google Shape;1567;p33"/>
            <p:cNvSpPr/>
            <p:nvPr/>
          </p:nvSpPr>
          <p:spPr>
            <a:xfrm>
              <a:off x="2412611" y="3235684"/>
              <a:ext cx="287863" cy="341776"/>
            </a:xfrm>
            <a:custGeom>
              <a:rect b="b" l="l" r="r" t="t"/>
              <a:pathLst>
                <a:path extrusionOk="0" h="10517" w="8858">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a:off x="2450053" y="3311288"/>
              <a:ext cx="45789" cy="88881"/>
            </a:xfrm>
            <a:custGeom>
              <a:rect b="b" l="l" r="r" t="t"/>
              <a:pathLst>
                <a:path extrusionOk="0" h="2735" w="1409">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3052325" y="2574717"/>
              <a:ext cx="387533" cy="313211"/>
            </a:xfrm>
            <a:custGeom>
              <a:rect b="b" l="l" r="r" t="t"/>
              <a:pathLst>
                <a:path extrusionOk="0" h="9638" w="11925">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3317082" y="2547289"/>
              <a:ext cx="102302" cy="182896"/>
            </a:xfrm>
            <a:custGeom>
              <a:rect b="b" l="l" r="r" t="t"/>
              <a:pathLst>
                <a:path extrusionOk="0" h="5628" w="3148">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2537597" y="3269319"/>
              <a:ext cx="50664" cy="115789"/>
            </a:xfrm>
            <a:custGeom>
              <a:rect b="b" l="l" r="r" t="t"/>
              <a:pathLst>
                <a:path extrusionOk="0" h="3563" w="1559">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2485048" y="3274551"/>
              <a:ext cx="49689" cy="104674"/>
            </a:xfrm>
            <a:custGeom>
              <a:rect b="b" l="l" r="r" t="t"/>
              <a:pathLst>
                <a:path extrusionOk="0" h="3221" w="1529">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2502955" y="3505608"/>
              <a:ext cx="714165" cy="688882"/>
            </a:xfrm>
            <a:custGeom>
              <a:rect b="b" l="l" r="r" t="t"/>
              <a:pathLst>
                <a:path extrusionOk="0" h="21198" w="21976">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2859257" y="3872505"/>
              <a:ext cx="93820" cy="171847"/>
            </a:xfrm>
            <a:custGeom>
              <a:rect b="b" l="l" r="r" t="t"/>
              <a:pathLst>
                <a:path extrusionOk="0" h="5288" w="2887">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2881063" y="3618180"/>
              <a:ext cx="414863" cy="474269"/>
            </a:xfrm>
            <a:custGeom>
              <a:rect b="b" l="l" r="r" t="t"/>
              <a:pathLst>
                <a:path extrusionOk="0" h="14594" w="12766">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3844191" y="3579897"/>
              <a:ext cx="288415" cy="1210337"/>
            </a:xfrm>
            <a:custGeom>
              <a:rect b="b" l="l" r="r" t="t"/>
              <a:pathLst>
                <a:path extrusionOk="0" h="37244" w="8875">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2944173" y="3456310"/>
              <a:ext cx="1224538" cy="555122"/>
            </a:xfrm>
            <a:custGeom>
              <a:rect b="b" l="l" r="r" t="t"/>
              <a:pathLst>
                <a:path extrusionOk="0" h="17082" w="37681">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a:off x="3077965" y="3745700"/>
              <a:ext cx="1009307" cy="1048272"/>
            </a:xfrm>
            <a:custGeom>
              <a:rect b="b" l="l" r="r" t="t"/>
              <a:pathLst>
                <a:path extrusionOk="0" h="32257" w="31058">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3228331" y="3364309"/>
              <a:ext cx="404074" cy="459645"/>
            </a:xfrm>
            <a:custGeom>
              <a:rect b="b" l="l" r="r" t="t"/>
              <a:pathLst>
                <a:path extrusionOk="0" h="14144" w="12434">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a:off x="3219947" y="3458487"/>
              <a:ext cx="423052" cy="373136"/>
            </a:xfrm>
            <a:custGeom>
              <a:rect b="b" l="l" r="r" t="t"/>
              <a:pathLst>
                <a:path extrusionOk="0" h="11482" w="13018">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3"/>
            <p:cNvSpPr/>
            <p:nvPr/>
          </p:nvSpPr>
          <p:spPr>
            <a:xfrm>
              <a:off x="3632373" y="3374448"/>
              <a:ext cx="182571" cy="449505"/>
            </a:xfrm>
            <a:custGeom>
              <a:rect b="b" l="l" r="r" t="t"/>
              <a:pathLst>
                <a:path extrusionOk="0" h="13832" w="5618">
                  <a:moveTo>
                    <a:pt x="1202" y="0"/>
                  </a:moveTo>
                  <a:lnTo>
                    <a:pt x="1" y="13832"/>
                  </a:lnTo>
                  <a:lnTo>
                    <a:pt x="3752" y="8918"/>
                  </a:lnTo>
                  <a:lnTo>
                    <a:pt x="2448" y="8215"/>
                  </a:lnTo>
                  <a:lnTo>
                    <a:pt x="5618" y="3003"/>
                  </a:lnTo>
                  <a:lnTo>
                    <a:pt x="1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3"/>
            <p:cNvSpPr/>
            <p:nvPr/>
          </p:nvSpPr>
          <p:spPr>
            <a:xfrm>
              <a:off x="3622493" y="3464401"/>
              <a:ext cx="201160" cy="367222"/>
            </a:xfrm>
            <a:custGeom>
              <a:rect b="b" l="l" r="r" t="t"/>
              <a:pathLst>
                <a:path extrusionOk="0" h="11300" w="619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a:off x="3777116" y="3758926"/>
              <a:ext cx="138667" cy="181466"/>
            </a:xfrm>
            <a:custGeom>
              <a:rect b="b" l="l" r="r" t="t"/>
              <a:pathLst>
                <a:path extrusionOk="0" h="5584" w="4267">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3803797" y="3769488"/>
              <a:ext cx="109582" cy="150463"/>
            </a:xfrm>
            <a:custGeom>
              <a:rect b="b" l="l" r="r" t="t"/>
              <a:pathLst>
                <a:path extrusionOk="0" h="4630" w="3372">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a:off x="3840162" y="3803513"/>
              <a:ext cx="55311" cy="74874"/>
            </a:xfrm>
            <a:custGeom>
              <a:rect b="b" l="l" r="r" t="t"/>
              <a:pathLst>
                <a:path extrusionOk="0" h="2304" w="1702">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a:off x="3277305" y="3305879"/>
              <a:ext cx="601691" cy="542221"/>
            </a:xfrm>
            <a:custGeom>
              <a:rect b="b" l="l" r="r" t="t"/>
              <a:pathLst>
                <a:path extrusionOk="0" h="16685" w="18515">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a:off x="3413112" y="3224342"/>
              <a:ext cx="258323" cy="234599"/>
            </a:xfrm>
            <a:custGeom>
              <a:rect b="b" l="l" r="r" t="t"/>
              <a:pathLst>
                <a:path extrusionOk="0" h="7219" w="7949">
                  <a:moveTo>
                    <a:pt x="0" y="0"/>
                  </a:moveTo>
                  <a:lnTo>
                    <a:pt x="0" y="7219"/>
                  </a:lnTo>
                  <a:lnTo>
                    <a:pt x="7949" y="7219"/>
                  </a:lnTo>
                  <a:lnTo>
                    <a:pt x="7949"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a:off x="3414899" y="3299672"/>
              <a:ext cx="258193" cy="107892"/>
            </a:xfrm>
            <a:custGeom>
              <a:rect b="b" l="l" r="r" t="t"/>
              <a:pathLst>
                <a:path extrusionOk="0" h="3320" w="7945">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a:off x="3786378" y="3133187"/>
              <a:ext cx="71040" cy="80074"/>
            </a:xfrm>
            <a:custGeom>
              <a:rect b="b" l="l" r="r" t="t"/>
              <a:pathLst>
                <a:path extrusionOk="0" h="2464" w="2186">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3214325" y="3080866"/>
              <a:ext cx="171749" cy="167980"/>
            </a:xfrm>
            <a:custGeom>
              <a:rect b="b" l="l" r="r" t="t"/>
              <a:pathLst>
                <a:path extrusionOk="0" h="5169" w="5285">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3"/>
            <p:cNvSpPr/>
            <p:nvPr/>
          </p:nvSpPr>
          <p:spPr>
            <a:xfrm>
              <a:off x="3214325" y="3080866"/>
              <a:ext cx="171749" cy="167980"/>
            </a:xfrm>
            <a:custGeom>
              <a:rect b="b" l="l" r="r" t="t"/>
              <a:pathLst>
                <a:path extrusionOk="0" h="5169" w="5285">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3244905" y="3132667"/>
              <a:ext cx="68862" cy="81211"/>
            </a:xfrm>
            <a:custGeom>
              <a:rect b="b" l="l" r="r" t="t"/>
              <a:pathLst>
                <a:path extrusionOk="0" h="2499" w="2119">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3"/>
            <p:cNvSpPr/>
            <p:nvPr/>
          </p:nvSpPr>
          <p:spPr>
            <a:xfrm>
              <a:off x="3279027" y="2682349"/>
              <a:ext cx="570851" cy="692782"/>
            </a:xfrm>
            <a:custGeom>
              <a:rect b="b" l="l" r="r" t="t"/>
              <a:pathLst>
                <a:path extrusionOk="0" h="21318" w="17566">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3"/>
            <p:cNvSpPr/>
            <p:nvPr/>
          </p:nvSpPr>
          <p:spPr>
            <a:xfrm>
              <a:off x="3299923" y="2956693"/>
              <a:ext cx="513103" cy="418178"/>
            </a:xfrm>
            <a:custGeom>
              <a:rect b="b" l="l" r="r" t="t"/>
              <a:pathLst>
                <a:path extrusionOk="0" h="12868" w="15789">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3712056" y="2924228"/>
              <a:ext cx="57716" cy="29215"/>
            </a:xfrm>
            <a:custGeom>
              <a:rect b="b" l="l" r="r" t="t"/>
              <a:pathLst>
                <a:path extrusionOk="0" h="899" w="1776">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a:off x="3469008" y="2949608"/>
              <a:ext cx="49851" cy="38997"/>
            </a:xfrm>
            <a:custGeom>
              <a:rect b="b" l="l" r="r" t="t"/>
              <a:pathLst>
                <a:path extrusionOk="0" h="1200" w="1534">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a:off x="3547587" y="3149013"/>
              <a:ext cx="116439" cy="51574"/>
            </a:xfrm>
            <a:custGeom>
              <a:rect b="b" l="l" r="r" t="t"/>
              <a:pathLst>
                <a:path extrusionOk="0" h="1587" w="3583">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a:off x="3150110" y="2680042"/>
              <a:ext cx="494579" cy="416618"/>
            </a:xfrm>
            <a:custGeom>
              <a:rect b="b" l="l" r="r" t="t"/>
              <a:pathLst>
                <a:path extrusionOk="0" h="12820" w="15219">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3569522" y="2682414"/>
              <a:ext cx="426530" cy="313666"/>
            </a:xfrm>
            <a:custGeom>
              <a:rect b="b" l="l" r="r" t="t"/>
              <a:pathLst>
                <a:path extrusionOk="0" h="9652" w="13125">
                  <a:moveTo>
                    <a:pt x="0" y="0"/>
                  </a:moveTo>
                  <a:cubicBezTo>
                    <a:pt x="0" y="0"/>
                    <a:pt x="5659" y="3033"/>
                    <a:pt x="7865" y="9651"/>
                  </a:cubicBezTo>
                  <a:cubicBezTo>
                    <a:pt x="7865" y="9651"/>
                    <a:pt x="13125" y="0"/>
                    <a:pt x="0"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3254589" y="2690376"/>
              <a:ext cx="372519" cy="403521"/>
            </a:xfrm>
            <a:custGeom>
              <a:rect b="b" l="l" r="r" t="t"/>
              <a:pathLst>
                <a:path extrusionOk="0" h="12417" w="11463">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3"/>
            <p:cNvSpPr/>
            <p:nvPr/>
          </p:nvSpPr>
          <p:spPr>
            <a:xfrm>
              <a:off x="3254102" y="2717934"/>
              <a:ext cx="386135" cy="365889"/>
            </a:xfrm>
            <a:custGeom>
              <a:rect b="b" l="l" r="r" t="t"/>
              <a:pathLst>
                <a:path extrusionOk="0" h="11259" w="11882">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3"/>
            <p:cNvSpPr/>
            <p:nvPr/>
          </p:nvSpPr>
          <p:spPr>
            <a:xfrm>
              <a:off x="3629155" y="2708835"/>
              <a:ext cx="219066" cy="294882"/>
            </a:xfrm>
            <a:custGeom>
              <a:rect b="b" l="l" r="r" t="t"/>
              <a:pathLst>
                <a:path extrusionOk="0" h="9074" w="6741">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3"/>
            <p:cNvSpPr/>
            <p:nvPr/>
          </p:nvSpPr>
          <p:spPr>
            <a:xfrm>
              <a:off x="3287932" y="3054705"/>
              <a:ext cx="50599" cy="85598"/>
            </a:xfrm>
            <a:custGeom>
              <a:rect b="b" l="l" r="r" t="t"/>
              <a:pathLst>
                <a:path extrusionOk="0" h="2634" w="1557">
                  <a:moveTo>
                    <a:pt x="1557" y="0"/>
                  </a:moveTo>
                  <a:lnTo>
                    <a:pt x="0" y="434"/>
                  </a:lnTo>
                  <a:lnTo>
                    <a:pt x="633" y="2634"/>
                  </a:lnTo>
                  <a:cubicBezTo>
                    <a:pt x="1211" y="2130"/>
                    <a:pt x="1557" y="0"/>
                    <a:pt x="1557"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a:off x="3275518" y="3214268"/>
              <a:ext cx="71105" cy="80041"/>
            </a:xfrm>
            <a:custGeom>
              <a:rect b="b" l="l" r="r" t="t"/>
              <a:pathLst>
                <a:path extrusionOk="0" h="2463" w="2188">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a:off x="3413112" y="3458909"/>
              <a:ext cx="259980" cy="365044"/>
            </a:xfrm>
            <a:custGeom>
              <a:rect b="b" l="l" r="r" t="t"/>
              <a:pathLst>
                <a:path extrusionOk="0" h="11233" w="8000">
                  <a:moveTo>
                    <a:pt x="0" y="1"/>
                  </a:moveTo>
                  <a:lnTo>
                    <a:pt x="6748" y="11233"/>
                  </a:lnTo>
                  <a:lnTo>
                    <a:pt x="8000"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3331641" y="3701243"/>
              <a:ext cx="49006" cy="60835"/>
            </a:xfrm>
            <a:custGeom>
              <a:rect b="b" l="l" r="r" t="t"/>
              <a:pathLst>
                <a:path extrusionOk="0" h="1872" w="1508">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a:off x="3262681" y="3742482"/>
              <a:ext cx="334334" cy="398874"/>
            </a:xfrm>
            <a:custGeom>
              <a:rect b="b" l="l" r="r" t="t"/>
              <a:pathLst>
                <a:path extrusionOk="0" h="12274" w="10288">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3"/>
            <p:cNvSpPr/>
            <p:nvPr/>
          </p:nvSpPr>
          <p:spPr>
            <a:xfrm>
              <a:off x="3288289" y="3821191"/>
              <a:ext cx="301999" cy="307816"/>
            </a:xfrm>
            <a:custGeom>
              <a:rect b="b" l="l" r="r" t="t"/>
              <a:pathLst>
                <a:path extrusionOk="0" h="9472" w="9293">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a:off x="3343990" y="4092416"/>
              <a:ext cx="73347" cy="85468"/>
            </a:xfrm>
            <a:custGeom>
              <a:rect b="b" l="l" r="r" t="t"/>
              <a:pathLst>
                <a:path extrusionOk="0" h="2630" w="2257">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3"/>
            <p:cNvSpPr/>
            <p:nvPr/>
          </p:nvSpPr>
          <p:spPr>
            <a:xfrm>
              <a:off x="3536895" y="4029533"/>
              <a:ext cx="73347" cy="85501"/>
            </a:xfrm>
            <a:custGeom>
              <a:rect b="b" l="l" r="r" t="t"/>
              <a:pathLst>
                <a:path extrusionOk="0" h="2631" w="2257">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a:off x="3300541" y="3738713"/>
              <a:ext cx="129568" cy="61355"/>
            </a:xfrm>
            <a:custGeom>
              <a:rect b="b" l="l" r="r" t="t"/>
              <a:pathLst>
                <a:path extrusionOk="0" h="1888" w="3987">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a:off x="3449899" y="3320795"/>
              <a:ext cx="229562" cy="63923"/>
            </a:xfrm>
            <a:custGeom>
              <a:rect b="b" l="l" r="r" t="t"/>
              <a:pathLst>
                <a:path extrusionOk="0" h="1967" w="7064">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3"/>
            <p:cNvSpPr/>
            <p:nvPr/>
          </p:nvSpPr>
          <p:spPr>
            <a:xfrm>
              <a:off x="3672345" y="3034134"/>
              <a:ext cx="43189" cy="93560"/>
            </a:xfrm>
            <a:custGeom>
              <a:rect b="b" l="l" r="r" t="t"/>
              <a:pathLst>
                <a:path extrusionOk="0" h="2879" w="1329">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3"/>
            <p:cNvSpPr/>
            <p:nvPr/>
          </p:nvSpPr>
          <p:spPr>
            <a:xfrm>
              <a:off x="3664253" y="3026303"/>
              <a:ext cx="59113" cy="109062"/>
            </a:xfrm>
            <a:custGeom>
              <a:rect b="b" l="l" r="r" t="t"/>
              <a:pathLst>
                <a:path extrusionOk="0" h="3356" w="1819">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a:off x="3156512" y="3899218"/>
              <a:ext cx="46731" cy="200900"/>
            </a:xfrm>
            <a:custGeom>
              <a:rect b="b" l="l" r="r" t="t"/>
              <a:pathLst>
                <a:path extrusionOk="0" h="6182" w="1438">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3969469" y="3820476"/>
              <a:ext cx="68472" cy="187998"/>
            </a:xfrm>
            <a:custGeom>
              <a:rect b="b" l="l" r="r" t="t"/>
              <a:pathLst>
                <a:path extrusionOk="0" h="5785" w="2107">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2915023" y="3733481"/>
              <a:ext cx="277659" cy="240839"/>
            </a:xfrm>
            <a:custGeom>
              <a:rect b="b" l="l" r="r" t="t"/>
              <a:pathLst>
                <a:path extrusionOk="0" h="7411" w="8544">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3993615" y="3888039"/>
              <a:ext cx="159173" cy="26583"/>
            </a:xfrm>
            <a:custGeom>
              <a:rect b="b" l="l" r="r" t="t"/>
              <a:pathLst>
                <a:path extrusionOk="0" h="818" w="4898">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2580071" y="3396937"/>
              <a:ext cx="55928" cy="112539"/>
            </a:xfrm>
            <a:custGeom>
              <a:rect b="b" l="l" r="r" t="t"/>
              <a:pathLst>
                <a:path extrusionOk="0" h="3463" w="1721">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a:off x="3490716" y="3051683"/>
              <a:ext cx="83226" cy="25576"/>
            </a:xfrm>
            <a:custGeom>
              <a:rect b="b" l="l" r="r" t="t"/>
              <a:pathLst>
                <a:path extrusionOk="0" h="787" w="2561">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3"/>
            <p:cNvSpPr/>
            <p:nvPr/>
          </p:nvSpPr>
          <p:spPr>
            <a:xfrm>
              <a:off x="3733537" y="3041024"/>
              <a:ext cx="70422" cy="27428"/>
            </a:xfrm>
            <a:custGeom>
              <a:rect b="b" l="l" r="r" t="t"/>
              <a:pathLst>
                <a:path extrusionOk="0" h="844" w="2167">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2" name="Google Shape;1622;p33"/>
          <p:cNvSpPr txBox="1"/>
          <p:nvPr>
            <p:ph idx="1" type="subTitle"/>
          </p:nvPr>
        </p:nvSpPr>
        <p:spPr>
          <a:xfrm>
            <a:off x="713225" y="3579400"/>
            <a:ext cx="4449900" cy="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Chou Chan Sovita | Jessica Teng Jia Jia | Lau Yee Hey | Murugappan Sivabalan | Su Nanda Moe | Teo Yu Xiang Ryan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42"/>
          <p:cNvSpPr txBox="1"/>
          <p:nvPr>
            <p:ph type="title"/>
          </p:nvPr>
        </p:nvSpPr>
        <p:spPr>
          <a:xfrm>
            <a:off x="3755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highlight>
                  <a:schemeClr val="lt2"/>
                </a:highlight>
              </a:rPr>
              <a:t>Publication Rate by Gender and (Exp, Dept)</a:t>
            </a:r>
            <a:endParaRPr sz="2600"/>
          </a:p>
        </p:txBody>
      </p:sp>
      <p:sp>
        <p:nvSpPr>
          <p:cNvPr id="1760" name="Google Shape;1760;p42"/>
          <p:cNvSpPr/>
          <p:nvPr/>
        </p:nvSpPr>
        <p:spPr>
          <a:xfrm>
            <a:off x="0" y="511200"/>
            <a:ext cx="8179200" cy="4673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61" name="Google Shape;1761;p42"/>
          <p:cNvSpPr txBox="1"/>
          <p:nvPr/>
        </p:nvSpPr>
        <p:spPr>
          <a:xfrm>
            <a:off x="113875" y="3222300"/>
            <a:ext cx="3851400" cy="19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Lexend"/>
                <a:ea typeface="Lexend"/>
                <a:cs typeface="Lexend"/>
                <a:sym typeface="Lexend"/>
              </a:rPr>
              <a:t>Female doctors</a:t>
            </a:r>
            <a:r>
              <a:rPr lang="en" sz="1100">
                <a:latin typeface="Lexend"/>
                <a:ea typeface="Lexend"/>
                <a:cs typeface="Lexend"/>
                <a:sym typeface="Lexend"/>
              </a:rPr>
              <a:t> show </a:t>
            </a:r>
            <a:r>
              <a:rPr b="1" lang="en" sz="1100">
                <a:latin typeface="Lexend"/>
                <a:ea typeface="Lexend"/>
                <a:cs typeface="Lexend"/>
                <a:sym typeface="Lexend"/>
              </a:rPr>
              <a:t>higher publication rates</a:t>
            </a:r>
            <a:r>
              <a:rPr lang="en" sz="1100">
                <a:latin typeface="Lexend"/>
                <a:ea typeface="Lexend"/>
                <a:cs typeface="Lexend"/>
                <a:sym typeface="Lexend"/>
              </a:rPr>
              <a:t> than males, especially in early to mid-career stages.</a:t>
            </a:r>
            <a:endParaRPr sz="1100">
              <a:latin typeface="Lexend"/>
              <a:ea typeface="Lexend"/>
              <a:cs typeface="Lexend"/>
              <a:sym typeface="Lexend"/>
            </a:endParaRPr>
          </a:p>
          <a:p>
            <a:pPr indent="0" lvl="0" marL="0" rtl="0" algn="l">
              <a:spcBef>
                <a:spcPts val="0"/>
              </a:spcBef>
              <a:spcAft>
                <a:spcPts val="0"/>
              </a:spcAft>
              <a:buNone/>
            </a:pPr>
            <a:r>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Despite higher productivity, </a:t>
            </a:r>
            <a:r>
              <a:rPr b="1" lang="en" sz="1100">
                <a:latin typeface="Lexend"/>
                <a:ea typeface="Lexend"/>
                <a:cs typeface="Lexend"/>
                <a:sym typeface="Lexend"/>
              </a:rPr>
              <a:t>female doctors face slower career progression</a:t>
            </a:r>
            <a:r>
              <a:rPr lang="en" sz="1100">
                <a:latin typeface="Lexend"/>
                <a:ea typeface="Lexend"/>
                <a:cs typeface="Lexend"/>
                <a:sym typeface="Lexend"/>
              </a:rPr>
              <a:t> and potential salary gaps.</a:t>
            </a:r>
            <a:endParaRPr sz="1100">
              <a:latin typeface="Lexend"/>
              <a:ea typeface="Lexend"/>
              <a:cs typeface="Lexend"/>
              <a:sym typeface="Lexend"/>
            </a:endParaRPr>
          </a:p>
          <a:p>
            <a:pPr indent="0" lvl="0" marL="0" rtl="0" algn="l">
              <a:spcBef>
                <a:spcPts val="0"/>
              </a:spcBef>
              <a:spcAft>
                <a:spcPts val="0"/>
              </a:spcAft>
              <a:buNone/>
            </a:pPr>
            <a:r>
              <a:t/>
            </a:r>
            <a:endParaRPr sz="1100">
              <a:latin typeface="Lexend"/>
              <a:ea typeface="Lexend"/>
              <a:cs typeface="Lexend"/>
              <a:sym typeface="Lexend"/>
            </a:endParaRPr>
          </a:p>
          <a:p>
            <a:pPr indent="0" lvl="0" marL="0" rtl="0" algn="l">
              <a:spcBef>
                <a:spcPts val="0"/>
              </a:spcBef>
              <a:spcAft>
                <a:spcPts val="0"/>
              </a:spcAft>
              <a:buNone/>
            </a:pPr>
            <a:r>
              <a:rPr lang="en" sz="1100">
                <a:latin typeface="Lexend"/>
                <a:ea typeface="Lexend"/>
                <a:cs typeface="Lexend"/>
                <a:sym typeface="Lexend"/>
              </a:rPr>
              <a:t>In research departments like </a:t>
            </a:r>
            <a:r>
              <a:rPr b="1" lang="en" sz="1100">
                <a:latin typeface="Lexend"/>
                <a:ea typeface="Lexend"/>
                <a:cs typeface="Lexend"/>
                <a:sym typeface="Lexend"/>
              </a:rPr>
              <a:t>Biochemistry</a:t>
            </a:r>
            <a:r>
              <a:rPr lang="en" sz="1100">
                <a:latin typeface="Lexend"/>
                <a:ea typeface="Lexend"/>
                <a:cs typeface="Lexend"/>
                <a:sym typeface="Lexend"/>
              </a:rPr>
              <a:t> and </a:t>
            </a:r>
            <a:r>
              <a:rPr b="1" lang="en" sz="1100">
                <a:latin typeface="Lexend"/>
                <a:ea typeface="Lexend"/>
                <a:cs typeface="Lexend"/>
                <a:sym typeface="Lexend"/>
              </a:rPr>
              <a:t>Physiology</a:t>
            </a:r>
            <a:r>
              <a:rPr lang="en" sz="1100">
                <a:latin typeface="Lexend"/>
                <a:ea typeface="Lexend"/>
                <a:cs typeface="Lexend"/>
                <a:sym typeface="Lexend"/>
              </a:rPr>
              <a:t>, </a:t>
            </a:r>
            <a:r>
              <a:rPr b="1" lang="en" sz="1100">
                <a:latin typeface="Lexend"/>
                <a:ea typeface="Lexend"/>
                <a:cs typeface="Lexend"/>
                <a:sym typeface="Lexend"/>
              </a:rPr>
              <a:t>females outperform males</a:t>
            </a:r>
            <a:r>
              <a:rPr lang="en" sz="1100">
                <a:latin typeface="Lexend"/>
                <a:ea typeface="Lexend"/>
                <a:cs typeface="Lexend"/>
                <a:sym typeface="Lexend"/>
              </a:rPr>
              <a:t> in publication rates, yet still encounter barriers to recognition and advancement.</a:t>
            </a:r>
            <a:endParaRPr sz="1100">
              <a:solidFill>
                <a:schemeClr val="dk1"/>
              </a:solidFill>
              <a:latin typeface="Lexend Light"/>
              <a:ea typeface="Lexend Light"/>
              <a:cs typeface="Lexend Light"/>
              <a:sym typeface="Lexend Light"/>
            </a:endParaRPr>
          </a:p>
        </p:txBody>
      </p:sp>
      <p:sp>
        <p:nvSpPr>
          <p:cNvPr id="1762" name="Google Shape;1762;p42"/>
          <p:cNvSpPr txBox="1"/>
          <p:nvPr/>
        </p:nvSpPr>
        <p:spPr>
          <a:xfrm>
            <a:off x="-52575" y="0"/>
            <a:ext cx="975300" cy="26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Muru</a:t>
            </a:r>
            <a:endParaRPr b="1">
              <a:solidFill>
                <a:schemeClr val="dk1"/>
              </a:solidFill>
              <a:latin typeface="Lexend"/>
              <a:ea typeface="Lexend"/>
              <a:cs typeface="Lexend"/>
              <a:sym typeface="Lexend"/>
            </a:endParaRPr>
          </a:p>
        </p:txBody>
      </p:sp>
      <p:pic>
        <p:nvPicPr>
          <p:cNvPr id="1763" name="Google Shape;1763;p42"/>
          <p:cNvPicPr preferRelativeResize="0"/>
          <p:nvPr/>
        </p:nvPicPr>
        <p:blipFill>
          <a:blip r:embed="rId3">
            <a:alphaModFix/>
          </a:blip>
          <a:stretch>
            <a:fillRect/>
          </a:stretch>
        </p:blipFill>
        <p:spPr>
          <a:xfrm>
            <a:off x="207075" y="572700"/>
            <a:ext cx="3692150" cy="2684800"/>
          </a:xfrm>
          <a:prstGeom prst="rect">
            <a:avLst/>
          </a:prstGeom>
          <a:noFill/>
          <a:ln>
            <a:noFill/>
          </a:ln>
        </p:spPr>
      </p:pic>
      <p:pic>
        <p:nvPicPr>
          <p:cNvPr id="1764" name="Google Shape;1764;p42"/>
          <p:cNvPicPr preferRelativeResize="0"/>
          <p:nvPr/>
        </p:nvPicPr>
        <p:blipFill>
          <a:blip r:embed="rId4">
            <a:alphaModFix/>
          </a:blip>
          <a:stretch>
            <a:fillRect/>
          </a:stretch>
        </p:blipFill>
        <p:spPr>
          <a:xfrm>
            <a:off x="4017075" y="572700"/>
            <a:ext cx="5126925" cy="3833875"/>
          </a:xfrm>
          <a:prstGeom prst="rect">
            <a:avLst/>
          </a:prstGeom>
          <a:noFill/>
          <a:ln>
            <a:noFill/>
          </a:ln>
        </p:spPr>
      </p:pic>
      <p:sp>
        <p:nvSpPr>
          <p:cNvPr id="1765" name="Google Shape;1765;p42"/>
          <p:cNvSpPr txBox="1"/>
          <p:nvPr/>
        </p:nvSpPr>
        <p:spPr>
          <a:xfrm>
            <a:off x="3965275" y="4479025"/>
            <a:ext cx="427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Lexend"/>
                <a:ea typeface="Lexend"/>
                <a:cs typeface="Lexend"/>
                <a:sym typeface="Lexend"/>
              </a:rPr>
              <a:t>Clear evidence</a:t>
            </a:r>
            <a:r>
              <a:rPr lang="en" sz="1100">
                <a:latin typeface="Lexend"/>
                <a:ea typeface="Lexend"/>
                <a:cs typeface="Lexend"/>
                <a:sym typeface="Lexend"/>
              </a:rPr>
              <a:t> of gender discrimination in academic productivity vs. career outcomes.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43"/>
          <p:cNvSpPr txBox="1"/>
          <p:nvPr>
            <p:ph type="title"/>
          </p:nvPr>
        </p:nvSpPr>
        <p:spPr>
          <a:xfrm>
            <a:off x="672475" y="2019754"/>
            <a:ext cx="2137500" cy="7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Gender Distribution</a:t>
            </a:r>
            <a:endParaRPr sz="2000"/>
          </a:p>
        </p:txBody>
      </p:sp>
      <p:sp>
        <p:nvSpPr>
          <p:cNvPr id="1771" name="Google Shape;1771;p43"/>
          <p:cNvSpPr txBox="1"/>
          <p:nvPr>
            <p:ph idx="4294967295" type="title"/>
          </p:nvPr>
        </p:nvSpPr>
        <p:spPr>
          <a:xfrm>
            <a:off x="2745175" y="385400"/>
            <a:ext cx="3687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2"/>
                </a:highlight>
              </a:rPr>
              <a:t>Conclusion</a:t>
            </a:r>
            <a:endParaRPr>
              <a:highlight>
                <a:schemeClr val="lt2"/>
              </a:highlight>
            </a:endParaRPr>
          </a:p>
        </p:txBody>
      </p:sp>
      <p:sp>
        <p:nvSpPr>
          <p:cNvPr id="1772" name="Google Shape;1772;p43"/>
          <p:cNvSpPr txBox="1"/>
          <p:nvPr>
            <p:ph idx="4294967295" type="ctrTitle"/>
          </p:nvPr>
        </p:nvSpPr>
        <p:spPr>
          <a:xfrm flipH="1">
            <a:off x="3154638" y="2019763"/>
            <a:ext cx="2812200" cy="7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Salary </a:t>
            </a:r>
            <a:endParaRPr sz="2000"/>
          </a:p>
          <a:p>
            <a:pPr indent="0" lvl="0" marL="0" rtl="0" algn="ctr">
              <a:spcBef>
                <a:spcPts val="0"/>
              </a:spcBef>
              <a:spcAft>
                <a:spcPts val="0"/>
              </a:spcAft>
              <a:buNone/>
            </a:pPr>
            <a:r>
              <a:rPr lang="en" sz="2000"/>
              <a:t>Disparities</a:t>
            </a:r>
            <a:endParaRPr sz="2000"/>
          </a:p>
        </p:txBody>
      </p:sp>
      <p:sp>
        <p:nvSpPr>
          <p:cNvPr id="1773" name="Google Shape;1773;p43"/>
          <p:cNvSpPr txBox="1"/>
          <p:nvPr>
            <p:ph idx="4294967295" type="subTitle"/>
          </p:nvPr>
        </p:nvSpPr>
        <p:spPr>
          <a:xfrm flipH="1">
            <a:off x="3219450" y="2794550"/>
            <a:ext cx="2667000" cy="121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a:latin typeface="Lexend"/>
                <a:ea typeface="Lexend"/>
                <a:cs typeface="Lexend"/>
                <a:sym typeface="Lexend"/>
              </a:rPr>
              <a:t>Females earn less</a:t>
            </a:r>
            <a:r>
              <a:rPr lang="en"/>
              <a:t> than males on </a:t>
            </a:r>
            <a:r>
              <a:rPr b="1" lang="en">
                <a:latin typeface="Lexend"/>
                <a:ea typeface="Lexend"/>
                <a:cs typeface="Lexend"/>
                <a:sym typeface="Lexend"/>
              </a:rPr>
              <a:t>average</a:t>
            </a:r>
            <a:endParaRPr b="1">
              <a:latin typeface="Lexend"/>
              <a:ea typeface="Lexend"/>
              <a:cs typeface="Lexend"/>
              <a:sym typeface="Lexend"/>
            </a:endParaRPr>
          </a:p>
          <a:p>
            <a:pPr indent="-317500" lvl="0" marL="457200" rtl="0" algn="l">
              <a:spcBef>
                <a:spcPts val="0"/>
              </a:spcBef>
              <a:spcAft>
                <a:spcPts val="0"/>
              </a:spcAft>
              <a:buClr>
                <a:schemeClr val="dk1"/>
              </a:buClr>
              <a:buSzPts val="1400"/>
              <a:buChar char="●"/>
            </a:pPr>
            <a:r>
              <a:rPr b="1" lang="en">
                <a:latin typeface="Lexend"/>
                <a:ea typeface="Lexend"/>
                <a:cs typeface="Lexend"/>
                <a:sym typeface="Lexend"/>
              </a:rPr>
              <a:t>Females experience lower salary growth</a:t>
            </a:r>
            <a:r>
              <a:rPr lang="en"/>
              <a:t> than males</a:t>
            </a:r>
            <a:endParaRPr/>
          </a:p>
        </p:txBody>
      </p:sp>
      <p:sp>
        <p:nvSpPr>
          <p:cNvPr id="1774" name="Google Shape;1774;p43"/>
          <p:cNvSpPr txBox="1"/>
          <p:nvPr>
            <p:ph idx="4294967295" type="subTitle"/>
          </p:nvPr>
        </p:nvSpPr>
        <p:spPr>
          <a:xfrm flipH="1">
            <a:off x="862075" y="2772775"/>
            <a:ext cx="1869000" cy="121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highlight>
                  <a:schemeClr val="dk2"/>
                </a:highlight>
                <a:latin typeface="Lexend"/>
                <a:ea typeface="Lexend"/>
                <a:cs typeface="Lexend"/>
                <a:sym typeface="Lexend"/>
              </a:rPr>
              <a:t>Females underrepresented </a:t>
            </a:r>
            <a:r>
              <a:rPr lang="en">
                <a:highlight>
                  <a:schemeClr val="dk2"/>
                </a:highlight>
              </a:rPr>
              <a:t>at higher faculty ranks, while males are overrepresented</a:t>
            </a:r>
            <a:endParaRPr>
              <a:highlight>
                <a:schemeClr val="dk2"/>
              </a:highlight>
            </a:endParaRPr>
          </a:p>
        </p:txBody>
      </p:sp>
      <p:sp>
        <p:nvSpPr>
          <p:cNvPr id="1775" name="Google Shape;1775;p43"/>
          <p:cNvSpPr txBox="1"/>
          <p:nvPr>
            <p:ph idx="4294967295" type="ctrTitle"/>
          </p:nvPr>
        </p:nvSpPr>
        <p:spPr>
          <a:xfrm flipH="1">
            <a:off x="6311500" y="2019763"/>
            <a:ext cx="1869000" cy="78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Publication Performance</a:t>
            </a:r>
            <a:endParaRPr sz="2000"/>
          </a:p>
        </p:txBody>
      </p:sp>
      <p:sp>
        <p:nvSpPr>
          <p:cNvPr id="1776" name="Google Shape;1776;p43"/>
          <p:cNvSpPr txBox="1"/>
          <p:nvPr>
            <p:ph idx="4294967295" type="subTitle"/>
          </p:nvPr>
        </p:nvSpPr>
        <p:spPr>
          <a:xfrm flipH="1">
            <a:off x="6390425" y="2772775"/>
            <a:ext cx="1695900" cy="121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Lexend"/>
                <a:ea typeface="Lexend"/>
                <a:cs typeface="Lexend"/>
                <a:sym typeface="Lexend"/>
              </a:rPr>
              <a:t>Females outperform</a:t>
            </a:r>
            <a:r>
              <a:rPr lang="en"/>
              <a:t> males, but </a:t>
            </a:r>
            <a:r>
              <a:rPr b="1" lang="en">
                <a:latin typeface="Lexend"/>
                <a:ea typeface="Lexend"/>
                <a:cs typeface="Lexend"/>
                <a:sym typeface="Lexend"/>
              </a:rPr>
              <a:t>career recognition</a:t>
            </a:r>
            <a:r>
              <a:rPr lang="en"/>
              <a:t> is </a:t>
            </a:r>
            <a:r>
              <a:rPr b="1" lang="en">
                <a:latin typeface="Lexend"/>
                <a:ea typeface="Lexend"/>
                <a:cs typeface="Lexend"/>
                <a:sym typeface="Lexend"/>
              </a:rPr>
              <a:t>not reciprocated</a:t>
            </a:r>
            <a:endParaRPr b="1">
              <a:latin typeface="Lexend"/>
              <a:ea typeface="Lexend"/>
              <a:cs typeface="Lexend"/>
              <a:sym typeface="Lexend"/>
            </a:endParaRPr>
          </a:p>
        </p:txBody>
      </p:sp>
      <p:sp>
        <p:nvSpPr>
          <p:cNvPr id="1777" name="Google Shape;1777;p43"/>
          <p:cNvSpPr txBox="1"/>
          <p:nvPr>
            <p:ph idx="4294967295" type="subTitle"/>
          </p:nvPr>
        </p:nvSpPr>
        <p:spPr>
          <a:xfrm flipH="1">
            <a:off x="1873675" y="4173975"/>
            <a:ext cx="5430300" cy="788400"/>
          </a:xfrm>
          <a:prstGeom prst="rect">
            <a:avLst/>
          </a:prstGeom>
          <a:solidFill>
            <a:srgbClr val="C9E1FB"/>
          </a:solidFill>
        </p:spPr>
        <p:txBody>
          <a:bodyPr anchorCtr="0" anchor="t" bIns="91425" lIns="91425" spcFirstLastPara="1" rIns="91425" wrap="square" tIns="91425">
            <a:noAutofit/>
          </a:bodyPr>
          <a:lstStyle/>
          <a:p>
            <a:pPr indent="0" lvl="0" marL="0" rtl="0" algn="ctr">
              <a:spcBef>
                <a:spcPts val="0"/>
              </a:spcBef>
              <a:spcAft>
                <a:spcPts val="1200"/>
              </a:spcAft>
              <a:buNone/>
            </a:pPr>
            <a:r>
              <a:rPr lang="en"/>
              <a:t>There is </a:t>
            </a:r>
            <a:r>
              <a:rPr b="1" lang="en">
                <a:latin typeface="Lexend"/>
                <a:ea typeface="Lexend"/>
                <a:cs typeface="Lexend"/>
                <a:sym typeface="Lexend"/>
              </a:rPr>
              <a:t>systemic </a:t>
            </a:r>
            <a:r>
              <a:rPr b="1" lang="en">
                <a:latin typeface="Lexend"/>
                <a:ea typeface="Lexend"/>
                <a:cs typeface="Lexend"/>
                <a:sym typeface="Lexend"/>
              </a:rPr>
              <a:t>gender discrimination</a:t>
            </a:r>
            <a:r>
              <a:rPr lang="en"/>
              <a:t> </a:t>
            </a:r>
            <a:r>
              <a:rPr lang="en"/>
              <a:t>in salary and career advancement</a:t>
            </a:r>
            <a:r>
              <a:rPr b="1" lang="en">
                <a:latin typeface="Lexend"/>
                <a:ea typeface="Lexend"/>
                <a:cs typeface="Lexend"/>
                <a:sym typeface="Lexend"/>
              </a:rPr>
              <a:t> against females</a:t>
            </a:r>
            <a:r>
              <a:rPr lang="en"/>
              <a:t>, despite comparable qualifications, experience, and performance as males.</a:t>
            </a:r>
            <a:endParaRPr/>
          </a:p>
        </p:txBody>
      </p:sp>
      <p:cxnSp>
        <p:nvCxnSpPr>
          <p:cNvPr id="1778" name="Google Shape;1778;p43"/>
          <p:cNvCxnSpPr/>
          <p:nvPr/>
        </p:nvCxnSpPr>
        <p:spPr>
          <a:xfrm>
            <a:off x="1919550" y="1063875"/>
            <a:ext cx="5304900" cy="0"/>
          </a:xfrm>
          <a:prstGeom prst="straightConnector1">
            <a:avLst/>
          </a:prstGeom>
          <a:noFill/>
          <a:ln cap="rnd" cmpd="sng" w="19050">
            <a:solidFill>
              <a:schemeClr val="dk1"/>
            </a:solidFill>
            <a:prstDash val="solid"/>
            <a:round/>
            <a:headEnd len="med" w="med" type="none"/>
            <a:tailEnd len="med" w="med" type="none"/>
          </a:ln>
        </p:spPr>
      </p:cxnSp>
      <p:sp>
        <p:nvSpPr>
          <p:cNvPr id="1779" name="Google Shape;1779;p43"/>
          <p:cNvSpPr txBox="1"/>
          <p:nvPr/>
        </p:nvSpPr>
        <p:spPr>
          <a:xfrm>
            <a:off x="8180500" y="0"/>
            <a:ext cx="963300" cy="31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grpSp>
        <p:nvGrpSpPr>
          <p:cNvPr id="1780" name="Google Shape;1780;p43"/>
          <p:cNvGrpSpPr/>
          <p:nvPr/>
        </p:nvGrpSpPr>
        <p:grpSpPr>
          <a:xfrm>
            <a:off x="1347013" y="1262217"/>
            <a:ext cx="788400" cy="788400"/>
            <a:chOff x="1347013" y="1262217"/>
            <a:chExt cx="788400" cy="788400"/>
          </a:xfrm>
        </p:grpSpPr>
        <p:sp>
          <p:nvSpPr>
            <p:cNvPr id="1781" name="Google Shape;1781;p43"/>
            <p:cNvSpPr/>
            <p:nvPr/>
          </p:nvSpPr>
          <p:spPr>
            <a:xfrm>
              <a:off x="1347013" y="1262217"/>
              <a:ext cx="788400" cy="78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2" name="Google Shape;1782;p43"/>
            <p:cNvGrpSpPr/>
            <p:nvPr/>
          </p:nvGrpSpPr>
          <p:grpSpPr>
            <a:xfrm>
              <a:off x="1519365" y="1448894"/>
              <a:ext cx="443707" cy="443661"/>
              <a:chOff x="3913275" y="4370875"/>
              <a:chExt cx="483025" cy="482975"/>
            </a:xfrm>
          </p:grpSpPr>
          <p:sp>
            <p:nvSpPr>
              <p:cNvPr id="1783" name="Google Shape;1783;p43"/>
              <p:cNvSpPr/>
              <p:nvPr/>
            </p:nvSpPr>
            <p:spPr>
              <a:xfrm>
                <a:off x="4044825" y="4395325"/>
                <a:ext cx="57675" cy="57925"/>
              </a:xfrm>
              <a:custGeom>
                <a:rect b="b" l="l" r="r" t="t"/>
                <a:pathLst>
                  <a:path extrusionOk="0" h="2317" w="2307">
                    <a:moveTo>
                      <a:pt x="1157" y="1"/>
                    </a:moveTo>
                    <a:cubicBezTo>
                      <a:pt x="946" y="1"/>
                      <a:pt x="775" y="176"/>
                      <a:pt x="780" y="388"/>
                    </a:cubicBezTo>
                    <a:lnTo>
                      <a:pt x="780" y="790"/>
                    </a:lnTo>
                    <a:lnTo>
                      <a:pt x="378" y="790"/>
                    </a:lnTo>
                    <a:cubicBezTo>
                      <a:pt x="169" y="790"/>
                      <a:pt x="0" y="959"/>
                      <a:pt x="0" y="1167"/>
                    </a:cubicBezTo>
                    <a:cubicBezTo>
                      <a:pt x="0" y="1376"/>
                      <a:pt x="169" y="1545"/>
                      <a:pt x="378" y="1545"/>
                    </a:cubicBezTo>
                    <a:lnTo>
                      <a:pt x="780" y="1545"/>
                    </a:lnTo>
                    <a:lnTo>
                      <a:pt x="780" y="1947"/>
                    </a:lnTo>
                    <a:cubicBezTo>
                      <a:pt x="783" y="2152"/>
                      <a:pt x="952" y="2316"/>
                      <a:pt x="1156" y="2316"/>
                    </a:cubicBezTo>
                    <a:cubicBezTo>
                      <a:pt x="1361" y="2316"/>
                      <a:pt x="1528" y="2152"/>
                      <a:pt x="1533" y="1947"/>
                    </a:cubicBezTo>
                    <a:lnTo>
                      <a:pt x="1533" y="1545"/>
                    </a:lnTo>
                    <a:lnTo>
                      <a:pt x="1939" y="1545"/>
                    </a:lnTo>
                    <a:cubicBezTo>
                      <a:pt x="2142" y="1540"/>
                      <a:pt x="2306" y="1373"/>
                      <a:pt x="2306" y="1167"/>
                    </a:cubicBezTo>
                    <a:cubicBezTo>
                      <a:pt x="2306" y="962"/>
                      <a:pt x="2142" y="795"/>
                      <a:pt x="1939" y="790"/>
                    </a:cubicBezTo>
                    <a:lnTo>
                      <a:pt x="1535" y="790"/>
                    </a:lnTo>
                    <a:lnTo>
                      <a:pt x="1535" y="388"/>
                    </a:lnTo>
                    <a:cubicBezTo>
                      <a:pt x="1540" y="176"/>
                      <a:pt x="1369" y="1"/>
                      <a:pt x="1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3"/>
              <p:cNvSpPr/>
              <p:nvPr/>
            </p:nvSpPr>
            <p:spPr>
              <a:xfrm>
                <a:off x="3913275" y="4370875"/>
                <a:ext cx="483025" cy="482975"/>
              </a:xfrm>
              <a:custGeom>
                <a:rect b="b" l="l" r="r" t="t"/>
                <a:pathLst>
                  <a:path extrusionOk="0" h="19319" w="19321">
                    <a:moveTo>
                      <a:pt x="6416" y="762"/>
                    </a:moveTo>
                    <a:cubicBezTo>
                      <a:pt x="7381" y="762"/>
                      <a:pt x="8345" y="1056"/>
                      <a:pt x="9157" y="1646"/>
                    </a:cubicBezTo>
                    <a:lnTo>
                      <a:pt x="8664" y="3536"/>
                    </a:lnTo>
                    <a:lnTo>
                      <a:pt x="4168" y="3536"/>
                    </a:lnTo>
                    <a:lnTo>
                      <a:pt x="3675" y="1646"/>
                    </a:lnTo>
                    <a:cubicBezTo>
                      <a:pt x="4487" y="1056"/>
                      <a:pt x="5452" y="762"/>
                      <a:pt x="6416" y="762"/>
                    </a:cubicBezTo>
                    <a:close/>
                    <a:moveTo>
                      <a:pt x="8573" y="4291"/>
                    </a:moveTo>
                    <a:lnTo>
                      <a:pt x="8573" y="5237"/>
                    </a:lnTo>
                    <a:cubicBezTo>
                      <a:pt x="8573" y="6489"/>
                      <a:pt x="7648" y="7561"/>
                      <a:pt x="6416" y="7750"/>
                    </a:cubicBezTo>
                    <a:cubicBezTo>
                      <a:pt x="5183" y="7561"/>
                      <a:pt x="4259" y="6489"/>
                      <a:pt x="4259" y="5237"/>
                    </a:cubicBezTo>
                    <a:lnTo>
                      <a:pt x="4259" y="4291"/>
                    </a:lnTo>
                    <a:close/>
                    <a:moveTo>
                      <a:pt x="7269" y="8291"/>
                    </a:moveTo>
                    <a:lnTo>
                      <a:pt x="7269" y="8702"/>
                    </a:lnTo>
                    <a:lnTo>
                      <a:pt x="6416" y="11984"/>
                    </a:lnTo>
                    <a:lnTo>
                      <a:pt x="5564" y="8702"/>
                    </a:lnTo>
                    <a:lnTo>
                      <a:pt x="5564" y="8291"/>
                    </a:lnTo>
                    <a:cubicBezTo>
                      <a:pt x="5820" y="8397"/>
                      <a:pt x="6090" y="8468"/>
                      <a:pt x="6367" y="8507"/>
                    </a:cubicBezTo>
                    <a:cubicBezTo>
                      <a:pt x="6383" y="8508"/>
                      <a:pt x="6400" y="8510"/>
                      <a:pt x="6416" y="8510"/>
                    </a:cubicBezTo>
                    <a:cubicBezTo>
                      <a:pt x="6433" y="8510"/>
                      <a:pt x="6449" y="8508"/>
                      <a:pt x="6466" y="8507"/>
                    </a:cubicBezTo>
                    <a:cubicBezTo>
                      <a:pt x="6741" y="8468"/>
                      <a:pt x="7010" y="8397"/>
                      <a:pt x="7269" y="8291"/>
                    </a:cubicBezTo>
                    <a:close/>
                    <a:moveTo>
                      <a:pt x="4878" y="9068"/>
                    </a:moveTo>
                    <a:lnTo>
                      <a:pt x="6007" y="13413"/>
                    </a:lnTo>
                    <a:lnTo>
                      <a:pt x="755" y="13411"/>
                    </a:lnTo>
                    <a:lnTo>
                      <a:pt x="755" y="11579"/>
                    </a:lnTo>
                    <a:cubicBezTo>
                      <a:pt x="755" y="10723"/>
                      <a:pt x="1335" y="9978"/>
                      <a:pt x="2162" y="9764"/>
                    </a:cubicBezTo>
                    <a:lnTo>
                      <a:pt x="4878" y="9068"/>
                    </a:lnTo>
                    <a:close/>
                    <a:moveTo>
                      <a:pt x="12867" y="8101"/>
                    </a:moveTo>
                    <a:cubicBezTo>
                      <a:pt x="14250" y="8101"/>
                      <a:pt x="15376" y="9048"/>
                      <a:pt x="15376" y="10211"/>
                    </a:cubicBezTo>
                    <a:lnTo>
                      <a:pt x="15376" y="13085"/>
                    </a:lnTo>
                    <a:cubicBezTo>
                      <a:pt x="15376" y="14028"/>
                      <a:pt x="14757" y="14881"/>
                      <a:pt x="13760" y="15311"/>
                    </a:cubicBezTo>
                    <a:cubicBezTo>
                      <a:pt x="13482" y="15428"/>
                      <a:pt x="13187" y="15487"/>
                      <a:pt x="12891" y="15487"/>
                    </a:cubicBezTo>
                    <a:cubicBezTo>
                      <a:pt x="12603" y="15487"/>
                      <a:pt x="12314" y="15431"/>
                      <a:pt x="12042" y="15319"/>
                    </a:cubicBezTo>
                    <a:lnTo>
                      <a:pt x="12003" y="15303"/>
                    </a:lnTo>
                    <a:cubicBezTo>
                      <a:pt x="10988" y="14876"/>
                      <a:pt x="10357" y="14018"/>
                      <a:pt x="10357" y="13063"/>
                    </a:cubicBezTo>
                    <a:lnTo>
                      <a:pt x="10357" y="10213"/>
                    </a:lnTo>
                    <a:cubicBezTo>
                      <a:pt x="10359" y="9950"/>
                      <a:pt x="10417" y="9690"/>
                      <a:pt x="10528" y="9450"/>
                    </a:cubicBezTo>
                    <a:cubicBezTo>
                      <a:pt x="10541" y="9430"/>
                      <a:pt x="10551" y="9407"/>
                      <a:pt x="10559" y="9384"/>
                    </a:cubicBezTo>
                    <a:cubicBezTo>
                      <a:pt x="10943" y="8631"/>
                      <a:pt x="11834" y="8101"/>
                      <a:pt x="12867" y="8101"/>
                    </a:cubicBezTo>
                    <a:close/>
                    <a:moveTo>
                      <a:pt x="15737" y="14551"/>
                    </a:moveTo>
                    <a:lnTo>
                      <a:pt x="16968" y="14869"/>
                    </a:lnTo>
                    <a:cubicBezTo>
                      <a:pt x="17908" y="15109"/>
                      <a:pt x="18566" y="15957"/>
                      <a:pt x="18566" y="16927"/>
                    </a:cubicBezTo>
                    <a:lnTo>
                      <a:pt x="18566" y="18564"/>
                    </a:lnTo>
                    <a:lnTo>
                      <a:pt x="7245" y="18564"/>
                    </a:lnTo>
                    <a:lnTo>
                      <a:pt x="7245" y="16927"/>
                    </a:lnTo>
                    <a:cubicBezTo>
                      <a:pt x="7245" y="15957"/>
                      <a:pt x="7903" y="15109"/>
                      <a:pt x="8843" y="14869"/>
                    </a:cubicBezTo>
                    <a:lnTo>
                      <a:pt x="10025" y="14565"/>
                    </a:lnTo>
                    <a:cubicBezTo>
                      <a:pt x="10390" y="15179"/>
                      <a:pt x="10975" y="15690"/>
                      <a:pt x="11710" y="16000"/>
                    </a:cubicBezTo>
                    <a:lnTo>
                      <a:pt x="11749" y="16016"/>
                    </a:lnTo>
                    <a:cubicBezTo>
                      <a:pt x="12114" y="16169"/>
                      <a:pt x="12502" y="16245"/>
                      <a:pt x="12890" y="16245"/>
                    </a:cubicBezTo>
                    <a:cubicBezTo>
                      <a:pt x="13289" y="16245"/>
                      <a:pt x="13687" y="16165"/>
                      <a:pt x="14060" y="16005"/>
                    </a:cubicBezTo>
                    <a:cubicBezTo>
                      <a:pt x="14803" y="15684"/>
                      <a:pt x="15383" y="15170"/>
                      <a:pt x="15737" y="14551"/>
                    </a:cubicBezTo>
                    <a:close/>
                    <a:moveTo>
                      <a:pt x="6415" y="0"/>
                    </a:moveTo>
                    <a:cubicBezTo>
                      <a:pt x="5208" y="0"/>
                      <a:pt x="4001" y="403"/>
                      <a:pt x="3008" y="1207"/>
                    </a:cubicBezTo>
                    <a:cubicBezTo>
                      <a:pt x="2894" y="1300"/>
                      <a:pt x="2843" y="1452"/>
                      <a:pt x="2881" y="1596"/>
                    </a:cubicBezTo>
                    <a:lnTo>
                      <a:pt x="3511" y="4008"/>
                    </a:lnTo>
                    <a:cubicBezTo>
                      <a:pt x="3513" y="4011"/>
                      <a:pt x="3513" y="4014"/>
                      <a:pt x="3515" y="4016"/>
                    </a:cubicBezTo>
                    <a:cubicBezTo>
                      <a:pt x="3508" y="4044"/>
                      <a:pt x="3505" y="4072"/>
                      <a:pt x="3505" y="4099"/>
                    </a:cubicBezTo>
                    <a:lnTo>
                      <a:pt x="3505" y="5237"/>
                    </a:lnTo>
                    <a:cubicBezTo>
                      <a:pt x="3506" y="6267"/>
                      <a:pt x="3990" y="7235"/>
                      <a:pt x="4809" y="7859"/>
                    </a:cubicBezTo>
                    <a:lnTo>
                      <a:pt x="4809" y="8305"/>
                    </a:lnTo>
                    <a:lnTo>
                      <a:pt x="1974" y="9033"/>
                    </a:lnTo>
                    <a:cubicBezTo>
                      <a:pt x="812" y="9332"/>
                      <a:pt x="0" y="10379"/>
                      <a:pt x="0" y="11579"/>
                    </a:cubicBezTo>
                    <a:lnTo>
                      <a:pt x="0" y="13788"/>
                    </a:lnTo>
                    <a:cubicBezTo>
                      <a:pt x="0" y="13997"/>
                      <a:pt x="169" y="14166"/>
                      <a:pt x="378" y="14166"/>
                    </a:cubicBezTo>
                    <a:lnTo>
                      <a:pt x="7434" y="14166"/>
                    </a:lnTo>
                    <a:cubicBezTo>
                      <a:pt x="7437" y="14166"/>
                      <a:pt x="7440" y="14166"/>
                      <a:pt x="7443" y="14166"/>
                    </a:cubicBezTo>
                    <a:cubicBezTo>
                      <a:pt x="7651" y="14166"/>
                      <a:pt x="7820" y="13997"/>
                      <a:pt x="7820" y="13788"/>
                    </a:cubicBezTo>
                    <a:cubicBezTo>
                      <a:pt x="7820" y="13579"/>
                      <a:pt x="7651" y="13411"/>
                      <a:pt x="7443" y="13411"/>
                    </a:cubicBezTo>
                    <a:cubicBezTo>
                      <a:pt x="7440" y="13411"/>
                      <a:pt x="7437" y="13411"/>
                      <a:pt x="7434" y="13411"/>
                    </a:cubicBezTo>
                    <a:lnTo>
                      <a:pt x="6823" y="13411"/>
                    </a:lnTo>
                    <a:lnTo>
                      <a:pt x="7952" y="9066"/>
                    </a:lnTo>
                    <a:lnTo>
                      <a:pt x="9700" y="9516"/>
                    </a:lnTo>
                    <a:cubicBezTo>
                      <a:pt x="9636" y="9743"/>
                      <a:pt x="9603" y="9976"/>
                      <a:pt x="9603" y="10213"/>
                    </a:cubicBezTo>
                    <a:lnTo>
                      <a:pt x="9603" y="13065"/>
                    </a:lnTo>
                    <a:cubicBezTo>
                      <a:pt x="9603" y="13335"/>
                      <a:pt x="9642" y="13605"/>
                      <a:pt x="9718" y="13864"/>
                    </a:cubicBezTo>
                    <a:lnTo>
                      <a:pt x="8654" y="14138"/>
                    </a:lnTo>
                    <a:cubicBezTo>
                      <a:pt x="7380" y="14464"/>
                      <a:pt x="6489" y="15612"/>
                      <a:pt x="6491" y="16927"/>
                    </a:cubicBezTo>
                    <a:lnTo>
                      <a:pt x="6491" y="18941"/>
                    </a:lnTo>
                    <a:cubicBezTo>
                      <a:pt x="6491" y="19149"/>
                      <a:pt x="6658" y="19318"/>
                      <a:pt x="6867" y="19318"/>
                    </a:cubicBezTo>
                    <a:cubicBezTo>
                      <a:pt x="6868" y="19318"/>
                      <a:pt x="6869" y="19318"/>
                      <a:pt x="6870" y="19318"/>
                    </a:cubicBezTo>
                    <a:lnTo>
                      <a:pt x="18943" y="19318"/>
                    </a:lnTo>
                    <a:cubicBezTo>
                      <a:pt x="19152" y="19318"/>
                      <a:pt x="19320" y="19150"/>
                      <a:pt x="19320" y="18941"/>
                    </a:cubicBezTo>
                    <a:lnTo>
                      <a:pt x="19320" y="16927"/>
                    </a:lnTo>
                    <a:cubicBezTo>
                      <a:pt x="19320" y="15612"/>
                      <a:pt x="18430" y="14465"/>
                      <a:pt x="17157" y="14138"/>
                    </a:cubicBezTo>
                    <a:lnTo>
                      <a:pt x="16030" y="13848"/>
                    </a:lnTo>
                    <a:cubicBezTo>
                      <a:pt x="16096" y="13600"/>
                      <a:pt x="16131" y="13343"/>
                      <a:pt x="16131" y="13087"/>
                    </a:cubicBezTo>
                    <a:lnTo>
                      <a:pt x="16131" y="10213"/>
                    </a:lnTo>
                    <a:cubicBezTo>
                      <a:pt x="16131" y="8632"/>
                      <a:pt x="14666" y="7346"/>
                      <a:pt x="12867" y="7346"/>
                    </a:cubicBezTo>
                    <a:cubicBezTo>
                      <a:pt x="11643" y="7346"/>
                      <a:pt x="10576" y="7940"/>
                      <a:pt x="10016" y="8818"/>
                    </a:cubicBezTo>
                    <a:lnTo>
                      <a:pt x="8023" y="8306"/>
                    </a:lnTo>
                    <a:lnTo>
                      <a:pt x="8023" y="7859"/>
                    </a:lnTo>
                    <a:cubicBezTo>
                      <a:pt x="8843" y="7237"/>
                      <a:pt x="9324" y="6267"/>
                      <a:pt x="9326" y="5237"/>
                    </a:cubicBezTo>
                    <a:lnTo>
                      <a:pt x="9326" y="4100"/>
                    </a:lnTo>
                    <a:cubicBezTo>
                      <a:pt x="9326" y="4072"/>
                      <a:pt x="9323" y="4046"/>
                      <a:pt x="9318" y="4018"/>
                    </a:cubicBezTo>
                    <a:cubicBezTo>
                      <a:pt x="9318" y="4016"/>
                      <a:pt x="9319" y="4013"/>
                      <a:pt x="9319" y="4009"/>
                    </a:cubicBezTo>
                    <a:lnTo>
                      <a:pt x="9950" y="1596"/>
                    </a:lnTo>
                    <a:cubicBezTo>
                      <a:pt x="9987" y="1452"/>
                      <a:pt x="9937" y="1300"/>
                      <a:pt x="9823" y="1207"/>
                    </a:cubicBezTo>
                    <a:cubicBezTo>
                      <a:pt x="8830" y="403"/>
                      <a:pt x="7622" y="0"/>
                      <a:pt x="6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3"/>
              <p:cNvSpPr/>
              <p:nvPr/>
            </p:nvSpPr>
            <p:spPr>
              <a:xfrm>
                <a:off x="4211375" y="4370875"/>
                <a:ext cx="184925" cy="180825"/>
              </a:xfrm>
              <a:custGeom>
                <a:rect b="b" l="l" r="r" t="t"/>
                <a:pathLst>
                  <a:path extrusionOk="0" h="7233" w="7397">
                    <a:moveTo>
                      <a:pt x="4794" y="755"/>
                    </a:moveTo>
                    <a:cubicBezTo>
                      <a:pt x="5814" y="757"/>
                      <a:pt x="6642" y="1584"/>
                      <a:pt x="6642" y="2604"/>
                    </a:cubicBezTo>
                    <a:lnTo>
                      <a:pt x="6642" y="3963"/>
                    </a:lnTo>
                    <a:cubicBezTo>
                      <a:pt x="6642" y="4983"/>
                      <a:pt x="5814" y="5810"/>
                      <a:pt x="4794" y="5812"/>
                    </a:cubicBezTo>
                    <a:lnTo>
                      <a:pt x="4377" y="5812"/>
                    </a:lnTo>
                    <a:cubicBezTo>
                      <a:pt x="4319" y="5812"/>
                      <a:pt x="4260" y="5825"/>
                      <a:pt x="4208" y="5852"/>
                    </a:cubicBezTo>
                    <a:lnTo>
                      <a:pt x="3434" y="6242"/>
                    </a:lnTo>
                    <a:lnTo>
                      <a:pt x="3434" y="6189"/>
                    </a:lnTo>
                    <a:cubicBezTo>
                      <a:pt x="3434" y="5981"/>
                      <a:pt x="3265" y="5812"/>
                      <a:pt x="3056" y="5812"/>
                    </a:cubicBezTo>
                    <a:lnTo>
                      <a:pt x="2604" y="5812"/>
                    </a:lnTo>
                    <a:cubicBezTo>
                      <a:pt x="1583" y="5810"/>
                      <a:pt x="756" y="4984"/>
                      <a:pt x="756" y="3963"/>
                    </a:cubicBezTo>
                    <a:lnTo>
                      <a:pt x="756" y="2604"/>
                    </a:lnTo>
                    <a:cubicBezTo>
                      <a:pt x="756" y="1584"/>
                      <a:pt x="1583" y="757"/>
                      <a:pt x="2604" y="755"/>
                    </a:cubicBezTo>
                    <a:close/>
                    <a:moveTo>
                      <a:pt x="2604" y="0"/>
                    </a:moveTo>
                    <a:cubicBezTo>
                      <a:pt x="1168" y="2"/>
                      <a:pt x="2" y="1167"/>
                      <a:pt x="1" y="2604"/>
                    </a:cubicBezTo>
                    <a:lnTo>
                      <a:pt x="1" y="3963"/>
                    </a:lnTo>
                    <a:cubicBezTo>
                      <a:pt x="2" y="5400"/>
                      <a:pt x="1168" y="6563"/>
                      <a:pt x="2604" y="6567"/>
                    </a:cubicBezTo>
                    <a:lnTo>
                      <a:pt x="2679" y="6567"/>
                    </a:lnTo>
                    <a:lnTo>
                      <a:pt x="2679" y="6855"/>
                    </a:lnTo>
                    <a:cubicBezTo>
                      <a:pt x="2679" y="7074"/>
                      <a:pt x="2859" y="7233"/>
                      <a:pt x="3057" y="7233"/>
                    </a:cubicBezTo>
                    <a:cubicBezTo>
                      <a:pt x="3114" y="7233"/>
                      <a:pt x="3171" y="7220"/>
                      <a:pt x="3227" y="7192"/>
                    </a:cubicBezTo>
                    <a:lnTo>
                      <a:pt x="4467" y="6567"/>
                    </a:lnTo>
                    <a:lnTo>
                      <a:pt x="4794" y="6567"/>
                    </a:lnTo>
                    <a:cubicBezTo>
                      <a:pt x="6231" y="6563"/>
                      <a:pt x="7395" y="5400"/>
                      <a:pt x="7396" y="3963"/>
                    </a:cubicBezTo>
                    <a:lnTo>
                      <a:pt x="7396" y="2604"/>
                    </a:lnTo>
                    <a:cubicBezTo>
                      <a:pt x="7395" y="1167"/>
                      <a:pt x="6231" y="2"/>
                      <a:pt x="4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3"/>
              <p:cNvSpPr/>
              <p:nvPr/>
            </p:nvSpPr>
            <p:spPr>
              <a:xfrm>
                <a:off x="4256325" y="4405650"/>
                <a:ext cx="102075" cy="95925"/>
              </a:xfrm>
              <a:custGeom>
                <a:rect b="b" l="l" r="r" t="t"/>
                <a:pathLst>
                  <a:path extrusionOk="0" h="3837" w="4083">
                    <a:moveTo>
                      <a:pt x="2703" y="754"/>
                    </a:moveTo>
                    <a:cubicBezTo>
                      <a:pt x="2832" y="754"/>
                      <a:pt x="2961" y="803"/>
                      <a:pt x="3059" y="902"/>
                    </a:cubicBezTo>
                    <a:cubicBezTo>
                      <a:pt x="3256" y="1099"/>
                      <a:pt x="3256" y="1418"/>
                      <a:pt x="3059" y="1615"/>
                    </a:cubicBezTo>
                    <a:lnTo>
                      <a:pt x="2655" y="2021"/>
                    </a:lnTo>
                    <a:lnTo>
                      <a:pt x="1942" y="1307"/>
                    </a:lnTo>
                    <a:lnTo>
                      <a:pt x="2346" y="902"/>
                    </a:lnTo>
                    <a:cubicBezTo>
                      <a:pt x="2444" y="803"/>
                      <a:pt x="2573" y="754"/>
                      <a:pt x="2703" y="754"/>
                    </a:cubicBezTo>
                    <a:close/>
                    <a:moveTo>
                      <a:pt x="1409" y="1840"/>
                    </a:moveTo>
                    <a:lnTo>
                      <a:pt x="2121" y="2554"/>
                    </a:lnTo>
                    <a:lnTo>
                      <a:pt x="1717" y="2958"/>
                    </a:lnTo>
                    <a:cubicBezTo>
                      <a:pt x="1618" y="3056"/>
                      <a:pt x="1489" y="3105"/>
                      <a:pt x="1360" y="3105"/>
                    </a:cubicBezTo>
                    <a:cubicBezTo>
                      <a:pt x="1231" y="3105"/>
                      <a:pt x="1102" y="3056"/>
                      <a:pt x="1003" y="2958"/>
                    </a:cubicBezTo>
                    <a:cubicBezTo>
                      <a:pt x="806" y="2761"/>
                      <a:pt x="806" y="2441"/>
                      <a:pt x="1003" y="2244"/>
                    </a:cubicBezTo>
                    <a:lnTo>
                      <a:pt x="1409" y="1840"/>
                    </a:lnTo>
                    <a:close/>
                    <a:moveTo>
                      <a:pt x="2703" y="0"/>
                    </a:moveTo>
                    <a:cubicBezTo>
                      <a:pt x="2381" y="0"/>
                      <a:pt x="2059" y="123"/>
                      <a:pt x="1813" y="369"/>
                    </a:cubicBezTo>
                    <a:lnTo>
                      <a:pt x="470" y="1711"/>
                    </a:lnTo>
                    <a:cubicBezTo>
                      <a:pt x="0" y="2206"/>
                      <a:pt x="10" y="2986"/>
                      <a:pt x="492" y="3467"/>
                    </a:cubicBezTo>
                    <a:cubicBezTo>
                      <a:pt x="738" y="3713"/>
                      <a:pt x="1061" y="3837"/>
                      <a:pt x="1383" y="3837"/>
                    </a:cubicBezTo>
                    <a:cubicBezTo>
                      <a:pt x="1695" y="3837"/>
                      <a:pt x="2006" y="3722"/>
                      <a:pt x="2250" y="3492"/>
                    </a:cubicBezTo>
                    <a:lnTo>
                      <a:pt x="3592" y="2148"/>
                    </a:lnTo>
                    <a:cubicBezTo>
                      <a:pt x="4082" y="1657"/>
                      <a:pt x="4082" y="860"/>
                      <a:pt x="3592" y="369"/>
                    </a:cubicBezTo>
                    <a:cubicBezTo>
                      <a:pt x="3346" y="123"/>
                      <a:pt x="3024" y="0"/>
                      <a:pt x="2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3"/>
              <p:cNvSpPr/>
              <p:nvPr/>
            </p:nvSpPr>
            <p:spPr>
              <a:xfrm>
                <a:off x="4225750" y="4593500"/>
                <a:ext cx="51875" cy="51875"/>
              </a:xfrm>
              <a:custGeom>
                <a:rect b="b" l="l" r="r" t="t"/>
                <a:pathLst>
                  <a:path extrusionOk="0" h="2075" w="2075">
                    <a:moveTo>
                      <a:pt x="368" y="0"/>
                    </a:moveTo>
                    <a:cubicBezTo>
                      <a:pt x="162" y="4"/>
                      <a:pt x="0" y="173"/>
                      <a:pt x="0" y="376"/>
                    </a:cubicBezTo>
                    <a:cubicBezTo>
                      <a:pt x="0" y="581"/>
                      <a:pt x="162" y="749"/>
                      <a:pt x="368" y="754"/>
                    </a:cubicBezTo>
                    <a:cubicBezTo>
                      <a:pt x="894" y="754"/>
                      <a:pt x="1319" y="1181"/>
                      <a:pt x="1319" y="1705"/>
                    </a:cubicBezTo>
                    <a:cubicBezTo>
                      <a:pt x="1324" y="1911"/>
                      <a:pt x="1492" y="2074"/>
                      <a:pt x="1697" y="2074"/>
                    </a:cubicBezTo>
                    <a:cubicBezTo>
                      <a:pt x="1902" y="2074"/>
                      <a:pt x="2069" y="1911"/>
                      <a:pt x="2074" y="1705"/>
                    </a:cubicBezTo>
                    <a:cubicBezTo>
                      <a:pt x="2074" y="765"/>
                      <a:pt x="1309" y="0"/>
                      <a:pt x="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3"/>
              <p:cNvSpPr/>
              <p:nvPr/>
            </p:nvSpPr>
            <p:spPr>
              <a:xfrm>
                <a:off x="4261250" y="4659050"/>
                <a:ext cx="19150" cy="19425"/>
              </a:xfrm>
              <a:custGeom>
                <a:rect b="b" l="l" r="r" t="t"/>
                <a:pathLst>
                  <a:path extrusionOk="0" h="777" w="766">
                    <a:moveTo>
                      <a:pt x="383" y="0"/>
                    </a:moveTo>
                    <a:cubicBezTo>
                      <a:pt x="174" y="0"/>
                      <a:pt x="5" y="169"/>
                      <a:pt x="5" y="378"/>
                    </a:cubicBezTo>
                    <a:lnTo>
                      <a:pt x="5" y="389"/>
                    </a:lnTo>
                    <a:cubicBezTo>
                      <a:pt x="0" y="601"/>
                      <a:pt x="171" y="777"/>
                      <a:pt x="383" y="777"/>
                    </a:cubicBezTo>
                    <a:cubicBezTo>
                      <a:pt x="595" y="777"/>
                      <a:pt x="765" y="601"/>
                      <a:pt x="760" y="389"/>
                    </a:cubicBezTo>
                    <a:lnTo>
                      <a:pt x="760" y="378"/>
                    </a:lnTo>
                    <a:cubicBezTo>
                      <a:pt x="760" y="169"/>
                      <a:pt x="591"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9" name="Google Shape;1789;p43"/>
          <p:cNvGrpSpPr/>
          <p:nvPr/>
        </p:nvGrpSpPr>
        <p:grpSpPr>
          <a:xfrm>
            <a:off x="4166575" y="1262217"/>
            <a:ext cx="788400" cy="788400"/>
            <a:chOff x="4256850" y="1262217"/>
            <a:chExt cx="788400" cy="788400"/>
          </a:xfrm>
        </p:grpSpPr>
        <p:sp>
          <p:nvSpPr>
            <p:cNvPr id="1790" name="Google Shape;1790;p43"/>
            <p:cNvSpPr/>
            <p:nvPr/>
          </p:nvSpPr>
          <p:spPr>
            <a:xfrm>
              <a:off x="4256850" y="1262217"/>
              <a:ext cx="788400" cy="78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1" name="Google Shape;1791;p43"/>
            <p:cNvGrpSpPr/>
            <p:nvPr/>
          </p:nvGrpSpPr>
          <p:grpSpPr>
            <a:xfrm>
              <a:off x="4368967" y="1413584"/>
              <a:ext cx="564149" cy="485688"/>
              <a:chOff x="-62518200" y="2692475"/>
              <a:chExt cx="318225" cy="289100"/>
            </a:xfrm>
          </p:grpSpPr>
          <p:sp>
            <p:nvSpPr>
              <p:cNvPr id="1792" name="Google Shape;1792;p43"/>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93" name="Google Shape;1793;p43"/>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grpSp>
        <p:nvGrpSpPr>
          <p:cNvPr id="1794" name="Google Shape;1794;p43"/>
          <p:cNvGrpSpPr/>
          <p:nvPr/>
        </p:nvGrpSpPr>
        <p:grpSpPr>
          <a:xfrm>
            <a:off x="6851788" y="1262213"/>
            <a:ext cx="788400" cy="788400"/>
            <a:chOff x="6851788" y="1326313"/>
            <a:chExt cx="788400" cy="788400"/>
          </a:xfrm>
        </p:grpSpPr>
        <p:sp>
          <p:nvSpPr>
            <p:cNvPr id="1795" name="Google Shape;1795;p43"/>
            <p:cNvSpPr/>
            <p:nvPr/>
          </p:nvSpPr>
          <p:spPr>
            <a:xfrm>
              <a:off x="6851788" y="1326313"/>
              <a:ext cx="788400" cy="78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43"/>
            <p:cNvGrpSpPr/>
            <p:nvPr/>
          </p:nvGrpSpPr>
          <p:grpSpPr>
            <a:xfrm>
              <a:off x="7024175" y="1509914"/>
              <a:ext cx="443661" cy="443707"/>
              <a:chOff x="3913325" y="2604500"/>
              <a:chExt cx="482975" cy="483025"/>
            </a:xfrm>
          </p:grpSpPr>
          <p:sp>
            <p:nvSpPr>
              <p:cNvPr id="1797" name="Google Shape;1797;p43"/>
              <p:cNvSpPr/>
              <p:nvPr/>
            </p:nvSpPr>
            <p:spPr>
              <a:xfrm>
                <a:off x="3913325" y="2604500"/>
                <a:ext cx="482975" cy="483025"/>
              </a:xfrm>
              <a:custGeom>
                <a:rect b="b" l="l" r="r" t="t"/>
                <a:pathLst>
                  <a:path extrusionOk="0" h="19321" w="19319">
                    <a:moveTo>
                      <a:pt x="12085" y="1290"/>
                    </a:moveTo>
                    <a:lnTo>
                      <a:pt x="14520" y="3725"/>
                    </a:lnTo>
                    <a:lnTo>
                      <a:pt x="12545" y="3725"/>
                    </a:lnTo>
                    <a:cubicBezTo>
                      <a:pt x="12290" y="3723"/>
                      <a:pt x="12085" y="3518"/>
                      <a:pt x="12085" y="3264"/>
                    </a:cubicBezTo>
                    <a:lnTo>
                      <a:pt x="12085" y="1290"/>
                    </a:lnTo>
                    <a:close/>
                    <a:moveTo>
                      <a:pt x="18564" y="9283"/>
                    </a:moveTo>
                    <a:lnTo>
                      <a:pt x="18564" y="17433"/>
                    </a:lnTo>
                    <a:cubicBezTo>
                      <a:pt x="18562" y="18059"/>
                      <a:pt x="18055" y="18565"/>
                      <a:pt x="17431" y="18565"/>
                    </a:cubicBezTo>
                    <a:lnTo>
                      <a:pt x="3508" y="18565"/>
                    </a:lnTo>
                    <a:cubicBezTo>
                      <a:pt x="3777" y="18221"/>
                      <a:pt x="3923" y="17796"/>
                      <a:pt x="3923" y="17359"/>
                    </a:cubicBezTo>
                    <a:lnTo>
                      <a:pt x="3923" y="9283"/>
                    </a:lnTo>
                    <a:close/>
                    <a:moveTo>
                      <a:pt x="2874" y="0"/>
                    </a:moveTo>
                    <a:cubicBezTo>
                      <a:pt x="2203" y="2"/>
                      <a:pt x="1660" y="545"/>
                      <a:pt x="1660" y="1215"/>
                    </a:cubicBezTo>
                    <a:lnTo>
                      <a:pt x="1660" y="5886"/>
                    </a:lnTo>
                    <a:lnTo>
                      <a:pt x="378" y="5886"/>
                    </a:lnTo>
                    <a:cubicBezTo>
                      <a:pt x="169" y="5886"/>
                      <a:pt x="0" y="6055"/>
                      <a:pt x="0" y="6264"/>
                    </a:cubicBezTo>
                    <a:lnTo>
                      <a:pt x="0" y="17357"/>
                    </a:lnTo>
                    <a:cubicBezTo>
                      <a:pt x="0" y="18440"/>
                      <a:pt x="879" y="19318"/>
                      <a:pt x="1962" y="19320"/>
                    </a:cubicBezTo>
                    <a:lnTo>
                      <a:pt x="17431" y="19320"/>
                    </a:lnTo>
                    <a:cubicBezTo>
                      <a:pt x="18473" y="19318"/>
                      <a:pt x="19317" y="18474"/>
                      <a:pt x="19318" y="17433"/>
                    </a:cubicBezTo>
                    <a:lnTo>
                      <a:pt x="19318" y="8905"/>
                    </a:lnTo>
                    <a:cubicBezTo>
                      <a:pt x="19318" y="8697"/>
                      <a:pt x="19150" y="8528"/>
                      <a:pt x="18941" y="8528"/>
                    </a:cubicBezTo>
                    <a:lnTo>
                      <a:pt x="3546" y="8528"/>
                    </a:lnTo>
                    <a:cubicBezTo>
                      <a:pt x="3337" y="8528"/>
                      <a:pt x="3168" y="8697"/>
                      <a:pt x="3168" y="8905"/>
                    </a:cubicBezTo>
                    <a:lnTo>
                      <a:pt x="3168" y="17357"/>
                    </a:lnTo>
                    <a:cubicBezTo>
                      <a:pt x="3178" y="18031"/>
                      <a:pt x="2634" y="18580"/>
                      <a:pt x="1962" y="18580"/>
                    </a:cubicBezTo>
                    <a:cubicBezTo>
                      <a:pt x="1288" y="18580"/>
                      <a:pt x="745" y="18031"/>
                      <a:pt x="753" y="17357"/>
                    </a:cubicBezTo>
                    <a:lnTo>
                      <a:pt x="753" y="6641"/>
                    </a:lnTo>
                    <a:lnTo>
                      <a:pt x="1660" y="6641"/>
                    </a:lnTo>
                    <a:lnTo>
                      <a:pt x="1660" y="14935"/>
                    </a:lnTo>
                    <a:cubicBezTo>
                      <a:pt x="1655" y="15147"/>
                      <a:pt x="1824" y="15321"/>
                      <a:pt x="2036" y="15321"/>
                    </a:cubicBezTo>
                    <a:cubicBezTo>
                      <a:pt x="2248" y="15321"/>
                      <a:pt x="2418" y="15147"/>
                      <a:pt x="2413" y="14935"/>
                    </a:cubicBezTo>
                    <a:lnTo>
                      <a:pt x="2413" y="1215"/>
                    </a:lnTo>
                    <a:cubicBezTo>
                      <a:pt x="2415" y="960"/>
                      <a:pt x="2620" y="755"/>
                      <a:pt x="2874" y="755"/>
                    </a:cubicBezTo>
                    <a:lnTo>
                      <a:pt x="11330" y="755"/>
                    </a:lnTo>
                    <a:lnTo>
                      <a:pt x="11330" y="3264"/>
                    </a:lnTo>
                    <a:cubicBezTo>
                      <a:pt x="11332" y="3935"/>
                      <a:pt x="11875" y="4478"/>
                      <a:pt x="12545" y="4478"/>
                    </a:cubicBezTo>
                    <a:lnTo>
                      <a:pt x="15053" y="4478"/>
                    </a:lnTo>
                    <a:lnTo>
                      <a:pt x="15053" y="7146"/>
                    </a:lnTo>
                    <a:cubicBezTo>
                      <a:pt x="15048" y="7358"/>
                      <a:pt x="15218" y="7532"/>
                      <a:pt x="15430" y="7532"/>
                    </a:cubicBezTo>
                    <a:cubicBezTo>
                      <a:pt x="15642" y="7532"/>
                      <a:pt x="15813" y="7358"/>
                      <a:pt x="15808" y="7146"/>
                    </a:cubicBezTo>
                    <a:lnTo>
                      <a:pt x="15808" y="4100"/>
                    </a:lnTo>
                    <a:cubicBezTo>
                      <a:pt x="15808" y="4001"/>
                      <a:pt x="15768" y="3905"/>
                      <a:pt x="15698" y="3834"/>
                    </a:cubicBezTo>
                    <a:lnTo>
                      <a:pt x="11974" y="111"/>
                    </a:lnTo>
                    <a:cubicBezTo>
                      <a:pt x="11905" y="40"/>
                      <a:pt x="11809" y="0"/>
                      <a:pt x="11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3"/>
              <p:cNvSpPr/>
              <p:nvPr/>
            </p:nvSpPr>
            <p:spPr>
              <a:xfrm>
                <a:off x="4148850" y="2908425"/>
                <a:ext cx="87925" cy="87875"/>
              </a:xfrm>
              <a:custGeom>
                <a:rect b="b" l="l" r="r" t="t"/>
                <a:pathLst>
                  <a:path extrusionOk="0" h="3515" w="3517">
                    <a:moveTo>
                      <a:pt x="1767" y="1"/>
                    </a:moveTo>
                    <a:cubicBezTo>
                      <a:pt x="1555" y="1"/>
                      <a:pt x="1385" y="175"/>
                      <a:pt x="1389" y="387"/>
                    </a:cubicBezTo>
                    <a:lnTo>
                      <a:pt x="1389" y="1390"/>
                    </a:lnTo>
                    <a:lnTo>
                      <a:pt x="388" y="1390"/>
                    </a:lnTo>
                    <a:cubicBezTo>
                      <a:pt x="385" y="1390"/>
                      <a:pt x="382" y="1390"/>
                      <a:pt x="379" y="1390"/>
                    </a:cubicBezTo>
                    <a:cubicBezTo>
                      <a:pt x="171" y="1390"/>
                      <a:pt x="1" y="1558"/>
                      <a:pt x="1" y="1767"/>
                    </a:cubicBezTo>
                    <a:cubicBezTo>
                      <a:pt x="1" y="1976"/>
                      <a:pt x="171" y="2145"/>
                      <a:pt x="379" y="2145"/>
                    </a:cubicBezTo>
                    <a:cubicBezTo>
                      <a:pt x="382" y="2145"/>
                      <a:pt x="385" y="2145"/>
                      <a:pt x="388" y="2144"/>
                    </a:cubicBezTo>
                    <a:lnTo>
                      <a:pt x="1389" y="2144"/>
                    </a:lnTo>
                    <a:lnTo>
                      <a:pt x="1389" y="3148"/>
                    </a:lnTo>
                    <a:cubicBezTo>
                      <a:pt x="1394" y="3351"/>
                      <a:pt x="1562" y="3515"/>
                      <a:pt x="1767" y="3515"/>
                    </a:cubicBezTo>
                    <a:cubicBezTo>
                      <a:pt x="1972" y="3515"/>
                      <a:pt x="2139" y="3351"/>
                      <a:pt x="2144" y="3148"/>
                    </a:cubicBezTo>
                    <a:lnTo>
                      <a:pt x="2144" y="2144"/>
                    </a:lnTo>
                    <a:lnTo>
                      <a:pt x="3147" y="2144"/>
                    </a:lnTo>
                    <a:cubicBezTo>
                      <a:pt x="3353" y="2139"/>
                      <a:pt x="3516" y="1972"/>
                      <a:pt x="3516" y="1767"/>
                    </a:cubicBezTo>
                    <a:cubicBezTo>
                      <a:pt x="3516" y="1562"/>
                      <a:pt x="3353" y="1395"/>
                      <a:pt x="3147" y="1390"/>
                    </a:cubicBezTo>
                    <a:lnTo>
                      <a:pt x="2144" y="1390"/>
                    </a:lnTo>
                    <a:lnTo>
                      <a:pt x="2144" y="387"/>
                    </a:lnTo>
                    <a:cubicBezTo>
                      <a:pt x="2149" y="175"/>
                      <a:pt x="197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3"/>
              <p:cNvSpPr/>
              <p:nvPr/>
            </p:nvSpPr>
            <p:spPr>
              <a:xfrm>
                <a:off x="4110000" y="2869575"/>
                <a:ext cx="166050" cy="166050"/>
              </a:xfrm>
              <a:custGeom>
                <a:rect b="b" l="l" r="r" t="t"/>
                <a:pathLst>
                  <a:path extrusionOk="0" h="6642" w="6642">
                    <a:moveTo>
                      <a:pt x="3322" y="755"/>
                    </a:moveTo>
                    <a:cubicBezTo>
                      <a:pt x="3652" y="755"/>
                      <a:pt x="3985" y="819"/>
                      <a:pt x="4302" y="951"/>
                    </a:cubicBezTo>
                    <a:cubicBezTo>
                      <a:pt x="5262" y="1348"/>
                      <a:pt x="5886" y="2283"/>
                      <a:pt x="5886" y="3321"/>
                    </a:cubicBezTo>
                    <a:cubicBezTo>
                      <a:pt x="5885" y="4736"/>
                      <a:pt x="4738" y="5885"/>
                      <a:pt x="3321" y="5887"/>
                    </a:cubicBezTo>
                    <a:cubicBezTo>
                      <a:pt x="2283" y="5887"/>
                      <a:pt x="1348" y="5261"/>
                      <a:pt x="951" y="4303"/>
                    </a:cubicBezTo>
                    <a:cubicBezTo>
                      <a:pt x="553" y="3344"/>
                      <a:pt x="773" y="2240"/>
                      <a:pt x="1507" y="1507"/>
                    </a:cubicBezTo>
                    <a:cubicBezTo>
                      <a:pt x="1998" y="1016"/>
                      <a:pt x="2655" y="755"/>
                      <a:pt x="3322" y="755"/>
                    </a:cubicBezTo>
                    <a:close/>
                    <a:moveTo>
                      <a:pt x="3321" y="1"/>
                    </a:moveTo>
                    <a:cubicBezTo>
                      <a:pt x="1490" y="1"/>
                      <a:pt x="0" y="1490"/>
                      <a:pt x="0" y="3321"/>
                    </a:cubicBezTo>
                    <a:cubicBezTo>
                      <a:pt x="0" y="5152"/>
                      <a:pt x="1490" y="6641"/>
                      <a:pt x="3321" y="6641"/>
                    </a:cubicBezTo>
                    <a:cubicBezTo>
                      <a:pt x="5152" y="6641"/>
                      <a:pt x="6641" y="5152"/>
                      <a:pt x="6641" y="3321"/>
                    </a:cubicBezTo>
                    <a:cubicBezTo>
                      <a:pt x="6641" y="1490"/>
                      <a:pt x="5152" y="1"/>
                      <a:pt x="33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3"/>
              <p:cNvSpPr/>
              <p:nvPr/>
            </p:nvSpPr>
            <p:spPr>
              <a:xfrm>
                <a:off x="4008450" y="2761075"/>
                <a:ext cx="209950" cy="18900"/>
              </a:xfrm>
              <a:custGeom>
                <a:rect b="b" l="l" r="r" t="t"/>
                <a:pathLst>
                  <a:path extrusionOk="0" h="756" w="8398">
                    <a:moveTo>
                      <a:pt x="379" y="1"/>
                    </a:moveTo>
                    <a:cubicBezTo>
                      <a:pt x="171" y="1"/>
                      <a:pt x="1" y="169"/>
                      <a:pt x="1" y="378"/>
                    </a:cubicBezTo>
                    <a:cubicBezTo>
                      <a:pt x="1" y="587"/>
                      <a:pt x="171" y="756"/>
                      <a:pt x="379" y="756"/>
                    </a:cubicBezTo>
                    <a:cubicBezTo>
                      <a:pt x="382" y="756"/>
                      <a:pt x="385" y="756"/>
                      <a:pt x="388" y="755"/>
                    </a:cubicBezTo>
                    <a:lnTo>
                      <a:pt x="8012" y="755"/>
                    </a:lnTo>
                    <a:cubicBezTo>
                      <a:pt x="8015" y="756"/>
                      <a:pt x="8018" y="756"/>
                      <a:pt x="8021" y="756"/>
                    </a:cubicBezTo>
                    <a:cubicBezTo>
                      <a:pt x="8229" y="756"/>
                      <a:pt x="8398" y="587"/>
                      <a:pt x="8398" y="378"/>
                    </a:cubicBezTo>
                    <a:cubicBezTo>
                      <a:pt x="8398" y="169"/>
                      <a:pt x="8229" y="1"/>
                      <a:pt x="8021" y="1"/>
                    </a:cubicBezTo>
                    <a:cubicBezTo>
                      <a:pt x="8018" y="1"/>
                      <a:pt x="8015" y="1"/>
                      <a:pt x="8012" y="1"/>
                    </a:cubicBezTo>
                    <a:lnTo>
                      <a:pt x="388" y="1"/>
                    </a:lnTo>
                    <a:cubicBezTo>
                      <a:pt x="385" y="1"/>
                      <a:pt x="382"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3"/>
              <p:cNvSpPr/>
              <p:nvPr/>
            </p:nvSpPr>
            <p:spPr>
              <a:xfrm>
                <a:off x="4235925" y="2761125"/>
                <a:ext cx="19850" cy="18825"/>
              </a:xfrm>
              <a:custGeom>
                <a:rect b="b" l="l" r="r" t="t"/>
                <a:pathLst>
                  <a:path extrusionOk="0" h="753" w="794">
                    <a:moveTo>
                      <a:pt x="417" y="0"/>
                    </a:moveTo>
                    <a:cubicBezTo>
                      <a:pt x="344" y="0"/>
                      <a:pt x="271" y="22"/>
                      <a:pt x="207" y="65"/>
                    </a:cubicBezTo>
                    <a:cubicBezTo>
                      <a:pt x="58" y="164"/>
                      <a:pt x="0" y="355"/>
                      <a:pt x="70" y="520"/>
                    </a:cubicBezTo>
                    <a:cubicBezTo>
                      <a:pt x="130" y="664"/>
                      <a:pt x="268" y="752"/>
                      <a:pt x="417" y="752"/>
                    </a:cubicBezTo>
                    <a:cubicBezTo>
                      <a:pt x="441" y="752"/>
                      <a:pt x="466" y="750"/>
                      <a:pt x="490" y="745"/>
                    </a:cubicBezTo>
                    <a:cubicBezTo>
                      <a:pt x="666" y="710"/>
                      <a:pt x="793" y="556"/>
                      <a:pt x="793" y="376"/>
                    </a:cubicBezTo>
                    <a:cubicBezTo>
                      <a:pt x="793" y="277"/>
                      <a:pt x="753" y="181"/>
                      <a:pt x="682" y="110"/>
                    </a:cubicBezTo>
                    <a:cubicBezTo>
                      <a:pt x="610" y="38"/>
                      <a:pt x="514"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3"/>
              <p:cNvSpPr/>
              <p:nvPr/>
            </p:nvSpPr>
            <p:spPr>
              <a:xfrm>
                <a:off x="4105850" y="2715800"/>
                <a:ext cx="81550" cy="18900"/>
              </a:xfrm>
              <a:custGeom>
                <a:rect b="b" l="l" r="r" t="t"/>
                <a:pathLst>
                  <a:path extrusionOk="0" h="756" w="3262">
                    <a:moveTo>
                      <a:pt x="378" y="1"/>
                    </a:moveTo>
                    <a:cubicBezTo>
                      <a:pt x="170" y="1"/>
                      <a:pt x="1" y="169"/>
                      <a:pt x="1" y="378"/>
                    </a:cubicBezTo>
                    <a:cubicBezTo>
                      <a:pt x="1" y="587"/>
                      <a:pt x="170" y="756"/>
                      <a:pt x="378" y="756"/>
                    </a:cubicBezTo>
                    <a:cubicBezTo>
                      <a:pt x="381" y="756"/>
                      <a:pt x="384" y="756"/>
                      <a:pt x="387" y="756"/>
                    </a:cubicBezTo>
                    <a:lnTo>
                      <a:pt x="2876" y="756"/>
                    </a:lnTo>
                    <a:cubicBezTo>
                      <a:pt x="2879" y="756"/>
                      <a:pt x="2882" y="756"/>
                      <a:pt x="2885" y="756"/>
                    </a:cubicBezTo>
                    <a:cubicBezTo>
                      <a:pt x="3093" y="756"/>
                      <a:pt x="3262" y="587"/>
                      <a:pt x="3262" y="378"/>
                    </a:cubicBezTo>
                    <a:cubicBezTo>
                      <a:pt x="3262" y="169"/>
                      <a:pt x="3093" y="1"/>
                      <a:pt x="2885" y="1"/>
                    </a:cubicBezTo>
                    <a:cubicBezTo>
                      <a:pt x="2882" y="1"/>
                      <a:pt x="2879" y="1"/>
                      <a:pt x="2876" y="1"/>
                    </a:cubicBezTo>
                    <a:lnTo>
                      <a:pt x="387" y="1"/>
                    </a:lnTo>
                    <a:cubicBezTo>
                      <a:pt x="384" y="1"/>
                      <a:pt x="381" y="1"/>
                      <a:pt x="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3"/>
              <p:cNvSpPr/>
              <p:nvPr/>
            </p:nvSpPr>
            <p:spPr>
              <a:xfrm>
                <a:off x="4105850" y="2670525"/>
                <a:ext cx="81550" cy="18900"/>
              </a:xfrm>
              <a:custGeom>
                <a:rect b="b" l="l" r="r" t="t"/>
                <a:pathLst>
                  <a:path extrusionOk="0" h="756" w="3262">
                    <a:moveTo>
                      <a:pt x="378" y="1"/>
                    </a:moveTo>
                    <a:cubicBezTo>
                      <a:pt x="170" y="1"/>
                      <a:pt x="1" y="170"/>
                      <a:pt x="1" y="378"/>
                    </a:cubicBezTo>
                    <a:cubicBezTo>
                      <a:pt x="1" y="587"/>
                      <a:pt x="170" y="756"/>
                      <a:pt x="378" y="756"/>
                    </a:cubicBezTo>
                    <a:cubicBezTo>
                      <a:pt x="381" y="756"/>
                      <a:pt x="384" y="756"/>
                      <a:pt x="387" y="756"/>
                    </a:cubicBezTo>
                    <a:lnTo>
                      <a:pt x="2876" y="756"/>
                    </a:lnTo>
                    <a:cubicBezTo>
                      <a:pt x="2879" y="756"/>
                      <a:pt x="2882" y="756"/>
                      <a:pt x="2885" y="756"/>
                    </a:cubicBezTo>
                    <a:cubicBezTo>
                      <a:pt x="3093" y="756"/>
                      <a:pt x="3262" y="587"/>
                      <a:pt x="3262" y="378"/>
                    </a:cubicBezTo>
                    <a:cubicBezTo>
                      <a:pt x="3262" y="170"/>
                      <a:pt x="3093" y="1"/>
                      <a:pt x="2885" y="1"/>
                    </a:cubicBezTo>
                    <a:cubicBezTo>
                      <a:pt x="2882" y="1"/>
                      <a:pt x="2879" y="1"/>
                      <a:pt x="2876" y="1"/>
                    </a:cubicBezTo>
                    <a:lnTo>
                      <a:pt x="387" y="1"/>
                    </a:lnTo>
                    <a:cubicBezTo>
                      <a:pt x="384" y="1"/>
                      <a:pt x="381" y="1"/>
                      <a:pt x="3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3"/>
              <p:cNvSpPr/>
              <p:nvPr/>
            </p:nvSpPr>
            <p:spPr>
              <a:xfrm>
                <a:off x="4009350" y="2670325"/>
                <a:ext cx="64175" cy="64175"/>
              </a:xfrm>
              <a:custGeom>
                <a:rect b="b" l="l" r="r" t="t"/>
                <a:pathLst>
                  <a:path extrusionOk="0" h="2567" w="2567">
                    <a:moveTo>
                      <a:pt x="1292" y="1"/>
                    </a:moveTo>
                    <a:cubicBezTo>
                      <a:pt x="1080" y="1"/>
                      <a:pt x="911" y="175"/>
                      <a:pt x="916" y="386"/>
                    </a:cubicBezTo>
                    <a:lnTo>
                      <a:pt x="916" y="914"/>
                    </a:lnTo>
                    <a:lnTo>
                      <a:pt x="387" y="914"/>
                    </a:lnTo>
                    <a:cubicBezTo>
                      <a:pt x="384" y="914"/>
                      <a:pt x="381" y="914"/>
                      <a:pt x="378" y="914"/>
                    </a:cubicBezTo>
                    <a:cubicBezTo>
                      <a:pt x="170" y="914"/>
                      <a:pt x="1" y="1083"/>
                      <a:pt x="1" y="1292"/>
                    </a:cubicBezTo>
                    <a:cubicBezTo>
                      <a:pt x="1" y="1501"/>
                      <a:pt x="170" y="1669"/>
                      <a:pt x="378" y="1669"/>
                    </a:cubicBezTo>
                    <a:cubicBezTo>
                      <a:pt x="381" y="1669"/>
                      <a:pt x="384" y="1669"/>
                      <a:pt x="387" y="1669"/>
                    </a:cubicBezTo>
                    <a:lnTo>
                      <a:pt x="916" y="1669"/>
                    </a:lnTo>
                    <a:lnTo>
                      <a:pt x="916" y="2197"/>
                    </a:lnTo>
                    <a:cubicBezTo>
                      <a:pt x="920" y="2402"/>
                      <a:pt x="1088" y="2566"/>
                      <a:pt x="1292" y="2566"/>
                    </a:cubicBezTo>
                    <a:cubicBezTo>
                      <a:pt x="1497" y="2566"/>
                      <a:pt x="1664" y="2402"/>
                      <a:pt x="1669" y="2197"/>
                    </a:cubicBezTo>
                    <a:lnTo>
                      <a:pt x="1669" y="1669"/>
                    </a:lnTo>
                    <a:lnTo>
                      <a:pt x="2199" y="1669"/>
                    </a:lnTo>
                    <a:cubicBezTo>
                      <a:pt x="2403" y="1664"/>
                      <a:pt x="2567" y="1497"/>
                      <a:pt x="2567" y="1292"/>
                    </a:cubicBezTo>
                    <a:cubicBezTo>
                      <a:pt x="2567" y="1087"/>
                      <a:pt x="2403" y="919"/>
                      <a:pt x="2199" y="914"/>
                    </a:cubicBezTo>
                    <a:lnTo>
                      <a:pt x="1669" y="914"/>
                    </a:lnTo>
                    <a:lnTo>
                      <a:pt x="1669" y="386"/>
                    </a:lnTo>
                    <a:cubicBezTo>
                      <a:pt x="1674" y="175"/>
                      <a:pt x="1504" y="1"/>
                      <a:pt x="1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44"/>
          <p:cNvSpPr/>
          <p:nvPr/>
        </p:nvSpPr>
        <p:spPr>
          <a:xfrm>
            <a:off x="5332000" y="1245150"/>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4"/>
          <p:cNvSpPr txBox="1"/>
          <p:nvPr>
            <p:ph type="title"/>
          </p:nvPr>
        </p:nvSpPr>
        <p:spPr>
          <a:xfrm>
            <a:off x="505475" y="1880838"/>
            <a:ext cx="4247100" cy="16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Appendix</a:t>
            </a:r>
            <a:endParaRPr>
              <a:highlight>
                <a:schemeClr val="lt2"/>
              </a:highlight>
            </a:endParaRPr>
          </a:p>
        </p:txBody>
      </p:sp>
      <p:sp>
        <p:nvSpPr>
          <p:cNvPr id="1811" name="Google Shape;1811;p44"/>
          <p:cNvSpPr/>
          <p:nvPr/>
        </p:nvSpPr>
        <p:spPr>
          <a:xfrm rot="133253">
            <a:off x="4288131" y="3786710"/>
            <a:ext cx="1381104" cy="1133550"/>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44"/>
          <p:cNvGrpSpPr/>
          <p:nvPr/>
        </p:nvGrpSpPr>
        <p:grpSpPr>
          <a:xfrm rot="1687689">
            <a:off x="5494400" y="1476266"/>
            <a:ext cx="534290" cy="453954"/>
            <a:chOff x="4021700" y="2078100"/>
            <a:chExt cx="294125" cy="249900"/>
          </a:xfrm>
        </p:grpSpPr>
        <p:sp>
          <p:nvSpPr>
            <p:cNvPr id="1813" name="Google Shape;1813;p44"/>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4"/>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5" name="Google Shape;1815;p44"/>
          <p:cNvSpPr/>
          <p:nvPr/>
        </p:nvSpPr>
        <p:spPr>
          <a:xfrm rot="-2004035">
            <a:off x="2291420" y="4398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6" name="Google Shape;1816;p44"/>
          <p:cNvGrpSpPr/>
          <p:nvPr/>
        </p:nvGrpSpPr>
        <p:grpSpPr>
          <a:xfrm>
            <a:off x="5812594" y="667493"/>
            <a:ext cx="2854980" cy="4631495"/>
            <a:chOff x="1757600" y="2442475"/>
            <a:chExt cx="1177700" cy="1910525"/>
          </a:xfrm>
        </p:grpSpPr>
        <p:sp>
          <p:nvSpPr>
            <p:cNvPr id="1817" name="Google Shape;1817;p44"/>
            <p:cNvSpPr/>
            <p:nvPr/>
          </p:nvSpPr>
          <p:spPr>
            <a:xfrm>
              <a:off x="2493500" y="2866275"/>
              <a:ext cx="110125" cy="106625"/>
            </a:xfrm>
            <a:custGeom>
              <a:rect b="b" l="l" r="r" t="t"/>
              <a:pathLst>
                <a:path extrusionOk="0" h="4265" w="4405">
                  <a:moveTo>
                    <a:pt x="1013" y="1"/>
                  </a:moveTo>
                  <a:cubicBezTo>
                    <a:pt x="1013" y="1"/>
                    <a:pt x="0" y="3018"/>
                    <a:pt x="1684" y="4265"/>
                  </a:cubicBezTo>
                  <a:cubicBezTo>
                    <a:pt x="1684" y="4265"/>
                    <a:pt x="4405" y="799"/>
                    <a:pt x="1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2519675" y="2866525"/>
              <a:ext cx="49950" cy="74500"/>
            </a:xfrm>
            <a:custGeom>
              <a:rect b="b" l="l" r="r" t="t"/>
              <a:pathLst>
                <a:path extrusionOk="0" h="2980" w="1998">
                  <a:moveTo>
                    <a:pt x="0" y="0"/>
                  </a:moveTo>
                  <a:lnTo>
                    <a:pt x="0" y="0"/>
                  </a:lnTo>
                  <a:cubicBezTo>
                    <a:pt x="88" y="652"/>
                    <a:pt x="395" y="2191"/>
                    <a:pt x="1380" y="2980"/>
                  </a:cubicBezTo>
                  <a:cubicBezTo>
                    <a:pt x="1834" y="1912"/>
                    <a:pt x="1997" y="48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2524650" y="2858525"/>
              <a:ext cx="83500" cy="78025"/>
            </a:xfrm>
            <a:custGeom>
              <a:rect b="b" l="l" r="r" t="t"/>
              <a:pathLst>
                <a:path extrusionOk="0" h="3121" w="334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2557475" y="2875825"/>
              <a:ext cx="33800" cy="29000"/>
            </a:xfrm>
            <a:custGeom>
              <a:rect b="b" l="l" r="r" t="t"/>
              <a:pathLst>
                <a:path extrusionOk="0" h="1160" w="1352">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2512875" y="2932600"/>
              <a:ext cx="20075" cy="27625"/>
            </a:xfrm>
            <a:custGeom>
              <a:rect b="b" l="l" r="r" t="t"/>
              <a:pathLst>
                <a:path extrusionOk="0" h="1105" w="803">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2637275" y="3202075"/>
              <a:ext cx="263725" cy="1145925"/>
            </a:xfrm>
            <a:custGeom>
              <a:rect b="b" l="l" r="r" t="t"/>
              <a:pathLst>
                <a:path extrusionOk="0" h="45837" w="10549">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2559700" y="3228875"/>
              <a:ext cx="375600" cy="510700"/>
            </a:xfrm>
            <a:custGeom>
              <a:rect b="b" l="l" r="r" t="t"/>
              <a:pathLst>
                <a:path extrusionOk="0" h="20428" w="15024">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1825575" y="3196300"/>
              <a:ext cx="267000" cy="1156700"/>
            </a:xfrm>
            <a:custGeom>
              <a:rect b="b" l="l" r="r" t="t"/>
              <a:pathLst>
                <a:path extrusionOk="0" h="46268" w="1068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1757600" y="3090925"/>
              <a:ext cx="1101900" cy="630125"/>
            </a:xfrm>
            <a:custGeom>
              <a:rect b="b" l="l" r="r" t="t"/>
              <a:pathLst>
                <a:path extrusionOk="0" h="25205" w="44076">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1963825" y="3379225"/>
              <a:ext cx="726925" cy="973775"/>
            </a:xfrm>
            <a:custGeom>
              <a:rect b="b" l="l" r="r" t="t"/>
              <a:pathLst>
                <a:path extrusionOk="0" h="38951" w="29077">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2273075" y="3012550"/>
              <a:ext cx="344275" cy="391700"/>
            </a:xfrm>
            <a:custGeom>
              <a:rect b="b" l="l" r="r" t="t"/>
              <a:pathLst>
                <a:path extrusionOk="0" h="15668" w="13771">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2264850" y="3093450"/>
              <a:ext cx="358925" cy="316675"/>
            </a:xfrm>
            <a:custGeom>
              <a:rect b="b" l="l" r="r" t="t"/>
              <a:pathLst>
                <a:path extrusionOk="0" h="12667" w="14357">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2117450" y="3021200"/>
              <a:ext cx="155650" cy="383050"/>
            </a:xfrm>
            <a:custGeom>
              <a:rect b="b" l="l" r="r" t="t"/>
              <a:pathLst>
                <a:path extrusionOk="0" h="15322" w="6226">
                  <a:moveTo>
                    <a:pt x="4893" y="0"/>
                  </a:moveTo>
                  <a:lnTo>
                    <a:pt x="0" y="3325"/>
                  </a:lnTo>
                  <a:lnTo>
                    <a:pt x="3512" y="9100"/>
                  </a:lnTo>
                  <a:lnTo>
                    <a:pt x="2068" y="9877"/>
                  </a:lnTo>
                  <a:lnTo>
                    <a:pt x="6225" y="15321"/>
                  </a:lnTo>
                  <a:lnTo>
                    <a:pt x="48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2110700" y="3098450"/>
              <a:ext cx="169900" cy="311675"/>
            </a:xfrm>
            <a:custGeom>
              <a:rect b="b" l="l" r="r" t="t"/>
              <a:pathLst>
                <a:path extrusionOk="0" h="12467" w="6796">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2425975" y="3435200"/>
              <a:ext cx="105550" cy="156200"/>
            </a:xfrm>
            <a:custGeom>
              <a:rect b="b" l="l" r="r" t="t"/>
              <a:pathLst>
                <a:path extrusionOk="0" h="6248" w="4222">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2448625" y="3447850"/>
              <a:ext cx="82475" cy="129950"/>
            </a:xfrm>
            <a:custGeom>
              <a:rect b="b" l="l" r="r" t="t"/>
              <a:pathLst>
                <a:path extrusionOk="0" h="5198" w="3299">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4"/>
            <p:cNvSpPr/>
            <p:nvPr/>
          </p:nvSpPr>
          <p:spPr>
            <a:xfrm>
              <a:off x="2478250" y="3479975"/>
              <a:ext cx="40250" cy="64925"/>
            </a:xfrm>
            <a:custGeom>
              <a:rect b="b" l="l" r="r" t="t"/>
              <a:pathLst>
                <a:path extrusionOk="0" h="2597" w="161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2112025" y="2981150"/>
              <a:ext cx="427675" cy="537525"/>
            </a:xfrm>
            <a:custGeom>
              <a:rect b="b" l="l" r="r" t="t"/>
              <a:pathLst>
                <a:path extrusionOk="0" h="21501" w="17107">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4"/>
            <p:cNvSpPr/>
            <p:nvPr/>
          </p:nvSpPr>
          <p:spPr>
            <a:xfrm>
              <a:off x="2239775" y="2893250"/>
              <a:ext cx="220100" cy="199975"/>
            </a:xfrm>
            <a:custGeom>
              <a:rect b="b" l="l" r="r" t="t"/>
              <a:pathLst>
                <a:path extrusionOk="0" h="7999" w="8804">
                  <a:moveTo>
                    <a:pt x="0" y="1"/>
                  </a:moveTo>
                  <a:lnTo>
                    <a:pt x="0" y="7999"/>
                  </a:lnTo>
                  <a:lnTo>
                    <a:pt x="8804" y="7999"/>
                  </a:lnTo>
                  <a:lnTo>
                    <a:pt x="880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4"/>
            <p:cNvSpPr/>
            <p:nvPr/>
          </p:nvSpPr>
          <p:spPr>
            <a:xfrm>
              <a:off x="2238350" y="2957450"/>
              <a:ext cx="220025" cy="91950"/>
            </a:xfrm>
            <a:custGeom>
              <a:rect b="b" l="l" r="r" t="t"/>
              <a:pathLst>
                <a:path extrusionOk="0" h="3678" w="8801">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2102250" y="2452100"/>
              <a:ext cx="465700" cy="574075"/>
            </a:xfrm>
            <a:custGeom>
              <a:rect b="b" l="l" r="r" t="t"/>
              <a:pathLst>
                <a:path extrusionOk="0" h="22963" w="18628">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2139575" y="2653750"/>
              <a:ext cx="422975" cy="372550"/>
            </a:xfrm>
            <a:custGeom>
              <a:rect b="b" l="l" r="r" t="t"/>
              <a:pathLst>
                <a:path extrusionOk="0" h="14902" w="16919">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2151725" y="2649250"/>
              <a:ext cx="49950" cy="23625"/>
            </a:xfrm>
            <a:custGeom>
              <a:rect b="b" l="l" r="r" t="t"/>
              <a:pathLst>
                <a:path extrusionOk="0" h="945" w="1998">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2355975" y="2675400"/>
              <a:ext cx="43600" cy="31775"/>
            </a:xfrm>
            <a:custGeom>
              <a:rect b="b" l="l" r="r" t="t"/>
              <a:pathLst>
                <a:path extrusionOk="0" h="1271" w="1744">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4"/>
            <p:cNvSpPr/>
            <p:nvPr/>
          </p:nvSpPr>
          <p:spPr>
            <a:xfrm>
              <a:off x="2256825" y="2830025"/>
              <a:ext cx="96075" cy="46550"/>
            </a:xfrm>
            <a:custGeom>
              <a:rect b="b" l="l" r="r" t="t"/>
              <a:pathLst>
                <a:path extrusionOk="0" h="1862" w="3843">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4"/>
            <p:cNvSpPr/>
            <p:nvPr/>
          </p:nvSpPr>
          <p:spPr>
            <a:xfrm>
              <a:off x="2348650" y="2733625"/>
              <a:ext cx="22625" cy="31850"/>
            </a:xfrm>
            <a:custGeom>
              <a:rect b="b" l="l" r="r" t="t"/>
              <a:pathLst>
                <a:path extrusionOk="0" h="1274" w="905">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4"/>
            <p:cNvSpPr/>
            <p:nvPr/>
          </p:nvSpPr>
          <p:spPr>
            <a:xfrm>
              <a:off x="2168550" y="2732350"/>
              <a:ext cx="22650" cy="31875"/>
            </a:xfrm>
            <a:custGeom>
              <a:rect b="b" l="l" r="r" t="t"/>
              <a:pathLst>
                <a:path extrusionOk="0" h="1275" w="906">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4"/>
            <p:cNvSpPr/>
            <p:nvPr/>
          </p:nvSpPr>
          <p:spPr>
            <a:xfrm>
              <a:off x="2242000" y="2450450"/>
              <a:ext cx="407875" cy="296100"/>
            </a:xfrm>
            <a:custGeom>
              <a:rect b="b" l="l" r="r" t="t"/>
              <a:pathLst>
                <a:path extrusionOk="0" h="11844" w="16315">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4"/>
            <p:cNvSpPr/>
            <p:nvPr/>
          </p:nvSpPr>
          <p:spPr>
            <a:xfrm>
              <a:off x="2059125" y="2449650"/>
              <a:ext cx="314200" cy="216150"/>
            </a:xfrm>
            <a:custGeom>
              <a:rect b="b" l="l" r="r" t="t"/>
              <a:pathLst>
                <a:path extrusionOk="0" h="8646" w="12568">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4"/>
            <p:cNvSpPr/>
            <p:nvPr/>
          </p:nvSpPr>
          <p:spPr>
            <a:xfrm>
              <a:off x="2493025" y="2721150"/>
              <a:ext cx="44725" cy="78650"/>
            </a:xfrm>
            <a:custGeom>
              <a:rect b="b" l="l" r="r" t="t"/>
              <a:pathLst>
                <a:path extrusionOk="0" h="3146" w="1789">
                  <a:moveTo>
                    <a:pt x="0" y="1"/>
                  </a:moveTo>
                  <a:cubicBezTo>
                    <a:pt x="0" y="1"/>
                    <a:pt x="576" y="2632"/>
                    <a:pt x="1252" y="3145"/>
                  </a:cubicBezTo>
                  <a:lnTo>
                    <a:pt x="1788" y="6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4"/>
            <p:cNvSpPr/>
            <p:nvPr/>
          </p:nvSpPr>
          <p:spPr>
            <a:xfrm>
              <a:off x="2238350" y="3093200"/>
              <a:ext cx="221525" cy="311050"/>
            </a:xfrm>
            <a:custGeom>
              <a:rect b="b" l="l" r="r" t="t"/>
              <a:pathLst>
                <a:path extrusionOk="0" h="12442" w="8861">
                  <a:moveTo>
                    <a:pt x="0" y="1"/>
                  </a:moveTo>
                  <a:lnTo>
                    <a:pt x="1389" y="12441"/>
                  </a:lnTo>
                  <a:lnTo>
                    <a:pt x="8861"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4"/>
            <p:cNvSpPr/>
            <p:nvPr/>
          </p:nvSpPr>
          <p:spPr>
            <a:xfrm>
              <a:off x="2103575" y="3252200"/>
              <a:ext cx="31150" cy="48100"/>
            </a:xfrm>
            <a:custGeom>
              <a:rect b="b" l="l" r="r" t="t"/>
              <a:pathLst>
                <a:path extrusionOk="0" h="1924" w="1246">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4"/>
            <p:cNvSpPr/>
            <p:nvPr/>
          </p:nvSpPr>
          <p:spPr>
            <a:xfrm>
              <a:off x="2005900" y="3294000"/>
              <a:ext cx="218600" cy="320675"/>
            </a:xfrm>
            <a:custGeom>
              <a:rect b="b" l="l" r="r" t="t"/>
              <a:pathLst>
                <a:path extrusionOk="0" h="12827" w="8744">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4"/>
            <p:cNvSpPr/>
            <p:nvPr/>
          </p:nvSpPr>
          <p:spPr>
            <a:xfrm>
              <a:off x="2006250" y="3364450"/>
              <a:ext cx="216250" cy="233375"/>
            </a:xfrm>
            <a:custGeom>
              <a:rect b="b" l="l" r="r" t="t"/>
              <a:pathLst>
                <a:path extrusionOk="0" h="9335" w="865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4"/>
            <p:cNvSpPr/>
            <p:nvPr/>
          </p:nvSpPr>
          <p:spPr>
            <a:xfrm>
              <a:off x="1996225" y="3570900"/>
              <a:ext cx="53450" cy="74675"/>
            </a:xfrm>
            <a:custGeom>
              <a:rect b="b" l="l" r="r" t="t"/>
              <a:pathLst>
                <a:path extrusionOk="0" h="2987" w="2138">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4"/>
            <p:cNvSpPr/>
            <p:nvPr/>
          </p:nvSpPr>
          <p:spPr>
            <a:xfrm>
              <a:off x="2169075" y="3575975"/>
              <a:ext cx="53425" cy="74675"/>
            </a:xfrm>
            <a:custGeom>
              <a:rect b="b" l="l" r="r" t="t"/>
              <a:pathLst>
                <a:path extrusionOk="0" h="2987" w="2137">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4"/>
            <p:cNvSpPr/>
            <p:nvPr/>
          </p:nvSpPr>
          <p:spPr>
            <a:xfrm>
              <a:off x="2058625" y="3291000"/>
              <a:ext cx="114700" cy="29425"/>
            </a:xfrm>
            <a:custGeom>
              <a:rect b="b" l="l" r="r" t="t"/>
              <a:pathLst>
                <a:path extrusionOk="0" h="1177" w="4588">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4"/>
            <p:cNvSpPr/>
            <p:nvPr/>
          </p:nvSpPr>
          <p:spPr>
            <a:xfrm>
              <a:off x="2233250" y="2982800"/>
              <a:ext cx="198750" cy="49050"/>
            </a:xfrm>
            <a:custGeom>
              <a:rect b="b" l="l" r="r" t="t"/>
              <a:pathLst>
                <a:path extrusionOk="0" h="1962" w="795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4"/>
            <p:cNvSpPr/>
            <p:nvPr/>
          </p:nvSpPr>
          <p:spPr>
            <a:xfrm>
              <a:off x="2216300" y="2687325"/>
              <a:ext cx="38175" cy="140200"/>
            </a:xfrm>
            <a:custGeom>
              <a:rect b="b" l="l" r="r" t="t"/>
              <a:pathLst>
                <a:path extrusionOk="0" h="5608" w="1527">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4"/>
            <p:cNvSpPr/>
            <p:nvPr/>
          </p:nvSpPr>
          <p:spPr>
            <a:xfrm>
              <a:off x="2210750" y="2681400"/>
              <a:ext cx="50175" cy="152025"/>
            </a:xfrm>
            <a:custGeom>
              <a:rect b="b" l="l" r="r" t="t"/>
              <a:pathLst>
                <a:path extrusionOk="0" h="6081" w="2007">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4"/>
            <p:cNvSpPr/>
            <p:nvPr/>
          </p:nvSpPr>
          <p:spPr>
            <a:xfrm>
              <a:off x="2631400" y="3412475"/>
              <a:ext cx="65825" cy="329425"/>
            </a:xfrm>
            <a:custGeom>
              <a:rect b="b" l="l" r="r" t="t"/>
              <a:pathLst>
                <a:path extrusionOk="0" h="13177" w="2633">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4"/>
            <p:cNvSpPr/>
            <p:nvPr/>
          </p:nvSpPr>
          <p:spPr>
            <a:xfrm>
              <a:off x="1949750" y="3388725"/>
              <a:ext cx="34700" cy="336175"/>
            </a:xfrm>
            <a:custGeom>
              <a:rect b="b" l="l" r="r" t="t"/>
              <a:pathLst>
                <a:path extrusionOk="0" h="13447" w="1388">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4"/>
            <p:cNvSpPr/>
            <p:nvPr/>
          </p:nvSpPr>
          <p:spPr>
            <a:xfrm>
              <a:off x="2630925" y="3640675"/>
              <a:ext cx="292875" cy="15100"/>
            </a:xfrm>
            <a:custGeom>
              <a:rect b="b" l="l" r="r" t="t"/>
              <a:pathLst>
                <a:path extrusionOk="0" h="604" w="11715">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4"/>
            <p:cNvSpPr/>
            <p:nvPr/>
          </p:nvSpPr>
          <p:spPr>
            <a:xfrm>
              <a:off x="1809250" y="3612275"/>
              <a:ext cx="170650" cy="14375"/>
            </a:xfrm>
            <a:custGeom>
              <a:rect b="b" l="l" r="r" t="t"/>
              <a:pathLst>
                <a:path extrusionOk="0" h="575" w="6826">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4"/>
            <p:cNvSpPr/>
            <p:nvPr/>
          </p:nvSpPr>
          <p:spPr>
            <a:xfrm>
              <a:off x="2540375" y="2772975"/>
              <a:ext cx="54900" cy="69200"/>
            </a:xfrm>
            <a:custGeom>
              <a:rect b="b" l="l" r="r" t="t"/>
              <a:pathLst>
                <a:path extrusionOk="0" h="2768" w="2196">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4"/>
            <p:cNvSpPr/>
            <p:nvPr/>
          </p:nvSpPr>
          <p:spPr>
            <a:xfrm>
              <a:off x="2098225" y="2442475"/>
              <a:ext cx="600925" cy="271575"/>
            </a:xfrm>
            <a:custGeom>
              <a:rect b="b" l="l" r="r" t="t"/>
              <a:pathLst>
                <a:path extrusionOk="0" h="10863" w="24037">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4"/>
            <p:cNvSpPr/>
            <p:nvPr/>
          </p:nvSpPr>
          <p:spPr>
            <a:xfrm>
              <a:off x="2356625" y="2539175"/>
              <a:ext cx="36175" cy="36175"/>
            </a:xfrm>
            <a:custGeom>
              <a:rect b="b" l="l" r="r" t="t"/>
              <a:pathLst>
                <a:path extrusionOk="0" h="1447" w="1447">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4"/>
            <p:cNvSpPr/>
            <p:nvPr/>
          </p:nvSpPr>
          <p:spPr>
            <a:xfrm>
              <a:off x="2434625" y="2478450"/>
              <a:ext cx="37600" cy="36175"/>
            </a:xfrm>
            <a:custGeom>
              <a:rect b="b" l="l" r="r" t="t"/>
              <a:pathLst>
                <a:path extrusionOk="0" h="1447" w="1504">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4"/>
            <p:cNvSpPr/>
            <p:nvPr/>
          </p:nvSpPr>
          <p:spPr>
            <a:xfrm>
              <a:off x="2561225" y="2646100"/>
              <a:ext cx="26625" cy="36175"/>
            </a:xfrm>
            <a:custGeom>
              <a:rect b="b" l="l" r="r" t="t"/>
              <a:pathLst>
                <a:path extrusionOk="0" h="1447" w="1065">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4"/>
            <p:cNvSpPr/>
            <p:nvPr/>
          </p:nvSpPr>
          <p:spPr>
            <a:xfrm>
              <a:off x="2466600" y="2584525"/>
              <a:ext cx="37600" cy="36225"/>
            </a:xfrm>
            <a:custGeom>
              <a:rect b="b" l="l" r="r" t="t"/>
              <a:pathLst>
                <a:path extrusionOk="0" h="1449" w="1504">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4"/>
            <p:cNvSpPr/>
            <p:nvPr/>
          </p:nvSpPr>
          <p:spPr>
            <a:xfrm>
              <a:off x="2549450" y="2533325"/>
              <a:ext cx="31850" cy="36125"/>
            </a:xfrm>
            <a:custGeom>
              <a:rect b="b" l="l" r="r" t="t"/>
              <a:pathLst>
                <a:path extrusionOk="0" h="1445" w="1274">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4"/>
            <p:cNvSpPr/>
            <p:nvPr/>
          </p:nvSpPr>
          <p:spPr>
            <a:xfrm>
              <a:off x="2207900" y="2526000"/>
              <a:ext cx="37600" cy="36175"/>
            </a:xfrm>
            <a:custGeom>
              <a:rect b="b" l="l" r="r" t="t"/>
              <a:pathLst>
                <a:path extrusionOk="0" h="1447" w="1504">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4"/>
            <p:cNvSpPr/>
            <p:nvPr/>
          </p:nvSpPr>
          <p:spPr>
            <a:xfrm>
              <a:off x="2304800" y="2459175"/>
              <a:ext cx="37600" cy="36175"/>
            </a:xfrm>
            <a:custGeom>
              <a:rect b="b" l="l" r="r" t="t"/>
              <a:pathLst>
                <a:path extrusionOk="0" h="1447" w="1504">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4"/>
            <p:cNvSpPr/>
            <p:nvPr/>
          </p:nvSpPr>
          <p:spPr>
            <a:xfrm>
              <a:off x="2117450" y="2548375"/>
              <a:ext cx="23150" cy="35225"/>
            </a:xfrm>
            <a:custGeom>
              <a:rect b="b" l="l" r="r" t="t"/>
              <a:pathLst>
                <a:path extrusionOk="0" h="1409" w="926">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4"/>
            <p:cNvSpPr/>
            <p:nvPr/>
          </p:nvSpPr>
          <p:spPr>
            <a:xfrm>
              <a:off x="2209500" y="2453525"/>
              <a:ext cx="33475" cy="20400"/>
            </a:xfrm>
            <a:custGeom>
              <a:rect b="b" l="l" r="r" t="t"/>
              <a:pathLst>
                <a:path extrusionOk="0" h="816" w="1339">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44"/>
          <p:cNvGrpSpPr/>
          <p:nvPr/>
        </p:nvGrpSpPr>
        <p:grpSpPr>
          <a:xfrm rot="-4701483">
            <a:off x="7932233" y="3064472"/>
            <a:ext cx="1652097" cy="3088208"/>
            <a:chOff x="4530725" y="2880400"/>
            <a:chExt cx="418300" cy="781875"/>
          </a:xfrm>
        </p:grpSpPr>
        <p:sp>
          <p:nvSpPr>
            <p:cNvPr id="1875" name="Google Shape;1875;p4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0" name="Google Shape;1890;p44"/>
          <p:cNvSpPr/>
          <p:nvPr/>
        </p:nvSpPr>
        <p:spPr>
          <a:xfrm rot="976651">
            <a:off x="8149145" y="1531494"/>
            <a:ext cx="675372" cy="675372"/>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45"/>
          <p:cNvSpPr txBox="1"/>
          <p:nvPr>
            <p:ph type="title"/>
          </p:nvPr>
        </p:nvSpPr>
        <p:spPr>
          <a:xfrm>
            <a:off x="478225" y="986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2"/>
                </a:highlight>
              </a:rPr>
              <a:t>Data Exploration</a:t>
            </a:r>
            <a:r>
              <a:rPr lang="en"/>
              <a:t>: Gender Distribution</a:t>
            </a:r>
            <a:endParaRPr/>
          </a:p>
        </p:txBody>
      </p:sp>
      <p:sp>
        <p:nvSpPr>
          <p:cNvPr id="1896" name="Google Shape;1896;p45"/>
          <p:cNvSpPr txBox="1"/>
          <p:nvPr/>
        </p:nvSpPr>
        <p:spPr>
          <a:xfrm>
            <a:off x="0" y="0"/>
            <a:ext cx="786900" cy="41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sp>
        <p:nvSpPr>
          <p:cNvPr id="1897" name="Google Shape;1897;p45"/>
          <p:cNvSpPr txBox="1"/>
          <p:nvPr/>
        </p:nvSpPr>
        <p:spPr>
          <a:xfrm>
            <a:off x="6367250" y="867975"/>
            <a:ext cx="2776800" cy="2986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exend"/>
                <a:ea typeface="Lexend"/>
                <a:cs typeface="Lexend"/>
                <a:sym typeface="Lexend"/>
              </a:rPr>
              <a:t>Uneven</a:t>
            </a:r>
            <a:r>
              <a:rPr lang="en">
                <a:latin typeface="Lexend"/>
                <a:ea typeface="Lexend"/>
                <a:cs typeface="Lexend"/>
                <a:sym typeface="Lexend"/>
              </a:rPr>
              <a:t> </a:t>
            </a:r>
            <a:r>
              <a:rPr lang="en">
                <a:latin typeface="Lexend"/>
                <a:ea typeface="Lexend"/>
                <a:cs typeface="Lexend"/>
                <a:sym typeface="Lexend"/>
              </a:rPr>
              <a:t>gender distribution across ranks and departments, with a higher proportion of males, especially in higher ranks.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rPr lang="en">
                <a:latin typeface="Lexend"/>
                <a:ea typeface="Lexend"/>
                <a:cs typeface="Lexend"/>
                <a:sym typeface="Lexend"/>
              </a:rPr>
              <a:t>As individuals progress through the ranks (from Assistant Professor to Full Professor), the</a:t>
            </a:r>
            <a:r>
              <a:rPr b="1" lang="en">
                <a:latin typeface="Lexend"/>
                <a:ea typeface="Lexend"/>
                <a:cs typeface="Lexend"/>
                <a:sym typeface="Lexend"/>
              </a:rPr>
              <a:t> proportion of males generally increases</a:t>
            </a:r>
            <a:r>
              <a:rPr lang="en">
                <a:latin typeface="Lexend"/>
                <a:ea typeface="Lexend"/>
                <a:cs typeface="Lexend"/>
                <a:sym typeface="Lexend"/>
              </a:rPr>
              <a:t>, while the </a:t>
            </a:r>
            <a:r>
              <a:rPr b="1" lang="en">
                <a:latin typeface="Lexend"/>
                <a:ea typeface="Lexend"/>
                <a:cs typeface="Lexend"/>
                <a:sym typeface="Lexend"/>
              </a:rPr>
              <a:t>proportion of females decreases</a:t>
            </a:r>
            <a:r>
              <a:rPr lang="en">
                <a:latin typeface="Lexend"/>
                <a:ea typeface="Lexend"/>
                <a:cs typeface="Lexend"/>
                <a:sym typeface="Lexend"/>
              </a:rPr>
              <a:t>.</a:t>
            </a:r>
            <a:endParaRPr>
              <a:latin typeface="Lexend"/>
              <a:ea typeface="Lexend"/>
              <a:cs typeface="Lexend"/>
              <a:sym typeface="Lexend"/>
            </a:endParaRPr>
          </a:p>
        </p:txBody>
      </p:sp>
      <p:pic>
        <p:nvPicPr>
          <p:cNvPr id="1898" name="Google Shape;1898;p45"/>
          <p:cNvPicPr preferRelativeResize="0"/>
          <p:nvPr/>
        </p:nvPicPr>
        <p:blipFill>
          <a:blip r:embed="rId3">
            <a:alphaModFix/>
          </a:blip>
          <a:stretch>
            <a:fillRect/>
          </a:stretch>
        </p:blipFill>
        <p:spPr>
          <a:xfrm>
            <a:off x="0" y="867975"/>
            <a:ext cx="6263723" cy="3527226"/>
          </a:xfrm>
          <a:prstGeom prst="rect">
            <a:avLst/>
          </a:prstGeom>
          <a:noFill/>
          <a:ln>
            <a:noFill/>
          </a:ln>
        </p:spPr>
      </p:pic>
      <p:sp>
        <p:nvSpPr>
          <p:cNvPr id="1899" name="Google Shape;1899;p45"/>
          <p:cNvSpPr txBox="1"/>
          <p:nvPr>
            <p:ph idx="4294967295" type="body"/>
          </p:nvPr>
        </p:nvSpPr>
        <p:spPr>
          <a:xfrm>
            <a:off x="2370900" y="4477900"/>
            <a:ext cx="3892800" cy="547800"/>
          </a:xfrm>
          <a:prstGeom prst="rect">
            <a:avLst/>
          </a:prstGeom>
          <a:solidFill>
            <a:srgbClr val="C9E1FB"/>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t>Boxed </a:t>
            </a:r>
            <a:r>
              <a:rPr lang="en" sz="1200"/>
              <a:t>in </a:t>
            </a:r>
            <a:r>
              <a:rPr lang="en" sz="1200">
                <a:solidFill>
                  <a:srgbClr val="FF0000"/>
                </a:solidFill>
              </a:rPr>
              <a:t>Red</a:t>
            </a:r>
            <a:r>
              <a:rPr lang="en" sz="1200"/>
              <a:t>: Number of </a:t>
            </a:r>
            <a:r>
              <a:rPr lang="en" sz="1200"/>
              <a:t>females more than males</a:t>
            </a:r>
            <a:endParaRPr sz="1200"/>
          </a:p>
          <a:p>
            <a:pPr indent="0" lvl="0" marL="0" rtl="0" algn="ctr">
              <a:spcBef>
                <a:spcPts val="0"/>
              </a:spcBef>
              <a:spcAft>
                <a:spcPts val="0"/>
              </a:spcAft>
              <a:buNone/>
            </a:pPr>
            <a:r>
              <a:rPr lang="en" sz="1200"/>
              <a:t>Boxed in </a:t>
            </a:r>
            <a:r>
              <a:rPr lang="en" sz="1200">
                <a:solidFill>
                  <a:srgbClr val="0000FF"/>
                </a:solidFill>
              </a:rPr>
              <a:t>Blue</a:t>
            </a:r>
            <a:r>
              <a:rPr lang="en" sz="1200"/>
              <a:t>: Number of males more than females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46"/>
          <p:cNvSpPr txBox="1"/>
          <p:nvPr>
            <p:ph type="title"/>
          </p:nvPr>
        </p:nvSpPr>
        <p:spPr>
          <a:xfrm>
            <a:off x="1251525" y="1774550"/>
            <a:ext cx="2992800" cy="117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txBox="1"/>
          <p:nvPr>
            <p:ph idx="1" type="body"/>
          </p:nvPr>
        </p:nvSpPr>
        <p:spPr>
          <a:xfrm>
            <a:off x="5601100" y="962850"/>
            <a:ext cx="3396000" cy="3012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Arial"/>
              <a:buChar char="●"/>
            </a:pPr>
            <a:r>
              <a:rPr lang="en" sz="1300">
                <a:solidFill>
                  <a:srgbClr val="000000"/>
                </a:solidFill>
                <a:latin typeface="Lexend"/>
                <a:ea typeface="Lexend"/>
                <a:cs typeface="Lexend"/>
                <a:sym typeface="Lexend"/>
              </a:rPr>
              <a:t>If </a:t>
            </a:r>
            <a:r>
              <a:rPr b="1" lang="en" sz="1300">
                <a:solidFill>
                  <a:srgbClr val="000000"/>
                </a:solidFill>
                <a:latin typeface="Lexend"/>
                <a:ea typeface="Lexend"/>
                <a:cs typeface="Lexend"/>
                <a:sym typeface="Lexend"/>
              </a:rPr>
              <a:t>p-value &lt; 0.05</a:t>
            </a:r>
            <a:r>
              <a:rPr lang="en" sz="1300">
                <a:solidFill>
                  <a:srgbClr val="000000"/>
                </a:solidFill>
                <a:latin typeface="Lexend"/>
                <a:ea typeface="Lexend"/>
                <a:cs typeface="Lexend"/>
                <a:sym typeface="Lexend"/>
              </a:rPr>
              <a:t>, the difference is statistically significant.</a:t>
            </a:r>
            <a:endParaRPr sz="1300">
              <a:solidFill>
                <a:srgbClr val="000000"/>
              </a:solidFill>
              <a:latin typeface="Lexend"/>
              <a:ea typeface="Lexend"/>
              <a:cs typeface="Lexend"/>
              <a:sym typeface="Lexend"/>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Lexend"/>
                <a:ea typeface="Lexend"/>
                <a:cs typeface="Lexend"/>
                <a:sym typeface="Lexend"/>
              </a:rPr>
              <a:t>If </a:t>
            </a:r>
            <a:r>
              <a:rPr b="1" lang="en" sz="1300">
                <a:solidFill>
                  <a:srgbClr val="000000"/>
                </a:solidFill>
                <a:latin typeface="Lexend"/>
                <a:ea typeface="Lexend"/>
                <a:cs typeface="Lexend"/>
                <a:sym typeface="Lexend"/>
              </a:rPr>
              <a:t>p-value ≥ 0.05</a:t>
            </a:r>
            <a:r>
              <a:rPr lang="en" sz="1300">
                <a:solidFill>
                  <a:srgbClr val="000000"/>
                </a:solidFill>
                <a:latin typeface="Lexend"/>
                <a:ea typeface="Lexend"/>
                <a:cs typeface="Lexend"/>
                <a:sym typeface="Lexend"/>
              </a:rPr>
              <a:t>, the difference is not statistically significant</a:t>
            </a:r>
            <a:endParaRPr sz="1300">
              <a:solidFill>
                <a:srgbClr val="000000"/>
              </a:solidFill>
              <a:latin typeface="Lexend"/>
              <a:ea typeface="Lexend"/>
              <a:cs typeface="Lexend"/>
              <a:sym typeface="Lexend"/>
            </a:endParaRPr>
          </a:p>
          <a:p>
            <a:pPr indent="0" lvl="0" marL="0" rtl="0" algn="l">
              <a:lnSpc>
                <a:spcPct val="115000"/>
              </a:lnSpc>
              <a:spcBef>
                <a:spcPts val="1200"/>
              </a:spcBef>
              <a:spcAft>
                <a:spcPts val="1200"/>
              </a:spcAft>
              <a:buNone/>
            </a:pPr>
            <a:r>
              <a:rPr lang="en" sz="1300">
                <a:solidFill>
                  <a:srgbClr val="000000"/>
                </a:solidFill>
                <a:latin typeface="Lexend"/>
                <a:ea typeface="Lexend"/>
                <a:cs typeface="Lexend"/>
                <a:sym typeface="Lexend"/>
              </a:rPr>
              <a:t>The test results show that in the </a:t>
            </a:r>
            <a:r>
              <a:rPr b="1" lang="en" sz="1300">
                <a:solidFill>
                  <a:srgbClr val="000000"/>
                </a:solidFill>
                <a:latin typeface="Lexend"/>
                <a:ea typeface="Lexend"/>
                <a:cs typeface="Lexend"/>
                <a:sym typeface="Lexend"/>
              </a:rPr>
              <a:t>Pediatrics </a:t>
            </a:r>
            <a:r>
              <a:rPr lang="en" sz="1300">
                <a:solidFill>
                  <a:srgbClr val="000000"/>
                </a:solidFill>
                <a:latin typeface="Lexend"/>
                <a:ea typeface="Lexend"/>
                <a:cs typeface="Lexend"/>
                <a:sym typeface="Lexend"/>
              </a:rPr>
              <a:t>department the p-value = 0.029, which shows that the difference between salary increments between males and females is statistically significant. It supports that </a:t>
            </a:r>
            <a:r>
              <a:rPr b="1" lang="en" sz="1300">
                <a:solidFill>
                  <a:srgbClr val="000000"/>
                </a:solidFill>
                <a:latin typeface="Lexend"/>
                <a:ea typeface="Lexend"/>
                <a:cs typeface="Lexend"/>
                <a:sym typeface="Lexend"/>
              </a:rPr>
              <a:t>men are more favourably rewarded than women </a:t>
            </a:r>
            <a:r>
              <a:rPr lang="en" sz="1300">
                <a:solidFill>
                  <a:srgbClr val="000000"/>
                </a:solidFill>
                <a:latin typeface="Lexend"/>
                <a:ea typeface="Lexend"/>
                <a:cs typeface="Lexend"/>
                <a:sym typeface="Lexend"/>
              </a:rPr>
              <a:t>in terms of salary increases.</a:t>
            </a:r>
            <a:endParaRPr b="1" sz="1300">
              <a:latin typeface="Lexend"/>
              <a:ea typeface="Lexend"/>
              <a:cs typeface="Lexend"/>
              <a:sym typeface="Lexend"/>
            </a:endParaRPr>
          </a:p>
        </p:txBody>
      </p:sp>
      <p:pic>
        <p:nvPicPr>
          <p:cNvPr id="1906" name="Google Shape;1906;p46"/>
          <p:cNvPicPr preferRelativeResize="0"/>
          <p:nvPr/>
        </p:nvPicPr>
        <p:blipFill>
          <a:blip r:embed="rId3">
            <a:alphaModFix/>
          </a:blip>
          <a:stretch>
            <a:fillRect/>
          </a:stretch>
        </p:blipFill>
        <p:spPr>
          <a:xfrm>
            <a:off x="255075" y="725825"/>
            <a:ext cx="5217500" cy="3577549"/>
          </a:xfrm>
          <a:prstGeom prst="rect">
            <a:avLst/>
          </a:prstGeom>
          <a:noFill/>
          <a:ln>
            <a:noFill/>
          </a:ln>
        </p:spPr>
      </p:pic>
      <p:sp>
        <p:nvSpPr>
          <p:cNvPr id="1907" name="Google Shape;1907;p46"/>
          <p:cNvSpPr txBox="1"/>
          <p:nvPr>
            <p:ph type="title"/>
          </p:nvPr>
        </p:nvSpPr>
        <p:spPr>
          <a:xfrm>
            <a:off x="1298850" y="91625"/>
            <a:ext cx="65463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highlight>
                  <a:schemeClr val="lt2"/>
                </a:highlight>
              </a:rPr>
              <a:t>Salary Increment Comparison </a:t>
            </a:r>
            <a:endParaRPr sz="2600"/>
          </a:p>
        </p:txBody>
      </p:sp>
      <p:sp>
        <p:nvSpPr>
          <p:cNvPr id="1908" name="Google Shape;1908;p46"/>
          <p:cNvSpPr txBox="1"/>
          <p:nvPr/>
        </p:nvSpPr>
        <p:spPr>
          <a:xfrm>
            <a:off x="0" y="0"/>
            <a:ext cx="1176600" cy="36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Sovita</a:t>
            </a:r>
            <a:endParaRPr b="1">
              <a:solidFill>
                <a:schemeClr val="dk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47"/>
          <p:cNvSpPr txBox="1"/>
          <p:nvPr>
            <p:ph type="title"/>
          </p:nvPr>
        </p:nvSpPr>
        <p:spPr>
          <a:xfrm>
            <a:off x="174300" y="243875"/>
            <a:ext cx="879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highlight>
                  <a:schemeClr val="lt2"/>
                </a:highlight>
              </a:rPr>
              <a:t>Gender vs Salary by Board Certification and Clinical Focus</a:t>
            </a:r>
            <a:endParaRPr sz="2200">
              <a:highlight>
                <a:schemeClr val="lt2"/>
              </a:highlight>
            </a:endParaRPr>
          </a:p>
        </p:txBody>
      </p:sp>
      <p:sp>
        <p:nvSpPr>
          <p:cNvPr id="1914" name="Google Shape;1914;p47"/>
          <p:cNvSpPr txBox="1"/>
          <p:nvPr/>
        </p:nvSpPr>
        <p:spPr>
          <a:xfrm>
            <a:off x="1470300" y="4506075"/>
            <a:ext cx="648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exend"/>
                <a:ea typeface="Lexend"/>
                <a:cs typeface="Lexend"/>
                <a:sym typeface="Lexend"/>
              </a:rPr>
              <a:t>Mean </a:t>
            </a:r>
            <a:r>
              <a:rPr b="1" lang="en" sz="1300">
                <a:latin typeface="Lexend"/>
                <a:ea typeface="Lexend"/>
                <a:cs typeface="Lexend"/>
                <a:sym typeface="Lexend"/>
              </a:rPr>
              <a:t>and median </a:t>
            </a:r>
            <a:r>
              <a:rPr b="1" lang="en" sz="1300">
                <a:latin typeface="Lexend"/>
                <a:ea typeface="Lexend"/>
                <a:cs typeface="Lexend"/>
                <a:sym typeface="Lexend"/>
              </a:rPr>
              <a:t>salary (1995)</a:t>
            </a:r>
            <a:r>
              <a:rPr lang="en" sz="1300">
                <a:latin typeface="Lexend"/>
                <a:ea typeface="Lexend"/>
                <a:cs typeface="Lexend"/>
                <a:sym typeface="Lexend"/>
              </a:rPr>
              <a:t> for </a:t>
            </a:r>
            <a:r>
              <a:rPr b="1" lang="en" sz="1300">
                <a:latin typeface="Lexend"/>
                <a:ea typeface="Lexend"/>
                <a:cs typeface="Lexend"/>
                <a:sym typeface="Lexend"/>
              </a:rPr>
              <a:t>males higher than females’</a:t>
            </a:r>
            <a:r>
              <a:rPr lang="en" sz="1300">
                <a:latin typeface="Lexend"/>
                <a:ea typeface="Lexend"/>
                <a:cs typeface="Lexend"/>
                <a:sym typeface="Lexend"/>
              </a:rPr>
              <a:t>, </a:t>
            </a:r>
            <a:r>
              <a:rPr lang="en" sz="1300">
                <a:latin typeface="Lexend"/>
                <a:ea typeface="Lexend"/>
                <a:cs typeface="Lexend"/>
                <a:sym typeface="Lexend"/>
              </a:rPr>
              <a:t>regardless of board certification and clinical focus → </a:t>
            </a:r>
            <a:r>
              <a:rPr lang="en">
                <a:latin typeface="Lexend"/>
                <a:ea typeface="Lexend"/>
                <a:cs typeface="Lexend"/>
                <a:sym typeface="Lexend"/>
              </a:rPr>
              <a:t>Gender discrimination in salary</a:t>
            </a:r>
            <a:endParaRPr sz="1300">
              <a:solidFill>
                <a:schemeClr val="dk1"/>
              </a:solidFill>
              <a:latin typeface="Lexend Light"/>
              <a:ea typeface="Lexend Light"/>
              <a:cs typeface="Lexend Light"/>
              <a:sym typeface="Lexend Light"/>
            </a:endParaRPr>
          </a:p>
        </p:txBody>
      </p:sp>
      <p:sp>
        <p:nvSpPr>
          <p:cNvPr id="1915" name="Google Shape;1915;p47"/>
          <p:cNvSpPr txBox="1"/>
          <p:nvPr/>
        </p:nvSpPr>
        <p:spPr>
          <a:xfrm>
            <a:off x="8149300" y="0"/>
            <a:ext cx="994800" cy="31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pic>
        <p:nvPicPr>
          <p:cNvPr id="1916" name="Google Shape;1916;p47"/>
          <p:cNvPicPr preferRelativeResize="0"/>
          <p:nvPr/>
        </p:nvPicPr>
        <p:blipFill>
          <a:blip r:embed="rId3">
            <a:alphaModFix/>
          </a:blip>
          <a:stretch>
            <a:fillRect/>
          </a:stretch>
        </p:blipFill>
        <p:spPr>
          <a:xfrm>
            <a:off x="589275" y="2862600"/>
            <a:ext cx="3345799" cy="1582801"/>
          </a:xfrm>
          <a:prstGeom prst="rect">
            <a:avLst/>
          </a:prstGeom>
          <a:noFill/>
          <a:ln>
            <a:noFill/>
          </a:ln>
        </p:spPr>
      </p:pic>
      <p:pic>
        <p:nvPicPr>
          <p:cNvPr id="1917" name="Google Shape;1917;p47"/>
          <p:cNvPicPr preferRelativeResize="0"/>
          <p:nvPr/>
        </p:nvPicPr>
        <p:blipFill>
          <a:blip r:embed="rId4">
            <a:alphaModFix/>
          </a:blip>
          <a:stretch>
            <a:fillRect/>
          </a:stretch>
        </p:blipFill>
        <p:spPr>
          <a:xfrm>
            <a:off x="589275" y="1229558"/>
            <a:ext cx="3345800" cy="1633043"/>
          </a:xfrm>
          <a:prstGeom prst="rect">
            <a:avLst/>
          </a:prstGeom>
          <a:noFill/>
          <a:ln>
            <a:noFill/>
          </a:ln>
        </p:spPr>
      </p:pic>
      <p:pic>
        <p:nvPicPr>
          <p:cNvPr id="1918" name="Google Shape;1918;p47"/>
          <p:cNvPicPr preferRelativeResize="0"/>
          <p:nvPr/>
        </p:nvPicPr>
        <p:blipFill>
          <a:blip r:embed="rId5">
            <a:alphaModFix/>
          </a:blip>
          <a:stretch>
            <a:fillRect/>
          </a:stretch>
        </p:blipFill>
        <p:spPr>
          <a:xfrm>
            <a:off x="4172388" y="2852250"/>
            <a:ext cx="4452724" cy="1603489"/>
          </a:xfrm>
          <a:prstGeom prst="rect">
            <a:avLst/>
          </a:prstGeom>
          <a:noFill/>
          <a:ln>
            <a:noFill/>
          </a:ln>
        </p:spPr>
      </p:pic>
      <p:pic>
        <p:nvPicPr>
          <p:cNvPr id="1919" name="Google Shape;1919;p47"/>
          <p:cNvPicPr preferRelativeResize="0"/>
          <p:nvPr/>
        </p:nvPicPr>
        <p:blipFill>
          <a:blip r:embed="rId6">
            <a:alphaModFix/>
          </a:blip>
          <a:stretch>
            <a:fillRect/>
          </a:stretch>
        </p:blipFill>
        <p:spPr>
          <a:xfrm>
            <a:off x="4172388" y="1239891"/>
            <a:ext cx="4452718" cy="1612359"/>
          </a:xfrm>
          <a:prstGeom prst="rect">
            <a:avLst/>
          </a:prstGeom>
          <a:noFill/>
          <a:ln>
            <a:noFill/>
          </a:ln>
        </p:spPr>
      </p:pic>
      <p:sp>
        <p:nvSpPr>
          <p:cNvPr id="1920" name="Google Shape;1920;p47"/>
          <p:cNvSpPr txBox="1"/>
          <p:nvPr>
            <p:ph type="title"/>
          </p:nvPr>
        </p:nvSpPr>
        <p:spPr>
          <a:xfrm>
            <a:off x="908725" y="765225"/>
            <a:ext cx="27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highlight>
                  <a:srgbClr val="C9E1FB"/>
                </a:highlight>
              </a:rPr>
              <a:t>Board Certification</a:t>
            </a:r>
            <a:endParaRPr sz="2000">
              <a:highlight>
                <a:srgbClr val="C9E1FB"/>
              </a:highlight>
            </a:endParaRPr>
          </a:p>
        </p:txBody>
      </p:sp>
      <p:sp>
        <p:nvSpPr>
          <p:cNvPr id="1921" name="Google Shape;1921;p47"/>
          <p:cNvSpPr txBox="1"/>
          <p:nvPr>
            <p:ph type="title"/>
          </p:nvPr>
        </p:nvSpPr>
        <p:spPr>
          <a:xfrm>
            <a:off x="5365550" y="765225"/>
            <a:ext cx="2066400" cy="5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highlight>
                  <a:srgbClr val="C9E1FB"/>
                </a:highlight>
              </a:rPr>
              <a:t>Clinical Focus</a:t>
            </a:r>
            <a:endParaRPr sz="2000">
              <a:highlight>
                <a:srgbClr val="C9E1FB"/>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48"/>
          <p:cNvSpPr txBox="1"/>
          <p:nvPr>
            <p:ph type="title"/>
          </p:nvPr>
        </p:nvSpPr>
        <p:spPr>
          <a:xfrm>
            <a:off x="174300" y="472475"/>
            <a:ext cx="8803800" cy="8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highlight>
                  <a:schemeClr val="lt2"/>
                </a:highlight>
              </a:rPr>
              <a:t>Gender vs Salary by Board Certification and Clinical Focus: Confidence Interval</a:t>
            </a:r>
            <a:endParaRPr sz="2100">
              <a:highlight>
                <a:schemeClr val="lt2"/>
              </a:highlight>
            </a:endParaRPr>
          </a:p>
        </p:txBody>
      </p:sp>
      <p:sp>
        <p:nvSpPr>
          <p:cNvPr id="1927" name="Google Shape;1927;p48"/>
          <p:cNvSpPr txBox="1"/>
          <p:nvPr/>
        </p:nvSpPr>
        <p:spPr>
          <a:xfrm>
            <a:off x="8131975" y="0"/>
            <a:ext cx="1012200" cy="30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sp>
        <p:nvSpPr>
          <p:cNvPr id="1928" name="Google Shape;1928;p48"/>
          <p:cNvSpPr txBox="1"/>
          <p:nvPr>
            <p:ph type="title"/>
          </p:nvPr>
        </p:nvSpPr>
        <p:spPr>
          <a:xfrm>
            <a:off x="908725" y="1374825"/>
            <a:ext cx="270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highlight>
                  <a:srgbClr val="C9E1FB"/>
                </a:highlight>
              </a:rPr>
              <a:t>Board Certification</a:t>
            </a:r>
            <a:endParaRPr sz="2000">
              <a:highlight>
                <a:srgbClr val="C9E1FB"/>
              </a:highlight>
            </a:endParaRPr>
          </a:p>
        </p:txBody>
      </p:sp>
      <p:sp>
        <p:nvSpPr>
          <p:cNvPr id="1929" name="Google Shape;1929;p48"/>
          <p:cNvSpPr txBox="1"/>
          <p:nvPr>
            <p:ph type="title"/>
          </p:nvPr>
        </p:nvSpPr>
        <p:spPr>
          <a:xfrm>
            <a:off x="5365550" y="1374825"/>
            <a:ext cx="2066400" cy="5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highlight>
                  <a:srgbClr val="C9E1FB"/>
                </a:highlight>
              </a:rPr>
              <a:t>Clinical Focus</a:t>
            </a:r>
            <a:endParaRPr sz="2000">
              <a:highlight>
                <a:srgbClr val="C9E1FB"/>
              </a:highlight>
            </a:endParaRPr>
          </a:p>
        </p:txBody>
      </p:sp>
      <p:pic>
        <p:nvPicPr>
          <p:cNvPr id="1930" name="Google Shape;1930;p48"/>
          <p:cNvPicPr preferRelativeResize="0"/>
          <p:nvPr/>
        </p:nvPicPr>
        <p:blipFill>
          <a:blip r:embed="rId3">
            <a:alphaModFix/>
          </a:blip>
          <a:stretch>
            <a:fillRect/>
          </a:stretch>
        </p:blipFill>
        <p:spPr>
          <a:xfrm>
            <a:off x="568137" y="1923850"/>
            <a:ext cx="3388076" cy="1008725"/>
          </a:xfrm>
          <a:prstGeom prst="rect">
            <a:avLst/>
          </a:prstGeom>
          <a:noFill/>
          <a:ln>
            <a:noFill/>
          </a:ln>
        </p:spPr>
      </p:pic>
      <p:sp>
        <p:nvSpPr>
          <p:cNvPr id="1931" name="Google Shape;1931;p48"/>
          <p:cNvSpPr txBox="1"/>
          <p:nvPr/>
        </p:nvSpPr>
        <p:spPr>
          <a:xfrm>
            <a:off x="848550" y="3001650"/>
            <a:ext cx="7446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exend"/>
                <a:ea typeface="Lexend"/>
                <a:cs typeface="Lexend"/>
                <a:sym typeface="Lexend"/>
              </a:rPr>
              <a:t>Non-overlapping of CIs </a:t>
            </a:r>
            <a:r>
              <a:rPr lang="en">
                <a:latin typeface="Lexend"/>
                <a:ea typeface="Lexend"/>
                <a:cs typeface="Lexend"/>
                <a:sym typeface="Lexend"/>
              </a:rPr>
              <a:t>between genders</a:t>
            </a:r>
            <a:r>
              <a:rPr b="1" lang="en">
                <a:latin typeface="Lexend"/>
                <a:ea typeface="Lexend"/>
                <a:cs typeface="Lexend"/>
                <a:sym typeface="Lexend"/>
              </a:rPr>
              <a:t> → </a:t>
            </a:r>
            <a:r>
              <a:rPr lang="en">
                <a:latin typeface="Lexend"/>
                <a:ea typeface="Lexend"/>
                <a:cs typeface="Lexend"/>
                <a:sym typeface="Lexend"/>
              </a:rPr>
              <a:t>suggests </a:t>
            </a:r>
            <a:r>
              <a:rPr b="1" lang="en">
                <a:latin typeface="Lexend"/>
                <a:ea typeface="Lexend"/>
                <a:cs typeface="Lexend"/>
                <a:sym typeface="Lexend"/>
              </a:rPr>
              <a:t>potential statistical difference </a:t>
            </a:r>
            <a:r>
              <a:rPr lang="en">
                <a:latin typeface="Lexend"/>
                <a:ea typeface="Lexend"/>
                <a:cs typeface="Lexend"/>
                <a:sym typeface="Lexend"/>
              </a:rPr>
              <a:t>in</a:t>
            </a:r>
            <a:r>
              <a:rPr b="1" lang="en">
                <a:latin typeface="Lexend"/>
                <a:ea typeface="Lexend"/>
                <a:cs typeface="Lexend"/>
                <a:sym typeface="Lexend"/>
              </a:rPr>
              <a:t> mean salary between genders </a:t>
            </a:r>
            <a:r>
              <a:rPr lang="en">
                <a:latin typeface="Lexend"/>
                <a:ea typeface="Lexend"/>
                <a:cs typeface="Lexend"/>
                <a:sym typeface="Lexend"/>
              </a:rPr>
              <a:t>at </a:t>
            </a:r>
            <a:r>
              <a:rPr b="1" lang="en">
                <a:latin typeface="Lexend"/>
                <a:ea typeface="Lexend"/>
                <a:cs typeface="Lexend"/>
                <a:sym typeface="Lexend"/>
              </a:rPr>
              <a:t>95% confidence interval</a:t>
            </a:r>
            <a:endParaRPr b="1">
              <a:latin typeface="Lexend"/>
              <a:ea typeface="Lexend"/>
              <a:cs typeface="Lexend"/>
              <a:sym typeface="Lexend"/>
            </a:endParaRPr>
          </a:p>
          <a:p>
            <a:pPr indent="0" lvl="0" marL="0" rtl="0" algn="ctr">
              <a:spcBef>
                <a:spcPts val="0"/>
              </a:spcBef>
              <a:spcAft>
                <a:spcPts val="0"/>
              </a:spcAft>
              <a:buNone/>
            </a:pPr>
            <a:r>
              <a:t/>
            </a:r>
            <a:endParaRPr b="1">
              <a:latin typeface="Lexend"/>
              <a:ea typeface="Lexend"/>
              <a:cs typeface="Lexend"/>
              <a:sym typeface="Lexend"/>
            </a:endParaRPr>
          </a:p>
          <a:p>
            <a:pPr indent="0" lvl="0" marL="0" rtl="0" algn="ctr">
              <a:spcBef>
                <a:spcPts val="0"/>
              </a:spcBef>
              <a:spcAft>
                <a:spcPts val="0"/>
              </a:spcAft>
              <a:buNone/>
            </a:pPr>
            <a:r>
              <a:rPr lang="en">
                <a:latin typeface="Lexend"/>
                <a:ea typeface="Lexend"/>
                <a:cs typeface="Lexend"/>
                <a:sym typeface="Lexend"/>
              </a:rPr>
              <a:t>Hence: </a:t>
            </a:r>
            <a:r>
              <a:rPr b="1" lang="en">
                <a:latin typeface="Lexend"/>
                <a:ea typeface="Lexend"/>
                <a:cs typeface="Lexend"/>
                <a:sym typeface="Lexend"/>
              </a:rPr>
              <a:t>95% confident </a:t>
            </a:r>
            <a:r>
              <a:rPr lang="en">
                <a:latin typeface="Lexend"/>
                <a:ea typeface="Lexend"/>
                <a:cs typeface="Lexend"/>
                <a:sym typeface="Lexend"/>
              </a:rPr>
              <a:t>that there is</a:t>
            </a:r>
            <a:r>
              <a:rPr b="1" lang="en">
                <a:latin typeface="Lexend"/>
                <a:ea typeface="Lexend"/>
                <a:cs typeface="Lexend"/>
                <a:sym typeface="Lexend"/>
              </a:rPr>
              <a:t> gender discrimination in mean salary </a:t>
            </a:r>
            <a:r>
              <a:rPr lang="en">
                <a:latin typeface="Lexend"/>
                <a:ea typeface="Lexend"/>
                <a:cs typeface="Lexend"/>
                <a:sym typeface="Lexend"/>
              </a:rPr>
              <a:t>–</a:t>
            </a:r>
            <a:endParaRPr>
              <a:latin typeface="Lexend"/>
              <a:ea typeface="Lexend"/>
              <a:cs typeface="Lexend"/>
              <a:sym typeface="Lexend"/>
            </a:endParaRPr>
          </a:p>
          <a:p>
            <a:pPr indent="0" lvl="0" marL="0" rtl="0" algn="ctr">
              <a:spcBef>
                <a:spcPts val="0"/>
              </a:spcBef>
              <a:spcAft>
                <a:spcPts val="0"/>
              </a:spcAft>
              <a:buNone/>
            </a:pPr>
            <a:r>
              <a:rPr b="1" lang="en">
                <a:latin typeface="Lexend"/>
                <a:ea typeface="Lexend"/>
                <a:cs typeface="Lexend"/>
                <a:sym typeface="Lexend"/>
              </a:rPr>
              <a:t>lower pay for females</a:t>
            </a:r>
            <a:r>
              <a:rPr lang="en">
                <a:latin typeface="Lexend"/>
                <a:ea typeface="Lexend"/>
                <a:cs typeface="Lexend"/>
                <a:sym typeface="Lexend"/>
              </a:rPr>
              <a:t>,</a:t>
            </a:r>
            <a:r>
              <a:rPr b="1" lang="en">
                <a:latin typeface="Lexend"/>
                <a:ea typeface="Lexend"/>
                <a:cs typeface="Lexend"/>
                <a:sym typeface="Lexend"/>
              </a:rPr>
              <a:t> </a:t>
            </a:r>
            <a:r>
              <a:rPr lang="en">
                <a:latin typeface="Lexend"/>
                <a:ea typeface="Lexend"/>
                <a:cs typeface="Lexend"/>
                <a:sym typeface="Lexend"/>
              </a:rPr>
              <a:t>even when considering board certification and clinical focus</a:t>
            </a:r>
            <a:endParaRPr>
              <a:latin typeface="Lexend"/>
              <a:ea typeface="Lexend"/>
              <a:cs typeface="Lexend"/>
              <a:sym typeface="Lexend"/>
            </a:endParaRPr>
          </a:p>
        </p:txBody>
      </p:sp>
      <p:pic>
        <p:nvPicPr>
          <p:cNvPr id="1932" name="Google Shape;1932;p48"/>
          <p:cNvPicPr preferRelativeResize="0"/>
          <p:nvPr/>
        </p:nvPicPr>
        <p:blipFill rotWithShape="1">
          <a:blip r:embed="rId4">
            <a:alphaModFix/>
          </a:blip>
          <a:srcRect b="0" l="0" r="0" t="9362"/>
          <a:stretch/>
        </p:blipFill>
        <p:spPr>
          <a:xfrm>
            <a:off x="4489625" y="1923850"/>
            <a:ext cx="3823149" cy="100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49"/>
          <p:cNvSpPr txBox="1"/>
          <p:nvPr>
            <p:ph type="title"/>
          </p:nvPr>
        </p:nvSpPr>
        <p:spPr>
          <a:xfrm>
            <a:off x="-149850" y="308325"/>
            <a:ext cx="9443700" cy="5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highlight>
                  <a:schemeClr val="lt2"/>
                </a:highlight>
              </a:rPr>
              <a:t>T-Test for </a:t>
            </a:r>
            <a:r>
              <a:rPr lang="en" sz="2400">
                <a:highlight>
                  <a:schemeClr val="lt2"/>
                </a:highlight>
              </a:rPr>
              <a:t>Publication Rate by Department and Gender</a:t>
            </a:r>
            <a:endParaRPr sz="2400">
              <a:highlight>
                <a:schemeClr val="lt2"/>
              </a:highlight>
            </a:endParaRPr>
          </a:p>
        </p:txBody>
      </p:sp>
      <p:pic>
        <p:nvPicPr>
          <p:cNvPr id="1938" name="Google Shape;1938;p49"/>
          <p:cNvPicPr preferRelativeResize="0"/>
          <p:nvPr/>
        </p:nvPicPr>
        <p:blipFill>
          <a:blip r:embed="rId3">
            <a:alphaModFix/>
          </a:blip>
          <a:stretch>
            <a:fillRect/>
          </a:stretch>
        </p:blipFill>
        <p:spPr>
          <a:xfrm>
            <a:off x="1061025" y="1025000"/>
            <a:ext cx="7021949" cy="1741925"/>
          </a:xfrm>
          <a:prstGeom prst="rect">
            <a:avLst/>
          </a:prstGeom>
          <a:noFill/>
          <a:ln>
            <a:noFill/>
          </a:ln>
        </p:spPr>
      </p:pic>
      <p:sp>
        <p:nvSpPr>
          <p:cNvPr id="1939" name="Google Shape;1939;p49"/>
          <p:cNvSpPr txBox="1"/>
          <p:nvPr>
            <p:ph idx="2" type="ctrTitle"/>
          </p:nvPr>
        </p:nvSpPr>
        <p:spPr>
          <a:xfrm flipH="1">
            <a:off x="1061100" y="2810700"/>
            <a:ext cx="7021800" cy="17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rgbClr val="000000"/>
                </a:solidFill>
              </a:rPr>
              <a:t>estimate1</a:t>
            </a:r>
            <a:r>
              <a:rPr b="0" lang="en" sz="1100">
                <a:solidFill>
                  <a:srgbClr val="000000"/>
                </a:solidFill>
              </a:rPr>
              <a:t>: The mean publication rate for </a:t>
            </a:r>
            <a:r>
              <a:rPr lang="en" sz="1100">
                <a:solidFill>
                  <a:srgbClr val="000000"/>
                </a:solidFill>
              </a:rPr>
              <a:t>females</a:t>
            </a:r>
            <a:r>
              <a:rPr b="0" lang="en" sz="1100">
                <a:solidFill>
                  <a:srgbClr val="000000"/>
                </a:solidFill>
              </a:rPr>
              <a:t>.</a:t>
            </a:r>
            <a:endParaRPr b="0" sz="1100">
              <a:solidFill>
                <a:srgbClr val="000000"/>
              </a:solidFill>
            </a:endParaRPr>
          </a:p>
          <a:p>
            <a:pPr indent="0" lvl="0" marL="0" rtl="0" algn="l">
              <a:spcBef>
                <a:spcPts val="0"/>
              </a:spcBef>
              <a:spcAft>
                <a:spcPts val="0"/>
              </a:spcAft>
              <a:buNone/>
            </a:pPr>
            <a:r>
              <a:rPr lang="en" sz="1100">
                <a:solidFill>
                  <a:srgbClr val="000000"/>
                </a:solidFill>
              </a:rPr>
              <a:t>estimate2</a:t>
            </a:r>
            <a:r>
              <a:rPr b="0" lang="en" sz="1100">
                <a:solidFill>
                  <a:srgbClr val="000000"/>
                </a:solidFill>
              </a:rPr>
              <a:t>: The mean publication rate for </a:t>
            </a:r>
            <a:r>
              <a:rPr lang="en" sz="1100">
                <a:solidFill>
                  <a:srgbClr val="000000"/>
                </a:solidFill>
              </a:rPr>
              <a:t>males</a:t>
            </a:r>
            <a:r>
              <a:rPr b="0" lang="en" sz="1100">
                <a:solidFill>
                  <a:srgbClr val="000000"/>
                </a:solidFill>
              </a:rPr>
              <a:t>.</a:t>
            </a:r>
            <a:endParaRPr b="0" sz="1100">
              <a:solidFill>
                <a:srgbClr val="000000"/>
              </a:solidFill>
            </a:endParaRPr>
          </a:p>
          <a:p>
            <a:pPr indent="0" lvl="0" marL="0" rtl="0" algn="l">
              <a:spcBef>
                <a:spcPts val="0"/>
              </a:spcBef>
              <a:spcAft>
                <a:spcPts val="0"/>
              </a:spcAft>
              <a:buNone/>
            </a:pPr>
            <a:r>
              <a:rPr lang="en" sz="1100">
                <a:solidFill>
                  <a:srgbClr val="000000"/>
                </a:solidFill>
              </a:rPr>
              <a:t>p.value</a:t>
            </a:r>
            <a:r>
              <a:rPr b="0" lang="en" sz="1100">
                <a:solidFill>
                  <a:srgbClr val="000000"/>
                </a:solidFill>
              </a:rPr>
              <a:t>: The p-value, which indicates whether the difference in publication rates between males and females is statistically significant.</a:t>
            </a:r>
            <a:endParaRPr b="0" sz="1100">
              <a:solidFill>
                <a:srgbClr val="000000"/>
              </a:solidFill>
            </a:endParaRPr>
          </a:p>
          <a:p>
            <a:pPr indent="-298450" lvl="0" marL="457200" rtl="0" algn="l">
              <a:lnSpc>
                <a:spcPct val="115000"/>
              </a:lnSpc>
              <a:spcBef>
                <a:spcPts val="1200"/>
              </a:spcBef>
              <a:spcAft>
                <a:spcPts val="0"/>
              </a:spcAft>
              <a:buClr>
                <a:srgbClr val="000000"/>
              </a:buClr>
              <a:buSzPts val="1100"/>
              <a:buFont typeface="Arial"/>
              <a:buChar char="●"/>
            </a:pPr>
            <a:r>
              <a:rPr b="0" lang="en" sz="1100">
                <a:solidFill>
                  <a:srgbClr val="000000"/>
                </a:solidFill>
              </a:rPr>
              <a:t>If </a:t>
            </a:r>
            <a:r>
              <a:rPr lang="en" sz="1100">
                <a:solidFill>
                  <a:srgbClr val="000000"/>
                </a:solidFill>
              </a:rPr>
              <a:t>p-value &lt; 0.05</a:t>
            </a:r>
            <a:r>
              <a:rPr b="0" lang="en" sz="1100">
                <a:solidFill>
                  <a:srgbClr val="000000"/>
                </a:solidFill>
              </a:rPr>
              <a:t>, the difference is statistically significant.</a:t>
            </a:r>
            <a:endParaRPr b="0" sz="1100">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b="0" lang="en" sz="1100">
                <a:solidFill>
                  <a:srgbClr val="000000"/>
                </a:solidFill>
              </a:rPr>
              <a:t>If </a:t>
            </a:r>
            <a:r>
              <a:rPr lang="en" sz="1100">
                <a:solidFill>
                  <a:srgbClr val="000000"/>
                </a:solidFill>
              </a:rPr>
              <a:t>p-value ≥ 0.05</a:t>
            </a:r>
            <a:r>
              <a:rPr b="0" lang="en" sz="1100">
                <a:solidFill>
                  <a:srgbClr val="000000"/>
                </a:solidFill>
              </a:rPr>
              <a:t>, the difference is not statistically significant</a:t>
            </a:r>
            <a:endParaRPr b="0" sz="1100">
              <a:solidFill>
                <a:srgbClr val="000000"/>
              </a:solidFill>
            </a:endParaRPr>
          </a:p>
          <a:p>
            <a:pPr indent="0" lvl="0" marL="0" rtl="0" algn="l">
              <a:spcBef>
                <a:spcPts val="1200"/>
              </a:spcBef>
              <a:spcAft>
                <a:spcPts val="0"/>
              </a:spcAft>
              <a:buNone/>
            </a:pPr>
            <a:r>
              <a:t/>
            </a:r>
            <a:endParaRPr b="0" sz="1100">
              <a:solidFill>
                <a:srgbClr val="000000"/>
              </a:solidFill>
            </a:endParaRPr>
          </a:p>
        </p:txBody>
      </p:sp>
      <p:sp>
        <p:nvSpPr>
          <p:cNvPr id="1940" name="Google Shape;1940;p49"/>
          <p:cNvSpPr txBox="1"/>
          <p:nvPr/>
        </p:nvSpPr>
        <p:spPr>
          <a:xfrm>
            <a:off x="0" y="0"/>
            <a:ext cx="975300" cy="26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Muru</a:t>
            </a:r>
            <a:endParaRPr b="1">
              <a:solidFill>
                <a:schemeClr val="dk1"/>
              </a:solidFill>
              <a:latin typeface="Lexend"/>
              <a:ea typeface="Lexend"/>
              <a:cs typeface="Lexend"/>
              <a:sym typeface="Lexend"/>
            </a:endParaRPr>
          </a:p>
        </p:txBody>
      </p:sp>
      <p:sp>
        <p:nvSpPr>
          <p:cNvPr id="1941" name="Google Shape;1941;p49"/>
          <p:cNvSpPr txBox="1"/>
          <p:nvPr>
            <p:ph idx="2" type="ctrTitle"/>
          </p:nvPr>
        </p:nvSpPr>
        <p:spPr>
          <a:xfrm flipH="1">
            <a:off x="1061125" y="4193075"/>
            <a:ext cx="7149000" cy="709800"/>
          </a:xfrm>
          <a:prstGeom prst="rect">
            <a:avLst/>
          </a:prstGeom>
          <a:solidFill>
            <a:schemeClr val="dk2"/>
          </a:solidFill>
        </p:spPr>
        <p:txBody>
          <a:bodyPr anchorCtr="0" anchor="b" bIns="91425" lIns="91425" spcFirstLastPara="1" rIns="91425" wrap="square" tIns="91425">
            <a:noAutofit/>
          </a:bodyPr>
          <a:lstStyle/>
          <a:p>
            <a:pPr indent="0" lvl="0" marL="0" rtl="0" algn="l">
              <a:spcBef>
                <a:spcPts val="0"/>
              </a:spcBef>
              <a:spcAft>
                <a:spcPts val="0"/>
              </a:spcAft>
              <a:buNone/>
            </a:pPr>
            <a:r>
              <a:rPr b="0" lang="en" sz="1100">
                <a:solidFill>
                  <a:srgbClr val="000000"/>
                </a:solidFill>
              </a:rPr>
              <a:t>The t-test results show that in </a:t>
            </a:r>
            <a:r>
              <a:rPr lang="en" sz="1100">
                <a:solidFill>
                  <a:srgbClr val="000000"/>
                </a:solidFill>
              </a:rPr>
              <a:t>Genetics</a:t>
            </a:r>
            <a:r>
              <a:rPr b="0" lang="en" sz="1100">
                <a:solidFill>
                  <a:srgbClr val="000000"/>
                </a:solidFill>
              </a:rPr>
              <a:t>, female doctors have a </a:t>
            </a:r>
            <a:r>
              <a:rPr lang="en" sz="1100">
                <a:solidFill>
                  <a:srgbClr val="000000"/>
                </a:solidFill>
              </a:rPr>
              <a:t>significantly higher publication rate</a:t>
            </a:r>
            <a:r>
              <a:rPr b="0" lang="en" sz="1100">
                <a:solidFill>
                  <a:srgbClr val="000000"/>
                </a:solidFill>
              </a:rPr>
              <a:t> than their male counterparts (p = 0.00474). This provides clear evidence that </a:t>
            </a:r>
            <a:r>
              <a:rPr lang="en" sz="1100">
                <a:solidFill>
                  <a:srgbClr val="000000"/>
                </a:solidFill>
              </a:rPr>
              <a:t>female doctors are more productive</a:t>
            </a:r>
            <a:r>
              <a:rPr b="0" lang="en" sz="1100">
                <a:solidFill>
                  <a:srgbClr val="000000"/>
                </a:solidFill>
              </a:rPr>
              <a:t>, yet are </a:t>
            </a:r>
            <a:r>
              <a:rPr lang="en" sz="1100">
                <a:solidFill>
                  <a:srgbClr val="000000"/>
                </a:solidFill>
              </a:rPr>
              <a:t>not compensated</a:t>
            </a:r>
            <a:r>
              <a:rPr b="0" lang="en" sz="1100">
                <a:solidFill>
                  <a:srgbClr val="000000"/>
                </a:solidFill>
              </a:rPr>
              <a:t> accordingly, indicating gender discrimination.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34"/>
          <p:cNvSpPr txBox="1"/>
          <p:nvPr>
            <p:ph type="title"/>
          </p:nvPr>
        </p:nvSpPr>
        <p:spPr>
          <a:xfrm>
            <a:off x="1945650" y="1331738"/>
            <a:ext cx="5252700" cy="12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Analytics Consultant for Female Doctors</a:t>
            </a:r>
            <a:endParaRPr sz="3500"/>
          </a:p>
        </p:txBody>
      </p:sp>
      <p:sp>
        <p:nvSpPr>
          <p:cNvPr id="1628" name="Google Shape;1628;p34"/>
          <p:cNvSpPr txBox="1"/>
          <p:nvPr>
            <p:ph idx="1" type="subTitle"/>
          </p:nvPr>
        </p:nvSpPr>
        <p:spPr>
          <a:xfrm>
            <a:off x="2339700" y="2692000"/>
            <a:ext cx="4464600" cy="103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Fighting </a:t>
            </a:r>
            <a:r>
              <a:rPr lang="en"/>
              <a:t>for female plaintiff’s cause </a:t>
            </a:r>
            <a:endParaRPr/>
          </a:p>
          <a:p>
            <a:pPr indent="-317500" lvl="0" marL="457200" rtl="0" algn="l">
              <a:spcBef>
                <a:spcPts val="0"/>
              </a:spcBef>
              <a:spcAft>
                <a:spcPts val="0"/>
              </a:spcAft>
              <a:buSzPts val="1400"/>
              <a:buChar char="●"/>
            </a:pPr>
            <a:r>
              <a:rPr lang="en"/>
              <a:t>Hence, proving our claim by showing </a:t>
            </a:r>
            <a:r>
              <a:rPr b="1" lang="en">
                <a:latin typeface="Lexend"/>
                <a:ea typeface="Lexend"/>
                <a:cs typeface="Lexend"/>
                <a:sym typeface="Lexend"/>
              </a:rPr>
              <a:t>data suggesting discrimination against female doctors</a:t>
            </a:r>
            <a:r>
              <a:rPr lang="en"/>
              <a:t>, compared to male counterparts</a:t>
            </a:r>
            <a:endParaRPr/>
          </a:p>
        </p:txBody>
      </p:sp>
      <p:grpSp>
        <p:nvGrpSpPr>
          <p:cNvPr id="1629" name="Google Shape;1629;p34"/>
          <p:cNvGrpSpPr/>
          <p:nvPr/>
        </p:nvGrpSpPr>
        <p:grpSpPr>
          <a:xfrm rot="-2185135">
            <a:off x="6697073" y="2562283"/>
            <a:ext cx="3467407" cy="2749360"/>
            <a:chOff x="6401200" y="1260600"/>
            <a:chExt cx="1319750" cy="1046450"/>
          </a:xfrm>
        </p:grpSpPr>
        <p:sp>
          <p:nvSpPr>
            <p:cNvPr id="1630" name="Google Shape;1630;p34"/>
            <p:cNvSpPr/>
            <p:nvPr/>
          </p:nvSpPr>
          <p:spPr>
            <a:xfrm>
              <a:off x="6781225" y="1412450"/>
              <a:ext cx="939725" cy="894600"/>
            </a:xfrm>
            <a:custGeom>
              <a:rect b="b" l="l" r="r" t="t"/>
              <a:pathLst>
                <a:path extrusionOk="0" h="35784" w="37589">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6401200" y="1313150"/>
              <a:ext cx="499825" cy="631150"/>
            </a:xfrm>
            <a:custGeom>
              <a:rect b="b" l="l" r="r" t="t"/>
              <a:pathLst>
                <a:path extrusionOk="0" h="25246" w="19993">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4"/>
            <p:cNvSpPr/>
            <p:nvPr/>
          </p:nvSpPr>
          <p:spPr>
            <a:xfrm>
              <a:off x="6420675" y="1358500"/>
              <a:ext cx="105425" cy="80175"/>
            </a:xfrm>
            <a:custGeom>
              <a:rect b="b" l="l" r="r" t="t"/>
              <a:pathLst>
                <a:path extrusionOk="0" h="3207" w="4217">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4"/>
            <p:cNvSpPr/>
            <p:nvPr/>
          </p:nvSpPr>
          <p:spPr>
            <a:xfrm>
              <a:off x="6578575" y="1297300"/>
              <a:ext cx="105500" cy="80175"/>
            </a:xfrm>
            <a:custGeom>
              <a:rect b="b" l="l" r="r" t="t"/>
              <a:pathLst>
                <a:path extrusionOk="0" h="3207" w="422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4"/>
            <p:cNvSpPr/>
            <p:nvPr/>
          </p:nvSpPr>
          <p:spPr>
            <a:xfrm>
              <a:off x="6535825" y="1693100"/>
              <a:ext cx="372875" cy="257975"/>
            </a:xfrm>
            <a:custGeom>
              <a:rect b="b" l="l" r="r" t="t"/>
              <a:pathLst>
                <a:path extrusionOk="0" h="10319" w="14915">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6727800" y="1901050"/>
              <a:ext cx="76725" cy="98600"/>
            </a:xfrm>
            <a:custGeom>
              <a:rect b="b" l="l" r="r" t="t"/>
              <a:pathLst>
                <a:path extrusionOk="0" h="3944" w="3069">
                  <a:moveTo>
                    <a:pt x="2402" y="0"/>
                  </a:moveTo>
                  <a:lnTo>
                    <a:pt x="0" y="878"/>
                  </a:lnTo>
                  <a:lnTo>
                    <a:pt x="1712" y="3943"/>
                  </a:lnTo>
                  <a:lnTo>
                    <a:pt x="3069" y="3447"/>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4"/>
            <p:cNvSpPr/>
            <p:nvPr/>
          </p:nvSpPr>
          <p:spPr>
            <a:xfrm>
              <a:off x="7032675" y="1260600"/>
              <a:ext cx="326150" cy="297100"/>
            </a:xfrm>
            <a:custGeom>
              <a:rect b="b" l="l" r="r" t="t"/>
              <a:pathLst>
                <a:path extrusionOk="0" h="11884" w="13046">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4"/>
            <p:cNvSpPr/>
            <p:nvPr/>
          </p:nvSpPr>
          <p:spPr>
            <a:xfrm>
              <a:off x="7103175" y="1321725"/>
              <a:ext cx="185200" cy="174800"/>
            </a:xfrm>
            <a:custGeom>
              <a:rect b="b" l="l" r="r" t="t"/>
              <a:pathLst>
                <a:path extrusionOk="0" h="6992" w="7408">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4"/>
            <p:cNvSpPr/>
            <p:nvPr/>
          </p:nvSpPr>
          <p:spPr>
            <a:xfrm>
              <a:off x="7118850" y="1311500"/>
              <a:ext cx="65150" cy="61200"/>
            </a:xfrm>
            <a:custGeom>
              <a:rect b="b" l="l" r="r" t="t"/>
              <a:pathLst>
                <a:path extrusionOk="0" h="2448" w="2606">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9" name="Google Shape;1639;p34"/>
          <p:cNvGrpSpPr/>
          <p:nvPr/>
        </p:nvGrpSpPr>
        <p:grpSpPr>
          <a:xfrm rot="-956800">
            <a:off x="448097" y="578617"/>
            <a:ext cx="1029161" cy="879341"/>
            <a:chOff x="992725" y="1928675"/>
            <a:chExt cx="416550" cy="355925"/>
          </a:xfrm>
        </p:grpSpPr>
        <p:sp>
          <p:nvSpPr>
            <p:cNvPr id="1640" name="Google Shape;1640;p34"/>
            <p:cNvSpPr/>
            <p:nvPr/>
          </p:nvSpPr>
          <p:spPr>
            <a:xfrm>
              <a:off x="992725" y="2027025"/>
              <a:ext cx="272850" cy="257525"/>
            </a:xfrm>
            <a:custGeom>
              <a:rect b="b" l="l" r="r" t="t"/>
              <a:pathLst>
                <a:path extrusionOk="0" h="10301" w="10914">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4"/>
            <p:cNvSpPr/>
            <p:nvPr/>
          </p:nvSpPr>
          <p:spPr>
            <a:xfrm>
              <a:off x="1136475" y="1928675"/>
              <a:ext cx="272800" cy="257525"/>
            </a:xfrm>
            <a:custGeom>
              <a:rect b="b" l="l" r="r" t="t"/>
              <a:pathLst>
                <a:path extrusionOk="0" h="10301" w="10912">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4"/>
            <p:cNvSpPr/>
            <p:nvPr/>
          </p:nvSpPr>
          <p:spPr>
            <a:xfrm>
              <a:off x="1038900" y="2078100"/>
              <a:ext cx="103075" cy="70725"/>
            </a:xfrm>
            <a:custGeom>
              <a:rect b="b" l="l" r="r" t="t"/>
              <a:pathLst>
                <a:path extrusionOk="0" h="2829" w="4123">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4"/>
            <p:cNvSpPr/>
            <p:nvPr/>
          </p:nvSpPr>
          <p:spPr>
            <a:xfrm>
              <a:off x="1012175" y="1944850"/>
              <a:ext cx="386075" cy="339750"/>
            </a:xfrm>
            <a:custGeom>
              <a:rect b="b" l="l" r="r" t="t"/>
              <a:pathLst>
                <a:path extrusionOk="0" h="13590" w="15443">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4"/>
            <p:cNvSpPr/>
            <p:nvPr/>
          </p:nvSpPr>
          <p:spPr>
            <a:xfrm>
              <a:off x="1133500" y="2027450"/>
              <a:ext cx="136450" cy="165775"/>
            </a:xfrm>
            <a:custGeom>
              <a:rect b="b" l="l" r="r" t="t"/>
              <a:pathLst>
                <a:path extrusionOk="0" h="6631" w="5458">
                  <a:moveTo>
                    <a:pt x="293" y="1"/>
                  </a:moveTo>
                  <a:lnTo>
                    <a:pt x="0" y="238"/>
                  </a:lnTo>
                  <a:lnTo>
                    <a:pt x="5165" y="6630"/>
                  </a:lnTo>
                  <a:lnTo>
                    <a:pt x="5457" y="6393"/>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34"/>
          <p:cNvGrpSpPr/>
          <p:nvPr/>
        </p:nvGrpSpPr>
        <p:grpSpPr>
          <a:xfrm rot="-1977950">
            <a:off x="1470685" y="1281134"/>
            <a:ext cx="453805" cy="841903"/>
            <a:chOff x="1411675" y="2134550"/>
            <a:chExt cx="183675" cy="340775"/>
          </a:xfrm>
        </p:grpSpPr>
        <p:sp>
          <p:nvSpPr>
            <p:cNvPr id="1646" name="Google Shape;1646;p34"/>
            <p:cNvSpPr/>
            <p:nvPr/>
          </p:nvSpPr>
          <p:spPr>
            <a:xfrm>
              <a:off x="1411675" y="2134550"/>
              <a:ext cx="170175" cy="178225"/>
            </a:xfrm>
            <a:custGeom>
              <a:rect b="b" l="l" r="r" t="t"/>
              <a:pathLst>
                <a:path extrusionOk="0" h="7129" w="6807">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4"/>
            <p:cNvSpPr/>
            <p:nvPr/>
          </p:nvSpPr>
          <p:spPr>
            <a:xfrm>
              <a:off x="1425175" y="2297075"/>
              <a:ext cx="170175" cy="178250"/>
            </a:xfrm>
            <a:custGeom>
              <a:rect b="b" l="l" r="r" t="t"/>
              <a:pathLst>
                <a:path extrusionOk="0" h="7130" w="6807">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4"/>
            <p:cNvSpPr/>
            <p:nvPr/>
          </p:nvSpPr>
          <p:spPr>
            <a:xfrm>
              <a:off x="1516375" y="2180875"/>
              <a:ext cx="34850" cy="94475"/>
            </a:xfrm>
            <a:custGeom>
              <a:rect b="b" l="l" r="r" t="t"/>
              <a:pathLst>
                <a:path extrusionOk="0" h="3779" w="1394">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4"/>
            <p:cNvSpPr/>
            <p:nvPr/>
          </p:nvSpPr>
          <p:spPr>
            <a:xfrm>
              <a:off x="1413425" y="2134575"/>
              <a:ext cx="131375" cy="340725"/>
            </a:xfrm>
            <a:custGeom>
              <a:rect b="b" l="l" r="r" t="t"/>
              <a:pathLst>
                <a:path extrusionOk="0" h="13629" w="5255">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4"/>
            <p:cNvSpPr/>
            <p:nvPr/>
          </p:nvSpPr>
          <p:spPr>
            <a:xfrm>
              <a:off x="1425125" y="2297075"/>
              <a:ext cx="156725" cy="15700"/>
            </a:xfrm>
            <a:custGeom>
              <a:rect b="b" l="l" r="r" t="t"/>
              <a:pathLst>
                <a:path extrusionOk="0" h="628" w="6269">
                  <a:moveTo>
                    <a:pt x="0" y="628"/>
                  </a:moveTo>
                  <a:lnTo>
                    <a:pt x="6269" y="1"/>
                  </a:lnTo>
                </a:path>
              </a:pathLst>
            </a:custGeom>
            <a:solidFill>
              <a:srgbClr val="ED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4"/>
            <p:cNvSpPr/>
            <p:nvPr/>
          </p:nvSpPr>
          <p:spPr>
            <a:xfrm>
              <a:off x="1424750" y="2292375"/>
              <a:ext cx="157625" cy="25075"/>
            </a:xfrm>
            <a:custGeom>
              <a:rect b="b" l="l" r="r" t="t"/>
              <a:pathLst>
                <a:path extrusionOk="0" h="1003" w="6305">
                  <a:moveTo>
                    <a:pt x="6269" y="1"/>
                  </a:moveTo>
                  <a:lnTo>
                    <a:pt x="0" y="628"/>
                  </a:lnTo>
                  <a:lnTo>
                    <a:pt x="38" y="1002"/>
                  </a:lnTo>
                  <a:lnTo>
                    <a:pt x="6305" y="373"/>
                  </a:lnTo>
                  <a:lnTo>
                    <a:pt x="6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2" name="Google Shape;1652;p34"/>
          <p:cNvGrpSpPr/>
          <p:nvPr/>
        </p:nvGrpSpPr>
        <p:grpSpPr>
          <a:xfrm rot="-374717">
            <a:off x="583785" y="4049022"/>
            <a:ext cx="3102299" cy="3547336"/>
            <a:chOff x="7136325" y="3281650"/>
            <a:chExt cx="891400" cy="1019275"/>
          </a:xfrm>
        </p:grpSpPr>
        <p:sp>
          <p:nvSpPr>
            <p:cNvPr id="1653" name="Google Shape;1653;p34"/>
            <p:cNvSpPr/>
            <p:nvPr/>
          </p:nvSpPr>
          <p:spPr>
            <a:xfrm>
              <a:off x="7136325" y="3281650"/>
              <a:ext cx="891400" cy="1019275"/>
            </a:xfrm>
            <a:custGeom>
              <a:rect b="b" l="l" r="r" t="t"/>
              <a:pathLst>
                <a:path extrusionOk="0" h="40771" w="35656">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4"/>
            <p:cNvSpPr/>
            <p:nvPr/>
          </p:nvSpPr>
          <p:spPr>
            <a:xfrm>
              <a:off x="7204775" y="3296850"/>
              <a:ext cx="774875" cy="935050"/>
            </a:xfrm>
            <a:custGeom>
              <a:rect b="b" l="l" r="r" t="t"/>
              <a:pathLst>
                <a:path extrusionOk="0" h="37402" w="30995">
                  <a:moveTo>
                    <a:pt x="11115" y="1"/>
                  </a:moveTo>
                  <a:lnTo>
                    <a:pt x="1" y="30048"/>
                  </a:lnTo>
                  <a:lnTo>
                    <a:pt x="19878" y="37402"/>
                  </a:lnTo>
                  <a:lnTo>
                    <a:pt x="30994" y="7354"/>
                  </a:lnTo>
                  <a:lnTo>
                    <a:pt x="111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4"/>
            <p:cNvSpPr/>
            <p:nvPr/>
          </p:nvSpPr>
          <p:spPr>
            <a:xfrm>
              <a:off x="7583250" y="3283675"/>
              <a:ext cx="292025" cy="190200"/>
            </a:xfrm>
            <a:custGeom>
              <a:rect b="b" l="l" r="r" t="t"/>
              <a:pathLst>
                <a:path extrusionOk="0" h="7608" w="11681">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4"/>
            <p:cNvSpPr/>
            <p:nvPr/>
          </p:nvSpPr>
          <p:spPr>
            <a:xfrm>
              <a:off x="7487000" y="3455650"/>
              <a:ext cx="385050" cy="147450"/>
            </a:xfrm>
            <a:custGeom>
              <a:rect b="b" l="l" r="r" t="t"/>
              <a:pathLst>
                <a:path extrusionOk="0" h="5898" w="15402">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4"/>
            <p:cNvSpPr/>
            <p:nvPr/>
          </p:nvSpPr>
          <p:spPr>
            <a:xfrm>
              <a:off x="7462925" y="3520775"/>
              <a:ext cx="385050" cy="147450"/>
            </a:xfrm>
            <a:custGeom>
              <a:rect b="b" l="l" r="r" t="t"/>
              <a:pathLst>
                <a:path extrusionOk="0" h="5898" w="15402">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4"/>
            <p:cNvSpPr/>
            <p:nvPr/>
          </p:nvSpPr>
          <p:spPr>
            <a:xfrm>
              <a:off x="7438975" y="3585950"/>
              <a:ext cx="384900" cy="147400"/>
            </a:xfrm>
            <a:custGeom>
              <a:rect b="b" l="l" r="r" t="t"/>
              <a:pathLst>
                <a:path extrusionOk="0" h="5896" w="15396">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4"/>
            <p:cNvSpPr/>
            <p:nvPr/>
          </p:nvSpPr>
          <p:spPr>
            <a:xfrm>
              <a:off x="7414750" y="3651025"/>
              <a:ext cx="385050" cy="147450"/>
            </a:xfrm>
            <a:custGeom>
              <a:rect b="b" l="l" r="r" t="t"/>
              <a:pathLst>
                <a:path extrusionOk="0" h="5898" w="15402">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4"/>
            <p:cNvSpPr/>
            <p:nvPr/>
          </p:nvSpPr>
          <p:spPr>
            <a:xfrm>
              <a:off x="7390675" y="3716175"/>
              <a:ext cx="385050" cy="147425"/>
            </a:xfrm>
            <a:custGeom>
              <a:rect b="b" l="l" r="r" t="t"/>
              <a:pathLst>
                <a:path extrusionOk="0" h="5897" w="15402">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4"/>
            <p:cNvSpPr/>
            <p:nvPr/>
          </p:nvSpPr>
          <p:spPr>
            <a:xfrm>
              <a:off x="7366575" y="3781250"/>
              <a:ext cx="385050" cy="147475"/>
            </a:xfrm>
            <a:custGeom>
              <a:rect b="b" l="l" r="r" t="t"/>
              <a:pathLst>
                <a:path extrusionOk="0" h="5899" w="15402">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4"/>
            <p:cNvSpPr/>
            <p:nvPr/>
          </p:nvSpPr>
          <p:spPr>
            <a:xfrm>
              <a:off x="7342500" y="3846375"/>
              <a:ext cx="385025" cy="147425"/>
            </a:xfrm>
            <a:custGeom>
              <a:rect b="b" l="l" r="r" t="t"/>
              <a:pathLst>
                <a:path extrusionOk="0" h="5897" w="15401">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4"/>
            <p:cNvSpPr/>
            <p:nvPr/>
          </p:nvSpPr>
          <p:spPr>
            <a:xfrm>
              <a:off x="7318450" y="3911525"/>
              <a:ext cx="384950" cy="147425"/>
            </a:xfrm>
            <a:custGeom>
              <a:rect b="b" l="l" r="r" t="t"/>
              <a:pathLst>
                <a:path extrusionOk="0" h="5897" w="15398">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4"/>
            <p:cNvSpPr/>
            <p:nvPr/>
          </p:nvSpPr>
          <p:spPr>
            <a:xfrm>
              <a:off x="7294275" y="3976625"/>
              <a:ext cx="385050" cy="147450"/>
            </a:xfrm>
            <a:custGeom>
              <a:rect b="b" l="l" r="r" t="t"/>
              <a:pathLst>
                <a:path extrusionOk="0" h="5898" w="15402">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65" name="Google Shape;1665;p34"/>
          <p:cNvCxnSpPr/>
          <p:nvPr/>
        </p:nvCxnSpPr>
        <p:spPr>
          <a:xfrm>
            <a:off x="2465700" y="2610988"/>
            <a:ext cx="4212600" cy="0"/>
          </a:xfrm>
          <a:prstGeom prst="straightConnector1">
            <a:avLst/>
          </a:prstGeom>
          <a:noFill/>
          <a:ln cap="rnd" cmpd="sng" w="19050">
            <a:solidFill>
              <a:schemeClr val="dk1"/>
            </a:solidFill>
            <a:prstDash val="solid"/>
            <a:round/>
            <a:headEnd len="med" w="med" type="none"/>
            <a:tailEnd len="med" w="med" type="none"/>
          </a:ln>
        </p:spPr>
      </p:cxnSp>
      <p:sp>
        <p:nvSpPr>
          <p:cNvPr id="1666" name="Google Shape;1666;p34"/>
          <p:cNvSpPr txBox="1"/>
          <p:nvPr>
            <p:ph type="title"/>
          </p:nvPr>
        </p:nvSpPr>
        <p:spPr>
          <a:xfrm>
            <a:off x="2596625" y="816150"/>
            <a:ext cx="4005600" cy="634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2600">
                <a:highlight>
                  <a:schemeClr val="lt2"/>
                </a:highlight>
              </a:rPr>
              <a:t>Thesis Statement</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35"/>
          <p:cNvSpPr txBox="1"/>
          <p:nvPr>
            <p:ph type="title"/>
          </p:nvPr>
        </p:nvSpPr>
        <p:spPr>
          <a:xfrm>
            <a:off x="478225" y="1748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2"/>
                </a:highlight>
              </a:rPr>
              <a:t>Data Exploration</a:t>
            </a:r>
            <a:r>
              <a:rPr lang="en"/>
              <a:t>: Gender Distribution</a:t>
            </a:r>
            <a:endParaRPr/>
          </a:p>
        </p:txBody>
      </p:sp>
      <p:pic>
        <p:nvPicPr>
          <p:cNvPr id="1672" name="Google Shape;1672;p35"/>
          <p:cNvPicPr preferRelativeResize="0"/>
          <p:nvPr/>
        </p:nvPicPr>
        <p:blipFill>
          <a:blip r:embed="rId3">
            <a:alphaModFix/>
          </a:blip>
          <a:stretch>
            <a:fillRect/>
          </a:stretch>
        </p:blipFill>
        <p:spPr>
          <a:xfrm>
            <a:off x="3838539" y="829688"/>
            <a:ext cx="4822974" cy="2790888"/>
          </a:xfrm>
          <a:prstGeom prst="rect">
            <a:avLst/>
          </a:prstGeom>
          <a:noFill/>
          <a:ln>
            <a:noFill/>
          </a:ln>
        </p:spPr>
      </p:pic>
      <p:sp>
        <p:nvSpPr>
          <p:cNvPr id="1673" name="Google Shape;1673;p35"/>
          <p:cNvSpPr txBox="1"/>
          <p:nvPr/>
        </p:nvSpPr>
        <p:spPr>
          <a:xfrm>
            <a:off x="429725" y="3715375"/>
            <a:ext cx="3307500" cy="884700"/>
          </a:xfrm>
          <a:prstGeom prst="rect">
            <a:avLst/>
          </a:prstGeom>
          <a:solidFill>
            <a:schemeClr val="dk2"/>
          </a:solid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latin typeface="Lexend"/>
                <a:ea typeface="Lexend"/>
                <a:cs typeface="Lexend"/>
                <a:sym typeface="Lexend"/>
              </a:rPr>
              <a:t>G</a:t>
            </a:r>
            <a:r>
              <a:rPr lang="en">
                <a:latin typeface="Lexend"/>
                <a:ea typeface="Lexend"/>
                <a:cs typeface="Lexend"/>
                <a:sym typeface="Lexend"/>
              </a:rPr>
              <a:t>ender distribution </a:t>
            </a:r>
            <a:r>
              <a:rPr b="1" lang="en">
                <a:latin typeface="Lexend"/>
                <a:ea typeface="Lexend"/>
                <a:cs typeface="Lexend"/>
                <a:sym typeface="Lexend"/>
              </a:rPr>
              <a:t>skewed towards males</a:t>
            </a:r>
            <a:r>
              <a:rPr lang="en">
                <a:latin typeface="Lexend"/>
                <a:ea typeface="Lexend"/>
                <a:cs typeface="Lexend"/>
                <a:sym typeface="Lexend"/>
              </a:rPr>
              <a:t>, which is of </a:t>
            </a:r>
            <a:r>
              <a:rPr b="1" lang="en">
                <a:latin typeface="Lexend"/>
                <a:ea typeface="Lexend"/>
                <a:cs typeface="Lexend"/>
                <a:sym typeface="Lexend"/>
              </a:rPr>
              <a:t>higher proportion than females</a:t>
            </a:r>
            <a:endParaRPr b="1">
              <a:solidFill>
                <a:schemeClr val="dk1"/>
              </a:solidFill>
              <a:latin typeface="Lexend"/>
              <a:ea typeface="Lexend"/>
              <a:cs typeface="Lexend"/>
              <a:sym typeface="Lexend"/>
            </a:endParaRPr>
          </a:p>
        </p:txBody>
      </p:sp>
      <p:sp>
        <p:nvSpPr>
          <p:cNvPr id="1674" name="Google Shape;1674;p35"/>
          <p:cNvSpPr txBox="1"/>
          <p:nvPr/>
        </p:nvSpPr>
        <p:spPr>
          <a:xfrm>
            <a:off x="4104825" y="3702700"/>
            <a:ext cx="3694800" cy="12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U</a:t>
            </a:r>
            <a:r>
              <a:rPr b="1" lang="en">
                <a:latin typeface="Lexend"/>
                <a:ea typeface="Lexend"/>
                <a:cs typeface="Lexend"/>
                <a:sym typeface="Lexend"/>
              </a:rPr>
              <a:t>neven </a:t>
            </a:r>
            <a:r>
              <a:rPr lang="en">
                <a:latin typeface="Lexend"/>
                <a:ea typeface="Lexend"/>
                <a:cs typeface="Lexend"/>
                <a:sym typeface="Lexend"/>
              </a:rPr>
              <a:t>gender distribution across ranks</a:t>
            </a:r>
            <a:endParaRPr>
              <a:latin typeface="Lexend"/>
              <a:ea typeface="Lexend"/>
              <a:cs typeface="Lexend"/>
              <a:sym typeface="Lexend"/>
            </a:endParaRPr>
          </a:p>
          <a:p>
            <a:pPr indent="-317500" lvl="0" marL="457200" rtl="0" algn="l">
              <a:spcBef>
                <a:spcPts val="0"/>
              </a:spcBef>
              <a:spcAft>
                <a:spcPts val="0"/>
              </a:spcAft>
              <a:buSzPts val="1400"/>
              <a:buFont typeface="Lexend"/>
              <a:buChar char="-"/>
            </a:pPr>
            <a:r>
              <a:rPr b="1" lang="en">
                <a:latin typeface="Lexend"/>
                <a:ea typeface="Lexend"/>
                <a:cs typeface="Lexend"/>
                <a:sym typeface="Lexend"/>
              </a:rPr>
              <a:t>higher</a:t>
            </a:r>
            <a:r>
              <a:rPr lang="en">
                <a:latin typeface="Lexend"/>
                <a:ea typeface="Lexend"/>
                <a:cs typeface="Lexend"/>
                <a:sym typeface="Lexend"/>
              </a:rPr>
              <a:t> proportion of </a:t>
            </a:r>
            <a:r>
              <a:rPr b="1" lang="en">
                <a:latin typeface="Lexend"/>
                <a:ea typeface="Lexend"/>
                <a:cs typeface="Lexend"/>
                <a:sym typeface="Lexend"/>
              </a:rPr>
              <a:t>females </a:t>
            </a:r>
            <a:r>
              <a:rPr lang="en">
                <a:latin typeface="Lexend"/>
                <a:ea typeface="Lexend"/>
                <a:cs typeface="Lexend"/>
                <a:sym typeface="Lexend"/>
              </a:rPr>
              <a:t>in</a:t>
            </a:r>
            <a:endParaRPr>
              <a:latin typeface="Lexend"/>
              <a:ea typeface="Lexend"/>
              <a:cs typeface="Lexend"/>
              <a:sym typeface="Lexend"/>
            </a:endParaRPr>
          </a:p>
          <a:p>
            <a:pPr indent="0" lvl="0" marL="457200" rtl="0" algn="l">
              <a:spcBef>
                <a:spcPts val="0"/>
              </a:spcBef>
              <a:spcAft>
                <a:spcPts val="0"/>
              </a:spcAft>
              <a:buNone/>
            </a:pPr>
            <a:r>
              <a:rPr lang="en">
                <a:latin typeface="Lexend"/>
                <a:ea typeface="Lexend"/>
                <a:cs typeface="Lexend"/>
                <a:sym typeface="Lexend"/>
              </a:rPr>
              <a:t>the </a:t>
            </a:r>
            <a:r>
              <a:rPr b="1" lang="en">
                <a:latin typeface="Lexend"/>
                <a:ea typeface="Lexend"/>
                <a:cs typeface="Lexend"/>
                <a:sym typeface="Lexend"/>
              </a:rPr>
              <a:t>Assistant Professor </a:t>
            </a:r>
            <a:r>
              <a:rPr lang="en">
                <a:latin typeface="Lexend"/>
                <a:ea typeface="Lexend"/>
                <a:cs typeface="Lexend"/>
                <a:sym typeface="Lexend"/>
              </a:rPr>
              <a:t>rank</a:t>
            </a:r>
            <a:endParaRPr>
              <a:latin typeface="Lexend"/>
              <a:ea typeface="Lexend"/>
              <a:cs typeface="Lexend"/>
              <a:sym typeface="Lexend"/>
            </a:endParaRPr>
          </a:p>
          <a:p>
            <a:pPr indent="-317500" lvl="0" marL="457200" rtl="0" algn="l">
              <a:spcBef>
                <a:spcPts val="0"/>
              </a:spcBef>
              <a:spcAft>
                <a:spcPts val="0"/>
              </a:spcAft>
              <a:buSzPts val="1400"/>
              <a:buFont typeface="Lexend"/>
              <a:buChar char="-"/>
            </a:pPr>
            <a:r>
              <a:rPr b="1" lang="en">
                <a:latin typeface="Lexend"/>
                <a:ea typeface="Lexend"/>
                <a:cs typeface="Lexend"/>
                <a:sym typeface="Lexend"/>
              </a:rPr>
              <a:t>higher </a:t>
            </a:r>
            <a:r>
              <a:rPr lang="en">
                <a:latin typeface="Lexend"/>
                <a:ea typeface="Lexend"/>
                <a:cs typeface="Lexend"/>
                <a:sym typeface="Lexend"/>
              </a:rPr>
              <a:t>proportion of </a:t>
            </a:r>
            <a:r>
              <a:rPr b="1" lang="en">
                <a:latin typeface="Lexend"/>
                <a:ea typeface="Lexend"/>
                <a:cs typeface="Lexend"/>
                <a:sym typeface="Lexend"/>
              </a:rPr>
              <a:t>males </a:t>
            </a:r>
            <a:r>
              <a:rPr lang="en">
                <a:latin typeface="Lexend"/>
                <a:ea typeface="Lexend"/>
                <a:cs typeface="Lexend"/>
                <a:sym typeface="Lexend"/>
              </a:rPr>
              <a:t>in</a:t>
            </a:r>
            <a:endParaRPr>
              <a:latin typeface="Lexend"/>
              <a:ea typeface="Lexend"/>
              <a:cs typeface="Lexend"/>
              <a:sym typeface="Lexend"/>
            </a:endParaRPr>
          </a:p>
          <a:p>
            <a:pPr indent="0" lvl="0" marL="457200" rtl="0" algn="l">
              <a:spcBef>
                <a:spcPts val="0"/>
              </a:spcBef>
              <a:spcAft>
                <a:spcPts val="0"/>
              </a:spcAft>
              <a:buNone/>
            </a:pPr>
            <a:r>
              <a:rPr lang="en">
                <a:latin typeface="Lexend"/>
                <a:ea typeface="Lexend"/>
                <a:cs typeface="Lexend"/>
                <a:sym typeface="Lexend"/>
              </a:rPr>
              <a:t>the </a:t>
            </a:r>
            <a:r>
              <a:rPr b="1" lang="en">
                <a:latin typeface="Lexend"/>
                <a:ea typeface="Lexend"/>
                <a:cs typeface="Lexend"/>
                <a:sym typeface="Lexend"/>
              </a:rPr>
              <a:t>Full Professor</a:t>
            </a:r>
            <a:r>
              <a:rPr lang="en">
                <a:latin typeface="Lexend"/>
                <a:ea typeface="Lexend"/>
                <a:cs typeface="Lexend"/>
                <a:sym typeface="Lexend"/>
              </a:rPr>
              <a:t> rank</a:t>
            </a:r>
            <a:endParaRPr>
              <a:solidFill>
                <a:schemeClr val="dk1"/>
              </a:solidFill>
              <a:latin typeface="Lexend"/>
              <a:ea typeface="Lexend"/>
              <a:cs typeface="Lexend"/>
              <a:sym typeface="Lexend"/>
            </a:endParaRPr>
          </a:p>
        </p:txBody>
      </p:sp>
      <p:sp>
        <p:nvSpPr>
          <p:cNvPr id="1675" name="Google Shape;1675;p35"/>
          <p:cNvSpPr txBox="1"/>
          <p:nvPr/>
        </p:nvSpPr>
        <p:spPr>
          <a:xfrm>
            <a:off x="0" y="0"/>
            <a:ext cx="723900" cy="48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pic>
        <p:nvPicPr>
          <p:cNvPr id="1676" name="Google Shape;1676;p35"/>
          <p:cNvPicPr preferRelativeResize="0"/>
          <p:nvPr/>
        </p:nvPicPr>
        <p:blipFill>
          <a:blip r:embed="rId4">
            <a:alphaModFix/>
          </a:blip>
          <a:stretch>
            <a:fillRect/>
          </a:stretch>
        </p:blipFill>
        <p:spPr>
          <a:xfrm>
            <a:off x="429725" y="836025"/>
            <a:ext cx="3307496" cy="27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3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highlight>
                  <a:schemeClr val="lt2"/>
                </a:highlight>
              </a:rPr>
              <a:t>Percentage Distribution of Genders Across Ranks </a:t>
            </a:r>
            <a:br>
              <a:rPr lang="en" sz="2600">
                <a:highlight>
                  <a:schemeClr val="lt2"/>
                </a:highlight>
              </a:rPr>
            </a:br>
            <a:r>
              <a:rPr lang="en" sz="2600">
                <a:highlight>
                  <a:schemeClr val="lt2"/>
                </a:highlight>
              </a:rPr>
              <a:t>(Arranged by Department)   </a:t>
            </a:r>
            <a:endParaRPr sz="2600"/>
          </a:p>
        </p:txBody>
      </p:sp>
      <p:sp>
        <p:nvSpPr>
          <p:cNvPr id="1682" name="Google Shape;1682;p36"/>
          <p:cNvSpPr/>
          <p:nvPr/>
        </p:nvSpPr>
        <p:spPr>
          <a:xfrm>
            <a:off x="4619600" y="1077875"/>
            <a:ext cx="4524300" cy="384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50">
                <a:solidFill>
                  <a:schemeClr val="dk1"/>
                </a:solidFill>
                <a:latin typeface="Lexend Light"/>
                <a:ea typeface="Lexend Light"/>
                <a:cs typeface="Lexend Light"/>
                <a:sym typeface="Lexend Light"/>
              </a:rPr>
              <a:t>This stacked bar graph illustrates the distribution of genders within various departments across different ranks.</a:t>
            </a:r>
            <a:endParaRPr sz="125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5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50" u="sng">
                <a:solidFill>
                  <a:schemeClr val="dk1"/>
                </a:solidFill>
                <a:latin typeface="Lexend"/>
                <a:ea typeface="Lexend"/>
                <a:cs typeface="Lexend"/>
                <a:sym typeface="Lexend"/>
              </a:rPr>
              <a:t>Gender distribution across ranks</a:t>
            </a:r>
            <a:endParaRPr b="1" sz="1250" u="sng">
              <a:solidFill>
                <a:schemeClr val="dk1"/>
              </a:solidFill>
              <a:latin typeface="Lexend"/>
              <a:ea typeface="Lexend"/>
              <a:cs typeface="Lexend"/>
              <a:sym typeface="Lexend"/>
            </a:endParaRPr>
          </a:p>
          <a:p>
            <a:pPr indent="-307975" lvl="0" marL="457200" rtl="0" algn="l">
              <a:spcBef>
                <a:spcPts val="0"/>
              </a:spcBef>
              <a:spcAft>
                <a:spcPts val="0"/>
              </a:spcAft>
              <a:buClr>
                <a:schemeClr val="dk1"/>
              </a:buClr>
              <a:buSzPts val="1250"/>
              <a:buFont typeface="Lexend Light"/>
              <a:buAutoNum type="arabicPeriod"/>
            </a:pPr>
            <a:r>
              <a:rPr lang="en" sz="1250">
                <a:solidFill>
                  <a:schemeClr val="dk1"/>
                </a:solidFill>
                <a:latin typeface="Lexend Light"/>
                <a:ea typeface="Lexend Light"/>
                <a:cs typeface="Lexend Light"/>
                <a:sym typeface="Lexend Light"/>
              </a:rPr>
              <a:t>Full Professors</a:t>
            </a:r>
            <a:endParaRPr sz="1250">
              <a:solidFill>
                <a:schemeClr val="dk1"/>
              </a:solidFill>
              <a:latin typeface="Lexend Light"/>
              <a:ea typeface="Lexend Light"/>
              <a:cs typeface="Lexend Light"/>
              <a:sym typeface="Lexend Light"/>
            </a:endParaRPr>
          </a:p>
          <a:p>
            <a:pPr indent="-307975" lvl="1" marL="914400" rtl="0" algn="l">
              <a:spcBef>
                <a:spcPts val="0"/>
              </a:spcBef>
              <a:spcAft>
                <a:spcPts val="0"/>
              </a:spcAft>
              <a:buClr>
                <a:schemeClr val="dk1"/>
              </a:buClr>
              <a:buSzPts val="1250"/>
              <a:buFont typeface="Lexend Light"/>
              <a:buAutoNum type="alphaLcPeriod"/>
            </a:pPr>
            <a:r>
              <a:rPr lang="en" sz="1250">
                <a:solidFill>
                  <a:schemeClr val="dk1"/>
                </a:solidFill>
                <a:latin typeface="Lexend Light"/>
                <a:ea typeface="Lexend Light"/>
                <a:cs typeface="Lexend Light"/>
                <a:sym typeface="Lexend Light"/>
              </a:rPr>
              <a:t>Higher proportion of Males compared to Females across all departments</a:t>
            </a:r>
            <a:endParaRPr sz="1250">
              <a:solidFill>
                <a:schemeClr val="dk1"/>
              </a:solidFill>
              <a:latin typeface="Lexend Light"/>
              <a:ea typeface="Lexend Light"/>
              <a:cs typeface="Lexend Light"/>
              <a:sym typeface="Lexend Light"/>
            </a:endParaRPr>
          </a:p>
          <a:p>
            <a:pPr indent="-307975" lvl="0" marL="457200" rtl="0" algn="l">
              <a:spcBef>
                <a:spcPts val="0"/>
              </a:spcBef>
              <a:spcAft>
                <a:spcPts val="0"/>
              </a:spcAft>
              <a:buClr>
                <a:schemeClr val="dk1"/>
              </a:buClr>
              <a:buSzPts val="1250"/>
              <a:buFont typeface="Lexend Light"/>
              <a:buAutoNum type="arabicPeriod"/>
            </a:pPr>
            <a:r>
              <a:rPr lang="en" sz="1250">
                <a:solidFill>
                  <a:schemeClr val="dk1"/>
                </a:solidFill>
                <a:latin typeface="Lexend Light"/>
                <a:ea typeface="Lexend Light"/>
                <a:cs typeface="Lexend Light"/>
                <a:sym typeface="Lexend Light"/>
              </a:rPr>
              <a:t>Associate Professors</a:t>
            </a:r>
            <a:endParaRPr sz="1250">
              <a:solidFill>
                <a:schemeClr val="dk1"/>
              </a:solidFill>
              <a:latin typeface="Lexend Light"/>
              <a:ea typeface="Lexend Light"/>
              <a:cs typeface="Lexend Light"/>
              <a:sym typeface="Lexend Light"/>
            </a:endParaRPr>
          </a:p>
          <a:p>
            <a:pPr indent="-307975" lvl="1" marL="914400" rtl="0" algn="l">
              <a:spcBef>
                <a:spcPts val="0"/>
              </a:spcBef>
              <a:spcAft>
                <a:spcPts val="0"/>
              </a:spcAft>
              <a:buClr>
                <a:schemeClr val="dk1"/>
              </a:buClr>
              <a:buSzPts val="1250"/>
              <a:buFont typeface="Lexend Light"/>
              <a:buAutoNum type="alphaLcPeriod"/>
            </a:pPr>
            <a:r>
              <a:rPr lang="en" sz="1250">
                <a:solidFill>
                  <a:schemeClr val="dk1"/>
                </a:solidFill>
                <a:latin typeface="Lexend Light"/>
                <a:ea typeface="Lexend Light"/>
                <a:cs typeface="Lexend Light"/>
                <a:sym typeface="Lexend Light"/>
              </a:rPr>
              <a:t>Somewhat balanced gender distribution</a:t>
            </a:r>
            <a:endParaRPr sz="1250">
              <a:solidFill>
                <a:schemeClr val="dk1"/>
              </a:solidFill>
              <a:latin typeface="Lexend Light"/>
              <a:ea typeface="Lexend Light"/>
              <a:cs typeface="Lexend Light"/>
              <a:sym typeface="Lexend Light"/>
            </a:endParaRPr>
          </a:p>
          <a:p>
            <a:pPr indent="-307975" lvl="0" marL="457200" rtl="0" algn="l">
              <a:spcBef>
                <a:spcPts val="0"/>
              </a:spcBef>
              <a:spcAft>
                <a:spcPts val="0"/>
              </a:spcAft>
              <a:buClr>
                <a:schemeClr val="dk1"/>
              </a:buClr>
              <a:buSzPts val="1250"/>
              <a:buFont typeface="Lexend Light"/>
              <a:buAutoNum type="arabicPeriod"/>
            </a:pPr>
            <a:r>
              <a:rPr lang="en" sz="1250">
                <a:solidFill>
                  <a:schemeClr val="dk1"/>
                </a:solidFill>
                <a:latin typeface="Lexend Light"/>
                <a:ea typeface="Lexend Light"/>
                <a:cs typeface="Lexend Light"/>
                <a:sym typeface="Lexend Light"/>
              </a:rPr>
              <a:t>Assistant Professors</a:t>
            </a:r>
            <a:endParaRPr sz="1250">
              <a:solidFill>
                <a:schemeClr val="dk1"/>
              </a:solidFill>
              <a:latin typeface="Lexend Light"/>
              <a:ea typeface="Lexend Light"/>
              <a:cs typeface="Lexend Light"/>
              <a:sym typeface="Lexend Light"/>
            </a:endParaRPr>
          </a:p>
          <a:p>
            <a:pPr indent="-307975" lvl="1" marL="914400" rtl="0" algn="l">
              <a:spcBef>
                <a:spcPts val="0"/>
              </a:spcBef>
              <a:spcAft>
                <a:spcPts val="0"/>
              </a:spcAft>
              <a:buClr>
                <a:schemeClr val="dk1"/>
              </a:buClr>
              <a:buSzPts val="1250"/>
              <a:buFont typeface="Lexend Light"/>
              <a:buAutoNum type="alphaLcPeriod"/>
            </a:pPr>
            <a:r>
              <a:rPr lang="en" sz="1250">
                <a:solidFill>
                  <a:schemeClr val="dk1"/>
                </a:solidFill>
                <a:latin typeface="Lexend Light"/>
                <a:ea typeface="Lexend Light"/>
                <a:cs typeface="Lexend Light"/>
                <a:sym typeface="Lexend Light"/>
              </a:rPr>
              <a:t>Higher proportion of Females across most departments</a:t>
            </a:r>
            <a:endParaRPr sz="1250">
              <a:solidFill>
                <a:schemeClr val="dk1"/>
              </a:solidFill>
              <a:latin typeface="Lexend Light"/>
              <a:ea typeface="Lexend Light"/>
              <a:cs typeface="Lexend Light"/>
              <a:sym typeface="Lexend Light"/>
            </a:endParaRPr>
          </a:p>
          <a:p>
            <a:pPr indent="0" lvl="0" marL="914400" rtl="0" algn="l">
              <a:spcBef>
                <a:spcPts val="0"/>
              </a:spcBef>
              <a:spcAft>
                <a:spcPts val="0"/>
              </a:spcAft>
              <a:buNone/>
            </a:pPr>
            <a:r>
              <a:t/>
            </a:r>
            <a:endParaRPr sz="125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50" u="sng">
                <a:solidFill>
                  <a:schemeClr val="dk1"/>
                </a:solidFill>
                <a:latin typeface="Lexend"/>
                <a:ea typeface="Lexend"/>
                <a:cs typeface="Lexend"/>
                <a:sym typeface="Lexend"/>
              </a:rPr>
              <a:t>Conclusion</a:t>
            </a:r>
            <a:endParaRPr b="1" sz="1250" u="sng">
              <a:solidFill>
                <a:schemeClr val="dk1"/>
              </a:solidFill>
              <a:latin typeface="Lexend"/>
              <a:ea typeface="Lexend"/>
              <a:cs typeface="Lexend"/>
              <a:sym typeface="Lexend"/>
            </a:endParaRPr>
          </a:p>
          <a:p>
            <a:pPr indent="0" lvl="0" marL="0" rtl="0" algn="l">
              <a:spcBef>
                <a:spcPts val="0"/>
              </a:spcBef>
              <a:spcAft>
                <a:spcPts val="0"/>
              </a:spcAft>
              <a:buNone/>
            </a:pPr>
            <a:r>
              <a:rPr lang="en" sz="1250">
                <a:solidFill>
                  <a:schemeClr val="dk1"/>
                </a:solidFill>
                <a:latin typeface="Lexend Light"/>
                <a:ea typeface="Lexend Light"/>
                <a:cs typeface="Lexend Light"/>
                <a:sym typeface="Lexend Light"/>
              </a:rPr>
              <a:t>Disparity in gender representation</a:t>
            </a:r>
            <a:endParaRPr sz="125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50">
                <a:solidFill>
                  <a:schemeClr val="dk1"/>
                </a:solidFill>
                <a:latin typeface="Lexend"/>
                <a:ea typeface="Lexend"/>
                <a:cs typeface="Lexend"/>
                <a:sym typeface="Lexend"/>
              </a:rPr>
              <a:t>Males </a:t>
            </a:r>
            <a:r>
              <a:rPr lang="en" sz="1250">
                <a:solidFill>
                  <a:schemeClr val="dk1"/>
                </a:solidFill>
                <a:latin typeface="Lexend Light"/>
                <a:ea typeface="Lexend Light"/>
                <a:cs typeface="Lexend Light"/>
                <a:sym typeface="Lexend Light"/>
              </a:rPr>
              <a:t>predominantly distributed at </a:t>
            </a:r>
            <a:r>
              <a:rPr b="1" lang="en" sz="1250">
                <a:solidFill>
                  <a:schemeClr val="dk1"/>
                </a:solidFill>
                <a:latin typeface="Lexend"/>
                <a:ea typeface="Lexend"/>
                <a:cs typeface="Lexend"/>
                <a:sym typeface="Lexend"/>
              </a:rPr>
              <a:t>Full Professor</a:t>
            </a:r>
            <a:r>
              <a:rPr lang="en" sz="1250">
                <a:solidFill>
                  <a:schemeClr val="dk1"/>
                </a:solidFill>
                <a:latin typeface="Lexend Light"/>
                <a:ea typeface="Lexend Light"/>
                <a:cs typeface="Lexend Light"/>
                <a:sym typeface="Lexend Light"/>
              </a:rPr>
              <a:t> level</a:t>
            </a:r>
            <a:endParaRPr sz="125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50">
                <a:solidFill>
                  <a:schemeClr val="dk1"/>
                </a:solidFill>
                <a:latin typeface="Lexend"/>
                <a:ea typeface="Lexend"/>
                <a:cs typeface="Lexend"/>
                <a:sym typeface="Lexend"/>
              </a:rPr>
              <a:t>Females </a:t>
            </a:r>
            <a:r>
              <a:rPr lang="en" sz="1250">
                <a:solidFill>
                  <a:schemeClr val="dk1"/>
                </a:solidFill>
                <a:latin typeface="Lexend Light"/>
                <a:ea typeface="Lexend Light"/>
                <a:cs typeface="Lexend Light"/>
                <a:sym typeface="Lexend Light"/>
              </a:rPr>
              <a:t>concentrated at </a:t>
            </a:r>
            <a:r>
              <a:rPr b="1" lang="en" sz="1250">
                <a:solidFill>
                  <a:schemeClr val="dk1"/>
                </a:solidFill>
                <a:latin typeface="Lexend"/>
                <a:ea typeface="Lexend"/>
                <a:cs typeface="Lexend"/>
                <a:sym typeface="Lexend"/>
              </a:rPr>
              <a:t>Assistant Professor</a:t>
            </a:r>
            <a:r>
              <a:rPr lang="en" sz="1250">
                <a:solidFill>
                  <a:schemeClr val="dk1"/>
                </a:solidFill>
                <a:latin typeface="Lexend Light"/>
                <a:ea typeface="Lexend Light"/>
                <a:cs typeface="Lexend Light"/>
                <a:sym typeface="Lexend Light"/>
              </a:rPr>
              <a:t> level</a:t>
            </a:r>
            <a:endParaRPr sz="1250">
              <a:latin typeface="Lexend Light"/>
              <a:ea typeface="Lexend Light"/>
              <a:cs typeface="Lexend Light"/>
              <a:sym typeface="Lexend Light"/>
            </a:endParaRPr>
          </a:p>
        </p:txBody>
      </p:sp>
      <p:sp>
        <p:nvSpPr>
          <p:cNvPr id="1683" name="Google Shape;1683;p36"/>
          <p:cNvSpPr txBox="1"/>
          <p:nvPr/>
        </p:nvSpPr>
        <p:spPr>
          <a:xfrm>
            <a:off x="0" y="0"/>
            <a:ext cx="445200" cy="26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Su</a:t>
            </a:r>
            <a:endParaRPr b="1">
              <a:solidFill>
                <a:schemeClr val="dk1"/>
              </a:solidFill>
              <a:latin typeface="Lexend"/>
              <a:ea typeface="Lexend"/>
              <a:cs typeface="Lexend"/>
              <a:sym typeface="Lexend"/>
            </a:endParaRPr>
          </a:p>
        </p:txBody>
      </p:sp>
      <p:pic>
        <p:nvPicPr>
          <p:cNvPr id="1684" name="Google Shape;1684;p36"/>
          <p:cNvPicPr preferRelativeResize="0"/>
          <p:nvPr/>
        </p:nvPicPr>
        <p:blipFill>
          <a:blip r:embed="rId3">
            <a:alphaModFix/>
          </a:blip>
          <a:stretch>
            <a:fillRect/>
          </a:stretch>
        </p:blipFill>
        <p:spPr>
          <a:xfrm>
            <a:off x="0" y="1077900"/>
            <a:ext cx="4619602" cy="3849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37"/>
          <p:cNvSpPr txBox="1"/>
          <p:nvPr>
            <p:ph type="title"/>
          </p:nvPr>
        </p:nvSpPr>
        <p:spPr>
          <a:xfrm>
            <a:off x="1227400" y="0"/>
            <a:ext cx="6689100" cy="5727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600"/>
              <a:t>T-Test on Differences in Mean Salaries</a:t>
            </a:r>
            <a:endParaRPr sz="2600"/>
          </a:p>
        </p:txBody>
      </p:sp>
      <p:sp>
        <p:nvSpPr>
          <p:cNvPr id="1690" name="Google Shape;1690;p37"/>
          <p:cNvSpPr txBox="1"/>
          <p:nvPr>
            <p:ph idx="2" type="ctrTitle"/>
          </p:nvPr>
        </p:nvSpPr>
        <p:spPr>
          <a:xfrm flipH="1">
            <a:off x="696200" y="1564425"/>
            <a:ext cx="1690800" cy="4263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Year 1994</a:t>
            </a:r>
            <a:endParaRPr/>
          </a:p>
        </p:txBody>
      </p:sp>
      <p:sp>
        <p:nvSpPr>
          <p:cNvPr id="1691" name="Google Shape;1691;p37"/>
          <p:cNvSpPr txBox="1"/>
          <p:nvPr>
            <p:ph idx="1" type="subTitle"/>
          </p:nvPr>
        </p:nvSpPr>
        <p:spPr>
          <a:xfrm flipH="1">
            <a:off x="280400" y="1960925"/>
            <a:ext cx="2522400" cy="259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data:  female_sal94 and male_sal94</a:t>
            </a:r>
            <a:endParaRPr sz="1000"/>
          </a:p>
          <a:p>
            <a:pPr indent="0" lvl="0" marL="0" rtl="0" algn="ctr">
              <a:spcBef>
                <a:spcPts val="0"/>
              </a:spcBef>
              <a:spcAft>
                <a:spcPts val="0"/>
              </a:spcAft>
              <a:buNone/>
            </a:pPr>
            <a:r>
              <a:rPr lang="en" sz="1000"/>
              <a:t>t = -6.6457, df = 258.53,</a:t>
            </a:r>
            <a:endParaRPr sz="1000"/>
          </a:p>
          <a:p>
            <a:pPr indent="0" lvl="0" marL="0" rtl="0" algn="ctr">
              <a:spcBef>
                <a:spcPts val="0"/>
              </a:spcBef>
              <a:spcAft>
                <a:spcPts val="0"/>
              </a:spcAft>
              <a:buNone/>
            </a:pPr>
            <a:r>
              <a:rPr b="1" lang="en" sz="1000">
                <a:latin typeface="Lexend"/>
                <a:ea typeface="Lexend"/>
                <a:cs typeface="Lexend"/>
                <a:sym typeface="Lexend"/>
              </a:rPr>
              <a:t>p-value = 1.778×10</a:t>
            </a:r>
            <a:r>
              <a:rPr b="1" baseline="30000" lang="en" sz="1000">
                <a:latin typeface="Lexend"/>
                <a:ea typeface="Lexend"/>
                <a:cs typeface="Lexend"/>
                <a:sym typeface="Lexend"/>
              </a:rPr>
              <a:t>-10</a:t>
            </a:r>
            <a:r>
              <a:rPr b="1" lang="en" sz="1000">
                <a:latin typeface="Lexend"/>
                <a:ea typeface="Lexend"/>
                <a:cs typeface="Lexend"/>
                <a:sym typeface="Lexend"/>
              </a:rPr>
              <a:t> (&lt;&lt;0.05)</a:t>
            </a:r>
            <a:endParaRPr b="1" sz="1000">
              <a:latin typeface="Lexend"/>
              <a:ea typeface="Lexend"/>
              <a:cs typeface="Lexend"/>
              <a:sym typeface="Lexend"/>
            </a:endParaRPr>
          </a:p>
          <a:p>
            <a:pPr indent="0" lvl="0" marL="0" rtl="0" algn="ctr">
              <a:spcBef>
                <a:spcPts val="0"/>
              </a:spcBef>
              <a:spcAft>
                <a:spcPts val="0"/>
              </a:spcAft>
              <a:buNone/>
            </a:pPr>
            <a:br>
              <a:rPr lang="en" sz="1000"/>
            </a:br>
            <a:r>
              <a:rPr b="1" lang="en" sz="1000">
                <a:latin typeface="Lexend"/>
                <a:ea typeface="Lexend"/>
                <a:cs typeface="Lexend"/>
                <a:sym typeface="Lexend"/>
              </a:rPr>
              <a:t>Reject Null Hypothesis</a:t>
            </a:r>
            <a:r>
              <a:rPr lang="en" sz="1000"/>
              <a:t>:</a:t>
            </a:r>
            <a:endParaRPr sz="1000"/>
          </a:p>
          <a:p>
            <a:pPr indent="0" lvl="0" marL="0" rtl="0" algn="ctr">
              <a:spcBef>
                <a:spcPts val="0"/>
              </a:spcBef>
              <a:spcAft>
                <a:spcPts val="0"/>
              </a:spcAft>
              <a:buNone/>
            </a:pPr>
            <a:r>
              <a:rPr lang="en" sz="1000"/>
              <a:t>True difference in means is </a:t>
            </a:r>
            <a:r>
              <a:rPr lang="en" sz="1000" u="sng"/>
              <a:t>not equal</a:t>
            </a:r>
            <a:r>
              <a:rPr lang="en" sz="1000"/>
              <a:t> to 0</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u="sng"/>
              <a:t>Mean(Female Pay) vs Mean(Male Pay)</a:t>
            </a:r>
            <a:r>
              <a:rPr lang="en" sz="1000"/>
              <a:t> </a:t>
            </a:r>
            <a:endParaRPr sz="1000"/>
          </a:p>
          <a:p>
            <a:pPr indent="0" lvl="0" marL="0" rtl="0" algn="ctr">
              <a:spcBef>
                <a:spcPts val="0"/>
              </a:spcBef>
              <a:spcAft>
                <a:spcPts val="0"/>
              </a:spcAft>
              <a:buNone/>
            </a:pPr>
            <a:r>
              <a:rPr lang="en" sz="1000"/>
              <a:t> 118871.3 vs 177338.8</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p:txBody>
      </p:sp>
      <p:sp>
        <p:nvSpPr>
          <p:cNvPr id="1692" name="Google Shape;1692;p37"/>
          <p:cNvSpPr txBox="1"/>
          <p:nvPr>
            <p:ph idx="4" type="subTitle"/>
          </p:nvPr>
        </p:nvSpPr>
        <p:spPr>
          <a:xfrm flipH="1">
            <a:off x="6341100" y="1960925"/>
            <a:ext cx="2522400" cy="259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data:  female_sal95 and male_sal95</a:t>
            </a:r>
            <a:endParaRPr sz="1000"/>
          </a:p>
          <a:p>
            <a:pPr indent="0" lvl="0" marL="0" rtl="0" algn="ctr">
              <a:spcBef>
                <a:spcPts val="0"/>
              </a:spcBef>
              <a:spcAft>
                <a:spcPts val="0"/>
              </a:spcAft>
              <a:buNone/>
            </a:pPr>
            <a:r>
              <a:rPr lang="en" sz="1000"/>
              <a:t>t = -6.5905, df = 258.53,</a:t>
            </a:r>
            <a:endParaRPr sz="1000"/>
          </a:p>
          <a:p>
            <a:pPr indent="0" lvl="0" marL="0" rtl="0" algn="ctr">
              <a:spcBef>
                <a:spcPts val="0"/>
              </a:spcBef>
              <a:spcAft>
                <a:spcPts val="0"/>
              </a:spcAft>
              <a:buNone/>
            </a:pPr>
            <a:r>
              <a:rPr b="1" lang="en" sz="1000">
                <a:latin typeface="Lexend"/>
                <a:ea typeface="Lexend"/>
                <a:cs typeface="Lexend"/>
                <a:sym typeface="Lexend"/>
              </a:rPr>
              <a:t>p-value = 2.446×10</a:t>
            </a:r>
            <a:r>
              <a:rPr b="1" baseline="30000" lang="en" sz="1000">
                <a:latin typeface="Lexend"/>
                <a:ea typeface="Lexend"/>
                <a:cs typeface="Lexend"/>
                <a:sym typeface="Lexend"/>
              </a:rPr>
              <a:t>-10</a:t>
            </a:r>
            <a:r>
              <a:rPr b="1" lang="en" sz="1000">
                <a:latin typeface="Lexend"/>
                <a:ea typeface="Lexend"/>
                <a:cs typeface="Lexend"/>
                <a:sym typeface="Lexend"/>
              </a:rPr>
              <a:t> (&lt;&lt;0.05)</a:t>
            </a:r>
            <a:endParaRPr b="1" sz="1000">
              <a:latin typeface="Lexend"/>
              <a:ea typeface="Lexend"/>
              <a:cs typeface="Lexend"/>
              <a:sym typeface="Lexend"/>
            </a:endParaRPr>
          </a:p>
          <a:p>
            <a:pPr indent="0" lvl="0" marL="0" rtl="0" algn="ctr">
              <a:spcBef>
                <a:spcPts val="0"/>
              </a:spcBef>
              <a:spcAft>
                <a:spcPts val="0"/>
              </a:spcAft>
              <a:buNone/>
            </a:pPr>
            <a:r>
              <a:t/>
            </a:r>
            <a:endParaRPr sz="1000"/>
          </a:p>
          <a:p>
            <a:pPr indent="0" lvl="0" marL="0" rtl="0" algn="ctr">
              <a:spcBef>
                <a:spcPts val="0"/>
              </a:spcBef>
              <a:spcAft>
                <a:spcPts val="0"/>
              </a:spcAft>
              <a:buNone/>
            </a:pPr>
            <a:r>
              <a:rPr b="1" lang="en" sz="1000">
                <a:latin typeface="Lexend"/>
                <a:ea typeface="Lexend"/>
                <a:cs typeface="Lexend"/>
                <a:sym typeface="Lexend"/>
              </a:rPr>
              <a:t>Reject Null Hypothesis</a:t>
            </a:r>
            <a:r>
              <a:rPr lang="en" sz="1000"/>
              <a:t>:</a:t>
            </a:r>
            <a:endParaRPr sz="1000"/>
          </a:p>
          <a:p>
            <a:pPr indent="0" lvl="0" marL="0" rtl="0" algn="ctr">
              <a:spcBef>
                <a:spcPts val="0"/>
              </a:spcBef>
              <a:spcAft>
                <a:spcPts val="0"/>
              </a:spcAft>
              <a:buNone/>
            </a:pPr>
            <a:r>
              <a:rPr lang="en" sz="1000"/>
              <a:t>True difference in means is </a:t>
            </a:r>
            <a:r>
              <a:rPr lang="en" sz="1000" u="sng"/>
              <a:t>not equal</a:t>
            </a:r>
            <a:r>
              <a:rPr lang="en" sz="1000"/>
              <a:t> to 0</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u="sng"/>
              <a:t>Mean(Female Pay) vs Mean(Male Pay)</a:t>
            </a:r>
            <a:r>
              <a:rPr lang="en" sz="1000"/>
              <a:t> </a:t>
            </a:r>
            <a:endParaRPr sz="1000"/>
          </a:p>
          <a:p>
            <a:pPr indent="0" lvl="0" marL="0" rtl="0" algn="ctr">
              <a:spcBef>
                <a:spcPts val="0"/>
              </a:spcBef>
              <a:spcAft>
                <a:spcPts val="0"/>
              </a:spcAft>
              <a:buNone/>
            </a:pPr>
            <a:r>
              <a:rPr lang="en" sz="1000"/>
              <a:t> 130876.9 vs 194914.1</a:t>
            </a:r>
            <a:endParaRPr sz="1000"/>
          </a:p>
        </p:txBody>
      </p:sp>
      <p:sp>
        <p:nvSpPr>
          <p:cNvPr id="1693" name="Google Shape;1693;p37"/>
          <p:cNvSpPr txBox="1"/>
          <p:nvPr>
            <p:ph idx="2" type="ctrTitle"/>
          </p:nvPr>
        </p:nvSpPr>
        <p:spPr>
          <a:xfrm flipH="1">
            <a:off x="6830575" y="1564425"/>
            <a:ext cx="1690800" cy="4263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Year 1995</a:t>
            </a:r>
            <a:endParaRPr/>
          </a:p>
        </p:txBody>
      </p:sp>
      <p:sp>
        <p:nvSpPr>
          <p:cNvPr id="1694" name="Google Shape;1694;p37"/>
          <p:cNvSpPr txBox="1"/>
          <p:nvPr>
            <p:ph idx="2" type="ctrTitle"/>
          </p:nvPr>
        </p:nvSpPr>
        <p:spPr>
          <a:xfrm flipH="1">
            <a:off x="2782075" y="1208350"/>
            <a:ext cx="3653400" cy="285900"/>
          </a:xfrm>
          <a:prstGeom prst="rect">
            <a:avLst/>
          </a:prstGeom>
          <a:solidFill>
            <a:schemeClr val="accent6"/>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000"/>
              <a:t>Welch’s T-Test:</a:t>
            </a:r>
            <a:endParaRPr sz="1000"/>
          </a:p>
          <a:p>
            <a:pPr indent="0" lvl="0" marL="0" rtl="0" algn="ctr">
              <a:spcBef>
                <a:spcPts val="0"/>
              </a:spcBef>
              <a:spcAft>
                <a:spcPts val="0"/>
              </a:spcAft>
              <a:buNone/>
            </a:pPr>
            <a:r>
              <a:rPr lang="en" sz="1000"/>
              <a:t>Variances/Sample Sizes are </a:t>
            </a:r>
            <a:r>
              <a:rPr lang="en" sz="1000" u="sng"/>
              <a:t>different</a:t>
            </a:r>
            <a:endParaRPr sz="1000" u="sng"/>
          </a:p>
        </p:txBody>
      </p:sp>
      <p:sp>
        <p:nvSpPr>
          <p:cNvPr id="1695" name="Google Shape;1695;p37"/>
          <p:cNvSpPr txBox="1"/>
          <p:nvPr>
            <p:ph idx="4" type="subTitle"/>
          </p:nvPr>
        </p:nvSpPr>
        <p:spPr>
          <a:xfrm flipH="1">
            <a:off x="815250" y="565475"/>
            <a:ext cx="7615500" cy="572700"/>
          </a:xfrm>
          <a:prstGeom prst="rect">
            <a:avLst/>
          </a:prstGeom>
          <a:solidFill>
            <a:schemeClr val="accent1"/>
          </a:solidFill>
        </p:spPr>
        <p:txBody>
          <a:bodyPr anchorCtr="0" anchor="ctr" bIns="91425" lIns="91425" spcFirstLastPara="1" rIns="91425" wrap="square" tIns="91425">
            <a:noAutofit/>
          </a:bodyPr>
          <a:lstStyle/>
          <a:p>
            <a:pPr indent="0" lvl="0" marL="0" rtl="0" algn="just">
              <a:spcBef>
                <a:spcPts val="0"/>
              </a:spcBef>
              <a:spcAft>
                <a:spcPts val="0"/>
              </a:spcAft>
              <a:buNone/>
            </a:pPr>
            <a:r>
              <a:rPr lang="en" sz="1200"/>
              <a:t>As a </a:t>
            </a:r>
            <a:r>
              <a:rPr b="1" lang="en" sz="1200">
                <a:latin typeface="Lexend"/>
                <a:ea typeface="Lexend"/>
                <a:cs typeface="Lexend"/>
                <a:sym typeface="Lexend"/>
              </a:rPr>
              <a:t>whole</a:t>
            </a:r>
            <a:r>
              <a:rPr lang="en" sz="1200"/>
              <a:t> population, is it true to say that the females have </a:t>
            </a:r>
            <a:r>
              <a:rPr b="1" lang="en" sz="1200">
                <a:latin typeface="Lexend"/>
                <a:ea typeface="Lexend"/>
                <a:cs typeface="Lexend"/>
                <a:sym typeface="Lexend"/>
              </a:rPr>
              <a:t>on average a lower salary</a:t>
            </a:r>
            <a:r>
              <a:rPr lang="en" sz="1200"/>
              <a:t> than the males?</a:t>
            </a:r>
            <a:endParaRPr sz="1200"/>
          </a:p>
          <a:p>
            <a:pPr indent="0" lvl="0" marL="0" rtl="0" algn="ctr">
              <a:spcBef>
                <a:spcPts val="0"/>
              </a:spcBef>
              <a:spcAft>
                <a:spcPts val="0"/>
              </a:spcAft>
              <a:buNone/>
            </a:pPr>
            <a:r>
              <a:rPr b="1" lang="en" sz="1200">
                <a:latin typeface="Lexend"/>
                <a:ea typeface="Lexend"/>
                <a:cs typeface="Lexend"/>
                <a:sym typeface="Lexend"/>
              </a:rPr>
              <a:t>Null Hypothesis</a:t>
            </a:r>
            <a:r>
              <a:rPr lang="en" sz="1200"/>
              <a:t>: The female mean salary is equal to the male mean salary (for both years)</a:t>
            </a:r>
            <a:endParaRPr sz="1200"/>
          </a:p>
        </p:txBody>
      </p:sp>
      <p:pic>
        <p:nvPicPr>
          <p:cNvPr id="1696" name="Google Shape;1696;p37"/>
          <p:cNvPicPr preferRelativeResize="0"/>
          <p:nvPr/>
        </p:nvPicPr>
        <p:blipFill>
          <a:blip r:embed="rId3">
            <a:alphaModFix/>
          </a:blip>
          <a:stretch>
            <a:fillRect/>
          </a:stretch>
        </p:blipFill>
        <p:spPr>
          <a:xfrm>
            <a:off x="2955200" y="1564425"/>
            <a:ext cx="3233500" cy="2990380"/>
          </a:xfrm>
          <a:prstGeom prst="rect">
            <a:avLst/>
          </a:prstGeom>
          <a:noFill/>
          <a:ln>
            <a:noFill/>
          </a:ln>
        </p:spPr>
      </p:pic>
      <p:sp>
        <p:nvSpPr>
          <p:cNvPr id="1697" name="Google Shape;1697;p37"/>
          <p:cNvSpPr txBox="1"/>
          <p:nvPr>
            <p:ph idx="4" type="subTitle"/>
          </p:nvPr>
        </p:nvSpPr>
        <p:spPr>
          <a:xfrm flipH="1">
            <a:off x="887250" y="4624975"/>
            <a:ext cx="7471500" cy="4263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Reasonable to conclude that </a:t>
            </a:r>
            <a:r>
              <a:rPr b="1" lang="en">
                <a:latin typeface="Lexend"/>
                <a:ea typeface="Lexend"/>
                <a:cs typeface="Lexend"/>
                <a:sym typeface="Lexend"/>
              </a:rPr>
              <a:t>there exists discrimination</a:t>
            </a:r>
            <a:r>
              <a:rPr lang="en"/>
              <a:t> of salaries between Genders</a:t>
            </a:r>
            <a:endParaRPr/>
          </a:p>
        </p:txBody>
      </p:sp>
      <p:sp>
        <p:nvSpPr>
          <p:cNvPr id="1698" name="Google Shape;1698;p37"/>
          <p:cNvSpPr txBox="1"/>
          <p:nvPr/>
        </p:nvSpPr>
        <p:spPr>
          <a:xfrm>
            <a:off x="51000" y="3727900"/>
            <a:ext cx="2904300" cy="554100"/>
          </a:xfrm>
          <a:prstGeom prst="rect">
            <a:avLst/>
          </a:prstGeom>
          <a:solidFill>
            <a:srgbClr val="E8A28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Females earn </a:t>
            </a:r>
            <a:r>
              <a:rPr b="1" lang="en" sz="1200">
                <a:solidFill>
                  <a:schemeClr val="dk1"/>
                </a:solidFill>
                <a:latin typeface="Lexend"/>
                <a:ea typeface="Lexend"/>
                <a:cs typeface="Lexend"/>
                <a:sym typeface="Lexend"/>
              </a:rPr>
              <a:t>33.0% less</a:t>
            </a:r>
            <a:r>
              <a:rPr lang="en" sz="1200">
                <a:solidFill>
                  <a:schemeClr val="dk1"/>
                </a:solidFill>
                <a:latin typeface="Lexend Light"/>
                <a:ea typeface="Lexend Light"/>
                <a:cs typeface="Lexend Light"/>
                <a:sym typeface="Lexend Light"/>
              </a:rPr>
              <a:t> than Males </a:t>
            </a:r>
            <a:r>
              <a:rPr b="1" lang="en" sz="1200">
                <a:solidFill>
                  <a:schemeClr val="dk1"/>
                </a:solidFill>
                <a:latin typeface="Lexend"/>
                <a:ea typeface="Lexend"/>
                <a:cs typeface="Lexend"/>
                <a:sym typeface="Lexend"/>
              </a:rPr>
              <a:t>ON AVERAGE</a:t>
            </a:r>
            <a:r>
              <a:rPr lang="en" sz="1200">
                <a:solidFill>
                  <a:schemeClr val="dk1"/>
                </a:solidFill>
                <a:latin typeface="Lexend Light"/>
                <a:ea typeface="Lexend Light"/>
                <a:cs typeface="Lexend Light"/>
                <a:sym typeface="Lexend Light"/>
              </a:rPr>
              <a:t> in </a:t>
            </a:r>
            <a:r>
              <a:rPr b="1" lang="en" sz="1200">
                <a:solidFill>
                  <a:schemeClr val="dk1"/>
                </a:solidFill>
                <a:latin typeface="Lexend"/>
                <a:ea typeface="Lexend"/>
                <a:cs typeface="Lexend"/>
                <a:sym typeface="Lexend"/>
              </a:rPr>
              <a:t>1994</a:t>
            </a:r>
            <a:endParaRPr b="1"/>
          </a:p>
        </p:txBody>
      </p:sp>
      <p:sp>
        <p:nvSpPr>
          <p:cNvPr id="1699" name="Google Shape;1699;p37"/>
          <p:cNvSpPr txBox="1"/>
          <p:nvPr/>
        </p:nvSpPr>
        <p:spPr>
          <a:xfrm>
            <a:off x="6188700" y="3727900"/>
            <a:ext cx="2904300" cy="554100"/>
          </a:xfrm>
          <a:prstGeom prst="rect">
            <a:avLst/>
          </a:prstGeom>
          <a:solidFill>
            <a:srgbClr val="E8A28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Females earn </a:t>
            </a:r>
            <a:r>
              <a:rPr b="1" lang="en" sz="1200">
                <a:solidFill>
                  <a:schemeClr val="dk1"/>
                </a:solidFill>
                <a:latin typeface="Lexend"/>
                <a:ea typeface="Lexend"/>
                <a:cs typeface="Lexend"/>
                <a:sym typeface="Lexend"/>
              </a:rPr>
              <a:t>32.9% less</a:t>
            </a:r>
            <a:r>
              <a:rPr lang="en" sz="1200">
                <a:solidFill>
                  <a:schemeClr val="dk1"/>
                </a:solidFill>
                <a:latin typeface="Lexend Light"/>
                <a:ea typeface="Lexend Light"/>
                <a:cs typeface="Lexend Light"/>
                <a:sym typeface="Lexend Light"/>
              </a:rPr>
              <a:t> than Males </a:t>
            </a:r>
            <a:r>
              <a:rPr b="1" lang="en" sz="1200">
                <a:solidFill>
                  <a:schemeClr val="dk1"/>
                </a:solidFill>
                <a:latin typeface="Lexend"/>
                <a:ea typeface="Lexend"/>
                <a:cs typeface="Lexend"/>
                <a:sym typeface="Lexend"/>
              </a:rPr>
              <a:t>ON AVERAGE</a:t>
            </a:r>
            <a:r>
              <a:rPr lang="en" sz="1200">
                <a:solidFill>
                  <a:schemeClr val="dk1"/>
                </a:solidFill>
                <a:latin typeface="Lexend Light"/>
                <a:ea typeface="Lexend Light"/>
                <a:cs typeface="Lexend Light"/>
                <a:sym typeface="Lexend Light"/>
              </a:rPr>
              <a:t> in </a:t>
            </a:r>
            <a:r>
              <a:rPr b="1" lang="en" sz="1200">
                <a:solidFill>
                  <a:schemeClr val="dk1"/>
                </a:solidFill>
                <a:latin typeface="Lexend"/>
                <a:ea typeface="Lexend"/>
                <a:cs typeface="Lexend"/>
                <a:sym typeface="Lexend"/>
              </a:rPr>
              <a:t>1995</a:t>
            </a:r>
            <a:endParaRPr b="1"/>
          </a:p>
        </p:txBody>
      </p:sp>
      <p:sp>
        <p:nvSpPr>
          <p:cNvPr id="1700" name="Google Shape;1700;p37"/>
          <p:cNvSpPr txBox="1"/>
          <p:nvPr/>
        </p:nvSpPr>
        <p:spPr>
          <a:xfrm>
            <a:off x="0" y="0"/>
            <a:ext cx="723900" cy="48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Ryan Teo</a:t>
            </a:r>
            <a:endParaRPr b="1">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38"/>
          <p:cNvSpPr txBox="1"/>
          <p:nvPr>
            <p:ph type="title"/>
          </p:nvPr>
        </p:nvSpPr>
        <p:spPr>
          <a:xfrm>
            <a:off x="2059200" y="-90362"/>
            <a:ext cx="5025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highlight>
                  <a:schemeClr val="lt2"/>
                </a:highlight>
              </a:rPr>
              <a:t>Salary Distribution</a:t>
            </a:r>
            <a:endParaRPr sz="2600"/>
          </a:p>
        </p:txBody>
      </p:sp>
      <p:sp>
        <p:nvSpPr>
          <p:cNvPr id="1706" name="Google Shape;1706;p38"/>
          <p:cNvSpPr/>
          <p:nvPr/>
        </p:nvSpPr>
        <p:spPr>
          <a:xfrm rot="-2004035">
            <a:off x="3740720" y="420399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txBox="1"/>
          <p:nvPr>
            <p:ph idx="1" type="body"/>
          </p:nvPr>
        </p:nvSpPr>
        <p:spPr>
          <a:xfrm>
            <a:off x="0" y="4595700"/>
            <a:ext cx="4545900" cy="547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1200"/>
              </a:spcAft>
              <a:buNone/>
            </a:pPr>
            <a:r>
              <a:rPr lang="en" sz="1200"/>
              <a:t>Circles in </a:t>
            </a:r>
            <a:r>
              <a:rPr lang="en" sz="1200">
                <a:solidFill>
                  <a:srgbClr val="FF0000"/>
                </a:solidFill>
              </a:rPr>
              <a:t>Red</a:t>
            </a:r>
            <a:r>
              <a:rPr lang="en" sz="1200"/>
              <a:t> highlights the females (sorted by department and rank) that are </a:t>
            </a:r>
            <a:r>
              <a:rPr lang="en" sz="1200"/>
              <a:t>susceptible to salary discrimination</a:t>
            </a:r>
            <a:endParaRPr sz="1200"/>
          </a:p>
        </p:txBody>
      </p:sp>
      <p:pic>
        <p:nvPicPr>
          <p:cNvPr id="1708" name="Google Shape;1708;p38"/>
          <p:cNvPicPr preferRelativeResize="0"/>
          <p:nvPr/>
        </p:nvPicPr>
        <p:blipFill>
          <a:blip r:embed="rId3">
            <a:alphaModFix/>
          </a:blip>
          <a:stretch>
            <a:fillRect/>
          </a:stretch>
        </p:blipFill>
        <p:spPr>
          <a:xfrm>
            <a:off x="761862" y="485625"/>
            <a:ext cx="7620274" cy="4004600"/>
          </a:xfrm>
          <a:prstGeom prst="rect">
            <a:avLst/>
          </a:prstGeom>
          <a:noFill/>
          <a:ln>
            <a:noFill/>
          </a:ln>
        </p:spPr>
      </p:pic>
      <p:sp>
        <p:nvSpPr>
          <p:cNvPr id="1709" name="Google Shape;1709;p38"/>
          <p:cNvSpPr/>
          <p:nvPr/>
        </p:nvSpPr>
        <p:spPr>
          <a:xfrm>
            <a:off x="2138375" y="2943250"/>
            <a:ext cx="414300" cy="41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0" name="Google Shape;1710;p38"/>
          <p:cNvSpPr/>
          <p:nvPr/>
        </p:nvSpPr>
        <p:spPr>
          <a:xfrm>
            <a:off x="1414475" y="3176625"/>
            <a:ext cx="414300" cy="41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1" name="Google Shape;1711;p38"/>
          <p:cNvSpPr/>
          <p:nvPr/>
        </p:nvSpPr>
        <p:spPr>
          <a:xfrm>
            <a:off x="2519375" y="2609875"/>
            <a:ext cx="414300" cy="41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2" name="Google Shape;1712;p38"/>
          <p:cNvSpPr/>
          <p:nvPr/>
        </p:nvSpPr>
        <p:spPr>
          <a:xfrm>
            <a:off x="6405600" y="2566975"/>
            <a:ext cx="500100" cy="500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3" name="Google Shape;1713;p38"/>
          <p:cNvSpPr/>
          <p:nvPr/>
        </p:nvSpPr>
        <p:spPr>
          <a:xfrm>
            <a:off x="4462488" y="2762325"/>
            <a:ext cx="414300" cy="41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4" name="Google Shape;1714;p38"/>
          <p:cNvSpPr txBox="1"/>
          <p:nvPr>
            <p:ph idx="1" type="body"/>
          </p:nvPr>
        </p:nvSpPr>
        <p:spPr>
          <a:xfrm>
            <a:off x="4598100" y="4595700"/>
            <a:ext cx="4545900" cy="547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1200"/>
              </a:spcAft>
              <a:buNone/>
            </a:pPr>
            <a:r>
              <a:rPr lang="en" sz="1200"/>
              <a:t>While there </a:t>
            </a:r>
            <a:r>
              <a:rPr b="1" lang="en" sz="1200">
                <a:latin typeface="Lexend"/>
                <a:ea typeface="Lexend"/>
                <a:cs typeface="Lexend"/>
                <a:sym typeface="Lexend"/>
              </a:rPr>
              <a:t>exists discrimination in some departments</a:t>
            </a:r>
            <a:r>
              <a:rPr lang="en" sz="1200"/>
              <a:t>, we recognize that other departments </a:t>
            </a:r>
            <a:r>
              <a:rPr lang="en" sz="1200" u="sng"/>
              <a:t>may not</a:t>
            </a:r>
            <a:r>
              <a:rPr lang="en" sz="1200"/>
              <a:t> share the same sentiments (highlighted in </a:t>
            </a:r>
            <a:r>
              <a:rPr lang="en" sz="1200">
                <a:solidFill>
                  <a:srgbClr val="6277CA"/>
                </a:solidFill>
              </a:rPr>
              <a:t>Blue</a:t>
            </a:r>
            <a:r>
              <a:rPr lang="en" sz="1200"/>
              <a:t>)</a:t>
            </a:r>
            <a:endParaRPr sz="1200"/>
          </a:p>
        </p:txBody>
      </p:sp>
      <p:sp>
        <p:nvSpPr>
          <p:cNvPr id="1715" name="Google Shape;1715;p38"/>
          <p:cNvSpPr/>
          <p:nvPr/>
        </p:nvSpPr>
        <p:spPr>
          <a:xfrm>
            <a:off x="1828775" y="3024175"/>
            <a:ext cx="414300" cy="41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6" name="Google Shape;1716;p38"/>
          <p:cNvSpPr/>
          <p:nvPr/>
        </p:nvSpPr>
        <p:spPr>
          <a:xfrm>
            <a:off x="4117175" y="2900425"/>
            <a:ext cx="414300" cy="414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7" name="Google Shape;1717;p38"/>
          <p:cNvSpPr/>
          <p:nvPr/>
        </p:nvSpPr>
        <p:spPr>
          <a:xfrm>
            <a:off x="6786625" y="2676575"/>
            <a:ext cx="414300" cy="414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8" name="Google Shape;1718;p38"/>
          <p:cNvSpPr/>
          <p:nvPr/>
        </p:nvSpPr>
        <p:spPr>
          <a:xfrm>
            <a:off x="3755225" y="3129025"/>
            <a:ext cx="414300" cy="4143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19" name="Google Shape;1719;p38"/>
          <p:cNvSpPr txBox="1"/>
          <p:nvPr/>
        </p:nvSpPr>
        <p:spPr>
          <a:xfrm>
            <a:off x="0" y="0"/>
            <a:ext cx="723900" cy="48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Ryan Teo</a:t>
            </a:r>
            <a:endParaRPr b="1">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39"/>
          <p:cNvSpPr txBox="1"/>
          <p:nvPr>
            <p:ph type="title"/>
          </p:nvPr>
        </p:nvSpPr>
        <p:spPr>
          <a:xfrm>
            <a:off x="1298850" y="185550"/>
            <a:ext cx="65463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highlight>
                  <a:schemeClr val="lt2"/>
                </a:highlight>
              </a:rPr>
              <a:t>Salary Increment Comparison </a:t>
            </a:r>
            <a:endParaRPr sz="2600"/>
          </a:p>
        </p:txBody>
      </p:sp>
      <p:sp>
        <p:nvSpPr>
          <p:cNvPr id="1725" name="Google Shape;1725;p39"/>
          <p:cNvSpPr/>
          <p:nvPr/>
        </p:nvSpPr>
        <p:spPr>
          <a:xfrm rot="-2004035">
            <a:off x="3740720" y="420399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9"/>
          <p:cNvSpPr txBox="1"/>
          <p:nvPr>
            <p:ph idx="1" type="body"/>
          </p:nvPr>
        </p:nvSpPr>
        <p:spPr>
          <a:xfrm>
            <a:off x="5621650" y="2232575"/>
            <a:ext cx="3155100" cy="1718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1200"/>
              </a:spcAft>
              <a:buNone/>
            </a:pPr>
            <a:r>
              <a:rPr lang="en" sz="1200"/>
              <a:t>Overall trend: In general, the box plot shows that </a:t>
            </a:r>
            <a:r>
              <a:rPr b="1" lang="en" sz="1200">
                <a:latin typeface="Lexend"/>
                <a:ea typeface="Lexend"/>
                <a:cs typeface="Lexend"/>
                <a:sym typeface="Lexend"/>
              </a:rPr>
              <a:t>men mostly receive a higher salary increment</a:t>
            </a:r>
            <a:r>
              <a:rPr lang="en" sz="1200"/>
              <a:t> in comparison to women in all the different departments. This supports our argument that there is discrimination against women, as their </a:t>
            </a:r>
            <a:r>
              <a:rPr b="1" lang="en" sz="1200">
                <a:latin typeface="Lexend"/>
                <a:ea typeface="Lexend"/>
                <a:cs typeface="Lexend"/>
                <a:sym typeface="Lexend"/>
              </a:rPr>
              <a:t>salary is increasing at a slower rate than men</a:t>
            </a:r>
            <a:r>
              <a:rPr lang="en" sz="1200"/>
              <a:t> within the same department. </a:t>
            </a:r>
            <a:endParaRPr sz="1200"/>
          </a:p>
        </p:txBody>
      </p:sp>
      <p:sp>
        <p:nvSpPr>
          <p:cNvPr id="1727" name="Google Shape;1727;p39"/>
          <p:cNvSpPr txBox="1"/>
          <p:nvPr>
            <p:ph idx="1" type="body"/>
          </p:nvPr>
        </p:nvSpPr>
        <p:spPr>
          <a:xfrm>
            <a:off x="5621650" y="1048350"/>
            <a:ext cx="3155100" cy="11190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1200"/>
              </a:spcAft>
              <a:buNone/>
            </a:pPr>
            <a:r>
              <a:rPr lang="en" sz="1200"/>
              <a:t>The boxplots show the comparison between the salary increment of men and women in 1994 in 1995, within each department. </a:t>
            </a:r>
            <a:endParaRPr sz="1200"/>
          </a:p>
        </p:txBody>
      </p:sp>
      <p:pic>
        <p:nvPicPr>
          <p:cNvPr id="1728" name="Google Shape;1728;p39"/>
          <p:cNvPicPr preferRelativeResize="0"/>
          <p:nvPr/>
        </p:nvPicPr>
        <p:blipFill>
          <a:blip r:embed="rId3">
            <a:alphaModFix/>
          </a:blip>
          <a:stretch>
            <a:fillRect/>
          </a:stretch>
        </p:blipFill>
        <p:spPr>
          <a:xfrm>
            <a:off x="252100" y="1048350"/>
            <a:ext cx="5230051" cy="3621599"/>
          </a:xfrm>
          <a:prstGeom prst="rect">
            <a:avLst/>
          </a:prstGeom>
          <a:noFill/>
          <a:ln>
            <a:noFill/>
          </a:ln>
        </p:spPr>
      </p:pic>
      <p:sp>
        <p:nvSpPr>
          <p:cNvPr id="1729" name="Google Shape;1729;p39"/>
          <p:cNvSpPr txBox="1"/>
          <p:nvPr/>
        </p:nvSpPr>
        <p:spPr>
          <a:xfrm>
            <a:off x="0" y="0"/>
            <a:ext cx="1176600" cy="36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Sovita</a:t>
            </a:r>
            <a:endParaRPr b="1">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40"/>
          <p:cNvSpPr txBox="1"/>
          <p:nvPr>
            <p:ph type="title"/>
          </p:nvPr>
        </p:nvSpPr>
        <p:spPr>
          <a:xfrm>
            <a:off x="618850" y="162175"/>
            <a:ext cx="810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highlight>
                  <a:schemeClr val="lt2"/>
                </a:highlight>
              </a:rPr>
              <a:t>Salary Progression By Experience &amp; Gender</a:t>
            </a:r>
            <a:endParaRPr sz="2600">
              <a:highlight>
                <a:schemeClr val="lt2"/>
              </a:highlight>
            </a:endParaRPr>
          </a:p>
        </p:txBody>
      </p:sp>
      <p:pic>
        <p:nvPicPr>
          <p:cNvPr id="1735" name="Google Shape;1735;p40"/>
          <p:cNvPicPr preferRelativeResize="0"/>
          <p:nvPr/>
        </p:nvPicPr>
        <p:blipFill>
          <a:blip r:embed="rId3">
            <a:alphaModFix/>
          </a:blip>
          <a:stretch>
            <a:fillRect/>
          </a:stretch>
        </p:blipFill>
        <p:spPr>
          <a:xfrm>
            <a:off x="219375" y="868875"/>
            <a:ext cx="5585026" cy="3489175"/>
          </a:xfrm>
          <a:prstGeom prst="rect">
            <a:avLst/>
          </a:prstGeom>
          <a:noFill/>
          <a:ln>
            <a:noFill/>
          </a:ln>
        </p:spPr>
      </p:pic>
      <p:sp>
        <p:nvSpPr>
          <p:cNvPr id="1736" name="Google Shape;1736;p40"/>
          <p:cNvSpPr txBox="1"/>
          <p:nvPr/>
        </p:nvSpPr>
        <p:spPr>
          <a:xfrm>
            <a:off x="5877650" y="1521000"/>
            <a:ext cx="30954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37" name="Google Shape;1737;p40"/>
          <p:cNvSpPr txBox="1"/>
          <p:nvPr/>
        </p:nvSpPr>
        <p:spPr>
          <a:xfrm>
            <a:off x="6007550" y="1293100"/>
            <a:ext cx="2835600" cy="716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chemeClr val="lt1"/>
                </a:highlight>
                <a:latin typeface="Lexend Light"/>
                <a:ea typeface="Lexend Light"/>
                <a:cs typeface="Lexend Light"/>
                <a:sym typeface="Lexend Light"/>
              </a:rPr>
              <a:t>This is Salary Progression based on Gender and Experience for Year 1994 and 1995.</a:t>
            </a:r>
            <a:endParaRPr sz="1200">
              <a:solidFill>
                <a:schemeClr val="dk1"/>
              </a:solidFill>
              <a:highlight>
                <a:schemeClr val="lt1"/>
              </a:highlight>
              <a:latin typeface="Lexend Light"/>
              <a:ea typeface="Lexend Light"/>
              <a:cs typeface="Lexend Light"/>
              <a:sym typeface="Lexend Light"/>
            </a:endParaRPr>
          </a:p>
        </p:txBody>
      </p:sp>
      <p:sp>
        <p:nvSpPr>
          <p:cNvPr id="1738" name="Google Shape;1738;p40"/>
          <p:cNvSpPr txBox="1"/>
          <p:nvPr/>
        </p:nvSpPr>
        <p:spPr>
          <a:xfrm>
            <a:off x="6007550" y="2044988"/>
            <a:ext cx="2835600" cy="1662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200">
                <a:solidFill>
                  <a:schemeClr val="dk1"/>
                </a:solidFill>
                <a:highlight>
                  <a:schemeClr val="lt1"/>
                </a:highlight>
                <a:latin typeface="Lexend Light"/>
                <a:ea typeface="Lexend Light"/>
                <a:cs typeface="Lexend Light"/>
                <a:sym typeface="Lexend Light"/>
              </a:rPr>
              <a:t>We can see from the red box at </a:t>
            </a:r>
            <a:r>
              <a:rPr b="1" lang="en" sz="1200">
                <a:solidFill>
                  <a:schemeClr val="dk1"/>
                </a:solidFill>
                <a:highlight>
                  <a:schemeClr val="lt1"/>
                </a:highlight>
                <a:latin typeface="Lexend"/>
                <a:ea typeface="Lexend"/>
                <a:cs typeface="Lexend"/>
                <a:sym typeface="Lexend"/>
              </a:rPr>
              <a:t>10 Years of Experience</a:t>
            </a:r>
            <a:r>
              <a:rPr lang="en" sz="1200">
                <a:solidFill>
                  <a:schemeClr val="dk1"/>
                </a:solidFill>
                <a:highlight>
                  <a:schemeClr val="lt1"/>
                </a:highlight>
                <a:latin typeface="Lexend Light"/>
                <a:ea typeface="Lexend Light"/>
                <a:cs typeface="Lexend Light"/>
                <a:sym typeface="Lexend Light"/>
              </a:rPr>
              <a:t> the pink dots (females) are </a:t>
            </a:r>
            <a:r>
              <a:rPr b="1" lang="en" sz="1200">
                <a:solidFill>
                  <a:schemeClr val="dk1"/>
                </a:solidFill>
                <a:highlight>
                  <a:schemeClr val="lt1"/>
                </a:highlight>
                <a:latin typeface="Lexend"/>
                <a:ea typeface="Lexend"/>
                <a:cs typeface="Lexend"/>
                <a:sym typeface="Lexend"/>
              </a:rPr>
              <a:t>more clustered towards lower salary end</a:t>
            </a:r>
            <a:r>
              <a:rPr lang="en" sz="1200">
                <a:solidFill>
                  <a:schemeClr val="dk1"/>
                </a:solidFill>
                <a:highlight>
                  <a:schemeClr val="lt1"/>
                </a:highlight>
                <a:latin typeface="Lexend Light"/>
                <a:ea typeface="Lexend Light"/>
                <a:cs typeface="Lexend Light"/>
                <a:sym typeface="Lexend Light"/>
              </a:rPr>
              <a:t> between 100,000 and 200,000. The blue dots (males) whereas are </a:t>
            </a:r>
            <a:r>
              <a:rPr b="1" lang="en" sz="1200">
                <a:solidFill>
                  <a:schemeClr val="dk1"/>
                </a:solidFill>
                <a:highlight>
                  <a:schemeClr val="lt1"/>
                </a:highlight>
                <a:latin typeface="Lexend"/>
                <a:ea typeface="Lexend"/>
                <a:cs typeface="Lexend"/>
                <a:sym typeface="Lexend"/>
              </a:rPr>
              <a:t>clustered around the higher salary end</a:t>
            </a:r>
            <a:r>
              <a:rPr lang="en" sz="1200">
                <a:solidFill>
                  <a:schemeClr val="dk1"/>
                </a:solidFill>
                <a:highlight>
                  <a:schemeClr val="lt1"/>
                </a:highlight>
                <a:latin typeface="Lexend Light"/>
                <a:ea typeface="Lexend Light"/>
                <a:cs typeface="Lexend Light"/>
                <a:sym typeface="Lexend Light"/>
              </a:rPr>
              <a:t> between 200,000 to 300,000.</a:t>
            </a:r>
            <a:endParaRPr sz="1200">
              <a:solidFill>
                <a:schemeClr val="dk1"/>
              </a:solidFill>
              <a:highlight>
                <a:schemeClr val="lt1"/>
              </a:highlight>
              <a:latin typeface="Lexend Light"/>
              <a:ea typeface="Lexend Light"/>
              <a:cs typeface="Lexend Light"/>
              <a:sym typeface="Lexend Light"/>
            </a:endParaRPr>
          </a:p>
        </p:txBody>
      </p:sp>
      <p:sp>
        <p:nvSpPr>
          <p:cNvPr id="1739" name="Google Shape;1739;p40"/>
          <p:cNvSpPr txBox="1"/>
          <p:nvPr/>
        </p:nvSpPr>
        <p:spPr>
          <a:xfrm>
            <a:off x="547200" y="4492050"/>
            <a:ext cx="8107800" cy="400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Light"/>
                <a:ea typeface="Lexend Light"/>
                <a:cs typeface="Lexend Light"/>
                <a:sym typeface="Lexend Light"/>
              </a:rPr>
              <a:t> There is </a:t>
            </a:r>
            <a:r>
              <a:rPr b="1" lang="en">
                <a:solidFill>
                  <a:schemeClr val="dk1"/>
                </a:solidFill>
                <a:latin typeface="Lexend"/>
                <a:ea typeface="Lexend"/>
                <a:cs typeface="Lexend"/>
                <a:sym typeface="Lexend"/>
              </a:rPr>
              <a:t>discrimination</a:t>
            </a:r>
            <a:r>
              <a:rPr lang="en">
                <a:solidFill>
                  <a:schemeClr val="dk1"/>
                </a:solidFill>
                <a:latin typeface="Lexend Light"/>
                <a:ea typeface="Lexend Light"/>
                <a:cs typeface="Lexend Light"/>
                <a:sym typeface="Lexend Light"/>
              </a:rPr>
              <a:t> of salaries between genders despite </a:t>
            </a:r>
            <a:r>
              <a:rPr b="1" lang="en">
                <a:solidFill>
                  <a:schemeClr val="dk1"/>
                </a:solidFill>
                <a:latin typeface="Lexend"/>
                <a:ea typeface="Lexend"/>
                <a:cs typeface="Lexend"/>
                <a:sym typeface="Lexend"/>
              </a:rPr>
              <a:t>same years of experience</a:t>
            </a:r>
            <a:endParaRPr b="1">
              <a:solidFill>
                <a:schemeClr val="dk1"/>
              </a:solidFill>
              <a:latin typeface="Lexend"/>
              <a:ea typeface="Lexend"/>
              <a:cs typeface="Lexend"/>
              <a:sym typeface="Lexend"/>
            </a:endParaRPr>
          </a:p>
        </p:txBody>
      </p:sp>
      <p:sp>
        <p:nvSpPr>
          <p:cNvPr id="1740" name="Google Shape;1740;p40"/>
          <p:cNvSpPr txBox="1"/>
          <p:nvPr/>
        </p:nvSpPr>
        <p:spPr>
          <a:xfrm>
            <a:off x="0" y="0"/>
            <a:ext cx="935100" cy="34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Jessica</a:t>
            </a:r>
            <a:endParaRPr b="1">
              <a:solidFill>
                <a:schemeClr val="dk1"/>
              </a:solidFill>
              <a:latin typeface="Lexend"/>
              <a:ea typeface="Lexend"/>
              <a:cs typeface="Lexend"/>
              <a:sym typeface="Lexend"/>
            </a:endParaRPr>
          </a:p>
        </p:txBody>
      </p:sp>
      <p:sp>
        <p:nvSpPr>
          <p:cNvPr id="1741" name="Google Shape;1741;p40"/>
          <p:cNvSpPr/>
          <p:nvPr/>
        </p:nvSpPr>
        <p:spPr>
          <a:xfrm>
            <a:off x="791325" y="2970450"/>
            <a:ext cx="547200" cy="102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42" name="Google Shape;1742;p40"/>
          <p:cNvSpPr/>
          <p:nvPr/>
        </p:nvSpPr>
        <p:spPr>
          <a:xfrm>
            <a:off x="2954675" y="2970475"/>
            <a:ext cx="547200" cy="102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43" name="Google Shape;1743;p40"/>
          <p:cNvSpPr/>
          <p:nvPr/>
        </p:nvSpPr>
        <p:spPr>
          <a:xfrm>
            <a:off x="2954675" y="2210075"/>
            <a:ext cx="547200" cy="1023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1744" name="Google Shape;1744;p40"/>
          <p:cNvSpPr/>
          <p:nvPr/>
        </p:nvSpPr>
        <p:spPr>
          <a:xfrm>
            <a:off x="791325" y="2210075"/>
            <a:ext cx="547200" cy="10236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41"/>
          <p:cNvSpPr txBox="1"/>
          <p:nvPr>
            <p:ph type="title"/>
          </p:nvPr>
        </p:nvSpPr>
        <p:spPr>
          <a:xfrm>
            <a:off x="174300" y="347400"/>
            <a:ext cx="879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highlight>
                  <a:schemeClr val="lt2"/>
                </a:highlight>
              </a:rPr>
              <a:t>Gender vs Salary by Board Certification and Clinical Focus</a:t>
            </a:r>
            <a:endParaRPr sz="2200">
              <a:highlight>
                <a:schemeClr val="lt2"/>
              </a:highlight>
            </a:endParaRPr>
          </a:p>
        </p:txBody>
      </p:sp>
      <p:sp>
        <p:nvSpPr>
          <p:cNvPr id="1750" name="Google Shape;1750;p41"/>
          <p:cNvSpPr txBox="1"/>
          <p:nvPr/>
        </p:nvSpPr>
        <p:spPr>
          <a:xfrm>
            <a:off x="1561050" y="3648525"/>
            <a:ext cx="6021900" cy="985200"/>
          </a:xfrm>
          <a:prstGeom prst="rect">
            <a:avLst/>
          </a:prstGeom>
          <a:solidFill>
            <a:schemeClr val="dk2"/>
          </a:solid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exend"/>
              <a:buChar char="●"/>
            </a:pPr>
            <a:r>
              <a:rPr b="1" lang="en" sz="1300">
                <a:latin typeface="Lexend"/>
                <a:ea typeface="Lexend"/>
                <a:cs typeface="Lexend"/>
                <a:sym typeface="Lexend"/>
              </a:rPr>
              <a:t>M</a:t>
            </a:r>
            <a:r>
              <a:rPr b="1" lang="en" sz="1300">
                <a:latin typeface="Lexend"/>
                <a:ea typeface="Lexend"/>
                <a:cs typeface="Lexend"/>
                <a:sym typeface="Lexend"/>
              </a:rPr>
              <a:t>ean and median salary (1995)</a:t>
            </a:r>
            <a:r>
              <a:rPr lang="en" sz="1300">
                <a:latin typeface="Lexend"/>
                <a:ea typeface="Lexend"/>
                <a:cs typeface="Lexend"/>
                <a:sym typeface="Lexend"/>
              </a:rPr>
              <a:t> for </a:t>
            </a:r>
            <a:r>
              <a:rPr b="1" lang="en" sz="1300">
                <a:latin typeface="Lexend"/>
                <a:ea typeface="Lexend"/>
                <a:cs typeface="Lexend"/>
                <a:sym typeface="Lexend"/>
              </a:rPr>
              <a:t>males higher than females’</a:t>
            </a:r>
            <a:r>
              <a:rPr lang="en" sz="1300">
                <a:latin typeface="Lexend"/>
                <a:ea typeface="Lexend"/>
                <a:cs typeface="Lexend"/>
                <a:sym typeface="Lexend"/>
              </a:rPr>
              <a:t>,</a:t>
            </a:r>
            <a:endParaRPr sz="1300">
              <a:latin typeface="Lexend"/>
              <a:ea typeface="Lexend"/>
              <a:cs typeface="Lexend"/>
              <a:sym typeface="Lexend"/>
            </a:endParaRPr>
          </a:p>
          <a:p>
            <a:pPr indent="0" lvl="0" marL="457200" rtl="0" algn="l">
              <a:spcBef>
                <a:spcPts val="0"/>
              </a:spcBef>
              <a:spcAft>
                <a:spcPts val="0"/>
              </a:spcAft>
              <a:buNone/>
            </a:pPr>
            <a:r>
              <a:rPr lang="en" sz="1300">
                <a:latin typeface="Lexend"/>
                <a:ea typeface="Lexend"/>
                <a:cs typeface="Lexend"/>
                <a:sym typeface="Lexend"/>
              </a:rPr>
              <a:t>regardless of board certification and clinical focus</a:t>
            </a:r>
            <a:endParaRPr sz="1300">
              <a:latin typeface="Lexend"/>
              <a:ea typeface="Lexend"/>
              <a:cs typeface="Lexend"/>
              <a:sym typeface="Lexend"/>
            </a:endParaRPr>
          </a:p>
          <a:p>
            <a:pPr indent="-311150" lvl="0" marL="457200" rtl="0" algn="l">
              <a:spcBef>
                <a:spcPts val="0"/>
              </a:spcBef>
              <a:spcAft>
                <a:spcPts val="0"/>
              </a:spcAft>
              <a:buSzPts val="1300"/>
              <a:buFont typeface="Lexend"/>
              <a:buChar char="●"/>
            </a:pPr>
            <a:r>
              <a:rPr b="1" lang="en" sz="1300">
                <a:latin typeface="Lexend"/>
                <a:ea typeface="Lexend"/>
                <a:cs typeface="Lexend"/>
                <a:sym typeface="Lexend"/>
              </a:rPr>
              <a:t>Males experience greater salary increment than females, </a:t>
            </a:r>
            <a:r>
              <a:rPr lang="en" sz="1300">
                <a:latin typeface="Lexend"/>
                <a:ea typeface="Lexend"/>
                <a:cs typeface="Lexend"/>
                <a:sym typeface="Lexend"/>
              </a:rPr>
              <a:t>when they become board certified or switch "Research" to "Clinical"</a:t>
            </a:r>
            <a:endParaRPr sz="1300">
              <a:solidFill>
                <a:schemeClr val="dk1"/>
              </a:solidFill>
              <a:latin typeface="Lexend Light"/>
              <a:ea typeface="Lexend Light"/>
              <a:cs typeface="Lexend Light"/>
              <a:sym typeface="Lexend Light"/>
            </a:endParaRPr>
          </a:p>
        </p:txBody>
      </p:sp>
      <p:sp>
        <p:nvSpPr>
          <p:cNvPr id="1751" name="Google Shape;1751;p41"/>
          <p:cNvSpPr txBox="1"/>
          <p:nvPr/>
        </p:nvSpPr>
        <p:spPr>
          <a:xfrm>
            <a:off x="1929000" y="4659300"/>
            <a:ext cx="52860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exend"/>
                <a:ea typeface="Lexend"/>
                <a:cs typeface="Lexend"/>
                <a:sym typeface="Lexend"/>
              </a:rPr>
              <a:t>G</a:t>
            </a:r>
            <a:r>
              <a:rPr lang="en">
                <a:latin typeface="Lexend"/>
                <a:ea typeface="Lexend"/>
                <a:cs typeface="Lexend"/>
                <a:sym typeface="Lexend"/>
              </a:rPr>
              <a:t>ender discrimination in salary → </a:t>
            </a:r>
            <a:r>
              <a:rPr b="1" lang="en">
                <a:latin typeface="Lexend"/>
                <a:ea typeface="Lexend"/>
                <a:cs typeface="Lexend"/>
                <a:sym typeface="Lexend"/>
              </a:rPr>
              <a:t>lower pay for females</a:t>
            </a:r>
            <a:endParaRPr>
              <a:solidFill>
                <a:schemeClr val="dk1"/>
              </a:solidFill>
              <a:latin typeface="Lexend Light"/>
              <a:ea typeface="Lexend Light"/>
              <a:cs typeface="Lexend Light"/>
              <a:sym typeface="Lexend Light"/>
            </a:endParaRPr>
          </a:p>
        </p:txBody>
      </p:sp>
      <p:sp>
        <p:nvSpPr>
          <p:cNvPr id="1752" name="Google Shape;1752;p41"/>
          <p:cNvSpPr txBox="1"/>
          <p:nvPr/>
        </p:nvSpPr>
        <p:spPr>
          <a:xfrm>
            <a:off x="8149300" y="0"/>
            <a:ext cx="994800" cy="31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exend"/>
                <a:ea typeface="Lexend"/>
                <a:cs typeface="Lexend"/>
                <a:sym typeface="Lexend"/>
              </a:rPr>
              <a:t>Yee Hey</a:t>
            </a:r>
            <a:endParaRPr b="1">
              <a:solidFill>
                <a:schemeClr val="dk1"/>
              </a:solidFill>
              <a:latin typeface="Lexend"/>
              <a:ea typeface="Lexend"/>
              <a:cs typeface="Lexend"/>
              <a:sym typeface="Lexend"/>
            </a:endParaRPr>
          </a:p>
        </p:txBody>
      </p:sp>
      <p:pic>
        <p:nvPicPr>
          <p:cNvPr id="1753" name="Google Shape;1753;p41"/>
          <p:cNvPicPr preferRelativeResize="0"/>
          <p:nvPr/>
        </p:nvPicPr>
        <p:blipFill>
          <a:blip r:embed="rId3">
            <a:alphaModFix/>
          </a:blip>
          <a:stretch>
            <a:fillRect/>
          </a:stretch>
        </p:blipFill>
        <p:spPr>
          <a:xfrm>
            <a:off x="324592" y="1021862"/>
            <a:ext cx="4190383" cy="2626651"/>
          </a:xfrm>
          <a:prstGeom prst="rect">
            <a:avLst/>
          </a:prstGeom>
          <a:noFill/>
          <a:ln>
            <a:noFill/>
          </a:ln>
        </p:spPr>
      </p:pic>
      <p:pic>
        <p:nvPicPr>
          <p:cNvPr id="1754" name="Google Shape;1754;p41"/>
          <p:cNvPicPr preferRelativeResize="0"/>
          <p:nvPr/>
        </p:nvPicPr>
        <p:blipFill>
          <a:blip r:embed="rId4">
            <a:alphaModFix/>
          </a:blip>
          <a:stretch>
            <a:fillRect/>
          </a:stretch>
        </p:blipFill>
        <p:spPr>
          <a:xfrm>
            <a:off x="4629025" y="1021863"/>
            <a:ext cx="4190375" cy="2626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