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7" r:id="rId10"/>
    <p:sldId id="266"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79354F-FD19-46B3-8121-C16810F2D748}" v="23" dt="2021-07-05T14:44:04.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tal mahgerefte" userId="922c96a1e6db8cb1" providerId="LiveId" clId="{BE79354F-FD19-46B3-8121-C16810F2D748}"/>
    <pc:docChg chg="modSld">
      <pc:chgData name="avital mahgerefte" userId="922c96a1e6db8cb1" providerId="LiveId" clId="{BE79354F-FD19-46B3-8121-C16810F2D748}" dt="2021-07-05T14:44:04.114" v="22"/>
      <pc:docMkLst>
        <pc:docMk/>
      </pc:docMkLst>
      <pc:sldChg chg="modSp">
        <pc:chgData name="avital mahgerefte" userId="922c96a1e6db8cb1" providerId="LiveId" clId="{BE79354F-FD19-46B3-8121-C16810F2D748}" dt="2021-07-05T14:42:54.375" v="3" actId="20577"/>
        <pc:sldMkLst>
          <pc:docMk/>
          <pc:sldMk cId="1273851358" sldId="265"/>
        </pc:sldMkLst>
        <pc:spChg chg="mod">
          <ac:chgData name="avital mahgerefte" userId="922c96a1e6db8cb1" providerId="LiveId" clId="{BE79354F-FD19-46B3-8121-C16810F2D748}" dt="2021-07-05T14:42:54.375" v="3" actId="20577"/>
          <ac:spMkLst>
            <pc:docMk/>
            <pc:sldMk cId="1273851358" sldId="265"/>
            <ac:spMk id="5" creationId="{CDE7BF5A-C27F-4DA0-A82C-438D327CE3BB}"/>
          </ac:spMkLst>
        </pc:spChg>
      </pc:sldChg>
      <pc:sldChg chg="modSp">
        <pc:chgData name="avital mahgerefte" userId="922c96a1e6db8cb1" providerId="LiveId" clId="{BE79354F-FD19-46B3-8121-C16810F2D748}" dt="2021-07-05T14:44:04.114" v="22"/>
        <pc:sldMkLst>
          <pc:docMk/>
          <pc:sldMk cId="1918386359" sldId="267"/>
        </pc:sldMkLst>
        <pc:spChg chg="mod">
          <ac:chgData name="avital mahgerefte" userId="922c96a1e6db8cb1" providerId="LiveId" clId="{BE79354F-FD19-46B3-8121-C16810F2D748}" dt="2021-07-05T14:44:04.114" v="22"/>
          <ac:spMkLst>
            <pc:docMk/>
            <pc:sldMk cId="1918386359" sldId="267"/>
            <ac:spMk id="8" creationId="{6E0CA468-D785-42BF-BA44-54D4A7304A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415E-7DC2-40A4-B7BC-103D6D866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D5AE12E-8ED7-41D0-BFC4-AE97B1980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096B9000-A507-4C35-B58F-EFD00226E115}"/>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1E2ECA13-96A2-467F-AA65-85B58B925A9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08E6B7A-A2A0-4CF6-9B65-08599C56B7E6}"/>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247652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3242-38E7-4B84-9C92-DE4C5EDD677C}"/>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050AECA-A69C-48A5-876D-C75A31D4A1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34973AE-E014-49AC-B424-CDFB6C707DAD}"/>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23737201-5FDF-4E12-9FD3-3A142813AC2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FAD1C40-457A-4260-AE90-FFEE2C92CED9}"/>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185809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D4A661-3F1D-4BA2-A367-A0581764E6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ECEE0D3-0837-413F-861C-872F15FDD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D85445D-81C7-4273-81F7-808620BD733D}"/>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424D0035-5F25-45C2-8399-4F39D26F214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D8EE68F-A0C3-4362-9C72-06B965D2719C}"/>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344713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FF06-3B8F-4FCE-880A-50ABA7DA26A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EE00F18-6A9C-402F-9A73-B70208B22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638D6A4-7EFD-401F-8446-9D1795B318E6}"/>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67208335-94CB-4990-B475-3F40EDA7230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CB54DFC-9AFB-41DF-9E98-1602718512AD}"/>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130224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BDFE-965B-442F-820B-2845B3136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7CEF3265-6007-4422-BB7B-B0A69E778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6BD0C0-2AB3-4E7A-916F-B0A5B8CC0918}"/>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E9627760-3BBB-440A-BB80-88F3E498400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7A1E767-C740-4FB9-ADDE-AAF5157C90ED}"/>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339061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B4E1-77C3-4890-8CEC-F192A2BB535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A312002-0B89-4AC0-9389-E3B5B9C9FC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27131C7-3B10-461E-AB99-9CF91EDA2A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61D1714-82E2-4226-AC18-67A9A66C6031}"/>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6" name="Footer Placeholder 5">
            <a:extLst>
              <a:ext uri="{FF2B5EF4-FFF2-40B4-BE49-F238E27FC236}">
                <a16:creationId xmlns:a16="http://schemas.microsoft.com/office/drawing/2014/main" id="{2BB8844D-310B-454F-A8CA-373ED459CE3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373904B-9755-48C6-9BBB-A271A50319CD}"/>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88916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81BA-7E71-471A-A882-93E5782F117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BE84143-1D2D-44D2-BA7B-04FAEA400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814DD-8AE8-49BD-B65D-1C1DD1E7BD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7DF5FD33-8FF0-45CA-81AA-6E6A8F259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48FA9-5685-46F3-B9A6-D633764600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263DB18-4B54-47A9-B05D-58FE8AC7E565}"/>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8" name="Footer Placeholder 7">
            <a:extLst>
              <a:ext uri="{FF2B5EF4-FFF2-40B4-BE49-F238E27FC236}">
                <a16:creationId xmlns:a16="http://schemas.microsoft.com/office/drawing/2014/main" id="{1917CB38-B30A-4ACD-B903-3A6709B531BC}"/>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2F7D73FE-48E4-44DF-B0B1-428BCD9514BF}"/>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271190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E6B5-97C1-43DD-8951-252A1330C21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5FB2B5D-371D-4237-BF2A-21545FD1FACF}"/>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4" name="Footer Placeholder 3">
            <a:extLst>
              <a:ext uri="{FF2B5EF4-FFF2-40B4-BE49-F238E27FC236}">
                <a16:creationId xmlns:a16="http://schemas.microsoft.com/office/drawing/2014/main" id="{68534688-E5F2-4C34-A4DB-F900FB7596A5}"/>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F5DA1B2A-BB5B-42AF-B4EB-4D1C1CBD674B}"/>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131960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3136E-3782-44A7-BCFD-6EED75400F6B}"/>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3" name="Footer Placeholder 2">
            <a:extLst>
              <a:ext uri="{FF2B5EF4-FFF2-40B4-BE49-F238E27FC236}">
                <a16:creationId xmlns:a16="http://schemas.microsoft.com/office/drawing/2014/main" id="{790A9FE0-91DD-4085-9178-F2A36881D52A}"/>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10BEA3A-792F-4AA4-A2C5-CAB248E6CD2F}"/>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264063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2634-F0BD-4DD2-883E-92EA6BAD2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9A3A23C-2360-4538-83C7-F60392347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532CFB0-695A-49FA-8A00-33EDE4D36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265F6-2543-4F8E-AD6E-5FD794175569}"/>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6" name="Footer Placeholder 5">
            <a:extLst>
              <a:ext uri="{FF2B5EF4-FFF2-40B4-BE49-F238E27FC236}">
                <a16:creationId xmlns:a16="http://schemas.microsoft.com/office/drawing/2014/main" id="{EB88D80A-C243-42E3-BB21-BE53FEF2EB3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A4405B5-14DC-4219-812C-A6E02181101D}"/>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5225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1664-F2DF-4DB1-B6DF-9BFC9F0B5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3CF793EC-3DAF-4ECE-B70A-75A0D1B8C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448D9D73-8847-4063-BF30-098046B81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DDE8D-F5FF-41B1-8B2F-41A46E19C2DF}"/>
              </a:ext>
            </a:extLst>
          </p:cNvPr>
          <p:cNvSpPr>
            <a:spLocks noGrp="1"/>
          </p:cNvSpPr>
          <p:nvPr>
            <p:ph type="dt" sz="half" idx="10"/>
          </p:nvPr>
        </p:nvSpPr>
        <p:spPr/>
        <p:txBody>
          <a:bodyPr/>
          <a:lstStyle/>
          <a:p>
            <a:fld id="{59EC3E28-D83B-4C8F-A868-4A3A42FA0004}" type="datetimeFigureOut">
              <a:rPr lang="en-IL" smtClean="0"/>
              <a:t>05/07/2021</a:t>
            </a:fld>
            <a:endParaRPr lang="en-IL"/>
          </a:p>
        </p:txBody>
      </p:sp>
      <p:sp>
        <p:nvSpPr>
          <p:cNvPr id="6" name="Footer Placeholder 5">
            <a:extLst>
              <a:ext uri="{FF2B5EF4-FFF2-40B4-BE49-F238E27FC236}">
                <a16:creationId xmlns:a16="http://schemas.microsoft.com/office/drawing/2014/main" id="{4FF38410-8A09-4650-85EB-CE76844AF9D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223C7D4-A725-4CEF-B39C-9900F16AEA76}"/>
              </a:ext>
            </a:extLst>
          </p:cNvPr>
          <p:cNvSpPr>
            <a:spLocks noGrp="1"/>
          </p:cNvSpPr>
          <p:nvPr>
            <p:ph type="sldNum" sz="quarter" idx="12"/>
          </p:nvPr>
        </p:nvSpPr>
        <p:spPr/>
        <p:txBody>
          <a:bodyPr/>
          <a:lstStyle/>
          <a:p>
            <a:fld id="{6A02B1A2-EA82-4188-B233-598A18B4547A}" type="slidenum">
              <a:rPr lang="en-IL" smtClean="0"/>
              <a:t>‹#›</a:t>
            </a:fld>
            <a:endParaRPr lang="en-IL"/>
          </a:p>
        </p:txBody>
      </p:sp>
    </p:spTree>
    <p:extLst>
      <p:ext uri="{BB962C8B-B14F-4D97-AF65-F5344CB8AC3E}">
        <p14:creationId xmlns:p14="http://schemas.microsoft.com/office/powerpoint/2010/main" val="194322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84053-4A62-4B98-9844-1E884EBF9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CD22AD-6819-426B-9C8C-AB22DFDC8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F820DB6-F2D4-4327-9749-CFC0025F7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C3E28-D83B-4C8F-A868-4A3A42FA0004}" type="datetimeFigureOut">
              <a:rPr lang="en-IL" smtClean="0"/>
              <a:t>05/07/2021</a:t>
            </a:fld>
            <a:endParaRPr lang="en-IL"/>
          </a:p>
        </p:txBody>
      </p:sp>
      <p:sp>
        <p:nvSpPr>
          <p:cNvPr id="5" name="Footer Placeholder 4">
            <a:extLst>
              <a:ext uri="{FF2B5EF4-FFF2-40B4-BE49-F238E27FC236}">
                <a16:creationId xmlns:a16="http://schemas.microsoft.com/office/drawing/2014/main" id="{DE0FD3DF-0F9A-4C7C-998E-5D77F9B06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44CF65FE-774F-460E-8E8B-A2E9009FD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2B1A2-EA82-4188-B233-598A18B4547A}" type="slidenum">
              <a:rPr lang="en-IL" smtClean="0"/>
              <a:t>‹#›</a:t>
            </a:fld>
            <a:endParaRPr lang="en-IL"/>
          </a:p>
        </p:txBody>
      </p:sp>
    </p:spTree>
    <p:extLst>
      <p:ext uri="{BB962C8B-B14F-4D97-AF65-F5344CB8AC3E}">
        <p14:creationId xmlns:p14="http://schemas.microsoft.com/office/powerpoint/2010/main" val="428717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p:sp>
        <p:nvSpPr>
          <p:cNvPr id="11" name="Rectangle 10">
            <a:extLst>
              <a:ext uri="{FF2B5EF4-FFF2-40B4-BE49-F238E27FC236}">
                <a16:creationId xmlns:a16="http://schemas.microsoft.com/office/drawing/2014/main" id="{51093A50-3749-4E47-AD1B-3E4B345ADC6A}"/>
              </a:ext>
            </a:extLst>
          </p:cNvPr>
          <p:cNvSpPr/>
          <p:nvPr/>
        </p:nvSpPr>
        <p:spPr>
          <a:xfrm>
            <a:off x="2906429" y="898837"/>
            <a:ext cx="6077305" cy="4031873"/>
          </a:xfrm>
          <a:prstGeom prst="rect">
            <a:avLst/>
          </a:prstGeom>
          <a:noFill/>
        </p:spPr>
        <p:txBody>
          <a:bodyPr wrap="none" lIns="91440" tIns="45720" rIns="91440" bIns="45720">
            <a:spAutoFit/>
          </a:bodyPr>
          <a:lstStyle/>
          <a:p>
            <a:pPr algn="ctr"/>
            <a:r>
              <a:rPr lang="he-IL" sz="6600" b="0" cap="none" spc="0" dirty="0">
                <a:ln w="0"/>
                <a:solidFill>
                  <a:schemeClr val="accent1"/>
                </a:solidFill>
                <a:effectLst>
                  <a:outerShdw blurRad="38100" dist="25400" dir="5400000" algn="ctr" rotWithShape="0">
                    <a:srgbClr val="6E747A">
                      <a:alpha val="43000"/>
                    </a:srgbClr>
                  </a:outerShdw>
                </a:effectLst>
              </a:rPr>
              <a:t>אנליזה נומרית</a:t>
            </a:r>
          </a:p>
          <a:p>
            <a:pPr algn="ctr"/>
            <a:r>
              <a:rPr lang="he-IL" sz="6600" b="0" cap="none" spc="0" dirty="0">
                <a:ln w="0"/>
                <a:solidFill>
                  <a:schemeClr val="accent1"/>
                </a:solidFill>
                <a:effectLst>
                  <a:outerShdw blurRad="38100" dist="25400" dir="5400000" algn="ctr" rotWithShape="0">
                    <a:srgbClr val="6E747A">
                      <a:alpha val="43000"/>
                    </a:srgbClr>
                  </a:outerShdw>
                </a:effectLst>
              </a:rPr>
              <a:t> </a:t>
            </a:r>
          </a:p>
          <a:p>
            <a:pPr algn="ctr"/>
            <a:r>
              <a:rPr lang="he-IL" sz="2800" b="0" cap="none" spc="0" dirty="0">
                <a:ln w="0"/>
                <a:solidFill>
                  <a:schemeClr val="accent1"/>
                </a:solidFill>
                <a:effectLst>
                  <a:outerShdw blurRad="38100" dist="25400" dir="5400000" algn="ctr" rotWithShape="0">
                    <a:srgbClr val="6E747A">
                      <a:alpha val="43000"/>
                    </a:srgbClr>
                  </a:outerShdw>
                </a:effectLst>
              </a:rPr>
              <a:t>סמסטר אביב </a:t>
            </a:r>
            <a:r>
              <a:rPr lang="he-IL" sz="2800" dirty="0" err="1">
                <a:ln w="0"/>
                <a:solidFill>
                  <a:schemeClr val="accent1"/>
                </a:solidFill>
                <a:effectLst>
                  <a:outerShdw blurRad="38100" dist="25400" dir="5400000" algn="ctr" rotWithShape="0">
                    <a:srgbClr val="6E747A">
                      <a:alpha val="43000"/>
                    </a:srgbClr>
                  </a:outerShdw>
                </a:effectLst>
              </a:rPr>
              <a:t>תשפ</a:t>
            </a:r>
            <a:r>
              <a:rPr lang="he-IL" sz="2800" dirty="0">
                <a:ln w="0"/>
                <a:solidFill>
                  <a:schemeClr val="accent1"/>
                </a:solidFill>
                <a:effectLst>
                  <a:outerShdw blurRad="38100" dist="25400" dir="5400000" algn="ctr" rotWithShape="0">
                    <a:srgbClr val="6E747A">
                      <a:alpha val="43000"/>
                    </a:srgbClr>
                  </a:outerShdw>
                </a:effectLst>
              </a:rPr>
              <a:t>''א</a:t>
            </a:r>
          </a:p>
          <a:p>
            <a:pPr algn="ctr"/>
            <a:endParaRPr lang="he-IL" sz="2800" b="0" cap="none" spc="0" dirty="0">
              <a:ln w="0"/>
              <a:solidFill>
                <a:schemeClr val="accent1"/>
              </a:solidFill>
              <a:effectLst>
                <a:outerShdw blurRad="38100" dist="25400" dir="5400000" algn="ctr" rotWithShape="0">
                  <a:srgbClr val="6E747A">
                    <a:alpha val="43000"/>
                  </a:srgbClr>
                </a:outerShdw>
              </a:effectLst>
            </a:endParaRPr>
          </a:p>
          <a:p>
            <a:pPr algn="ctr"/>
            <a:endParaRPr lang="he-IL" sz="2800" dirty="0">
              <a:ln w="0"/>
              <a:solidFill>
                <a:schemeClr val="accent1"/>
              </a:solidFill>
              <a:effectLst>
                <a:outerShdw blurRad="38100" dist="25400" dir="5400000" algn="ctr" rotWithShape="0">
                  <a:srgbClr val="6E747A">
                    <a:alpha val="43000"/>
                  </a:srgbClr>
                </a:outerShdw>
              </a:effectLst>
            </a:endParaRPr>
          </a:p>
          <a:p>
            <a:pPr algn="ctr"/>
            <a:r>
              <a:rPr lang="he-IL" sz="4000" b="1" dirty="0">
                <a:effectLst/>
                <a:latin typeface="Calibri" panose="020F0502020204030204" pitchFamily="34" charset="0"/>
                <a:ea typeface="Calibri" panose="020F0502020204030204" pitchFamily="34" charset="0"/>
                <a:cs typeface="Arial" panose="020B0604020202020204" pitchFamily="34" charset="0"/>
              </a:rPr>
              <a:t>אקסטרפולציה של ריצ'רדסון </a:t>
            </a:r>
          </a:p>
        </p:txBody>
      </p:sp>
      <p:sp>
        <p:nvSpPr>
          <p:cNvPr id="13" name="TextBox 12">
            <a:extLst>
              <a:ext uri="{FF2B5EF4-FFF2-40B4-BE49-F238E27FC236}">
                <a16:creationId xmlns:a16="http://schemas.microsoft.com/office/drawing/2014/main" id="{0AD0BFB2-D827-42BB-9BEF-C4D4479F3C40}"/>
              </a:ext>
            </a:extLst>
          </p:cNvPr>
          <p:cNvSpPr txBox="1"/>
          <p:nvPr/>
        </p:nvSpPr>
        <p:spPr>
          <a:xfrm>
            <a:off x="8131945" y="4930710"/>
            <a:ext cx="3559946" cy="1477328"/>
          </a:xfrm>
          <a:prstGeom prst="rect">
            <a:avLst/>
          </a:prstGeom>
          <a:noFill/>
        </p:spPr>
        <p:txBody>
          <a:bodyPr wrap="square" rtlCol="0">
            <a:spAutoFit/>
          </a:bodyPr>
          <a:lstStyle/>
          <a:p>
            <a:pPr algn="r" rtl="1"/>
            <a:r>
              <a:rPr lang="he-IL" dirty="0"/>
              <a:t>מגישים:</a:t>
            </a:r>
          </a:p>
          <a:p>
            <a:pPr algn="r" rtl="1"/>
            <a:r>
              <a:rPr lang="he-IL" dirty="0"/>
              <a:t>שירה אביטל </a:t>
            </a:r>
            <a:r>
              <a:rPr lang="he-IL" dirty="0" err="1"/>
              <a:t>מהגרפטה</a:t>
            </a:r>
            <a:r>
              <a:rPr lang="he-IL" dirty="0"/>
              <a:t> 206490799</a:t>
            </a:r>
          </a:p>
          <a:p>
            <a:pPr algn="r" rtl="1"/>
            <a:r>
              <a:rPr lang="he-IL" dirty="0"/>
              <a:t>בצלאל </a:t>
            </a:r>
            <a:r>
              <a:rPr lang="he-IL" dirty="0" err="1"/>
              <a:t>קוגינס'קי</a:t>
            </a:r>
            <a:r>
              <a:rPr lang="he-IL" dirty="0"/>
              <a:t> 312180789</a:t>
            </a:r>
          </a:p>
          <a:p>
            <a:pPr algn="r" rtl="1"/>
            <a:r>
              <a:rPr lang="he-IL" dirty="0"/>
              <a:t>יוסף חי אילוז 208510248</a:t>
            </a:r>
          </a:p>
          <a:p>
            <a:pPr algn="r" rtl="1"/>
            <a:r>
              <a:rPr lang="he-IL" dirty="0"/>
              <a:t>אילון יפרח </a:t>
            </a:r>
            <a:r>
              <a:rPr lang="he-IL" sz="1800" dirty="0">
                <a:effectLst/>
                <a:latin typeface="Calibri" panose="020F0502020204030204" pitchFamily="34" charset="0"/>
                <a:ea typeface="Calibri" panose="020F0502020204030204" pitchFamily="34" charset="0"/>
                <a:cs typeface="Arial" panose="020B0604020202020204" pitchFamily="34" charset="0"/>
              </a:rPr>
              <a:t>207229931</a:t>
            </a:r>
            <a:endParaRPr lang="en-IL" dirty="0"/>
          </a:p>
        </p:txBody>
      </p:sp>
    </p:spTree>
    <p:extLst>
      <p:ext uri="{BB962C8B-B14F-4D97-AF65-F5344CB8AC3E}">
        <p14:creationId xmlns:p14="http://schemas.microsoft.com/office/powerpoint/2010/main" val="8757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50B2-187E-4A8E-A74D-4DAA809D2080}"/>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B5077E4-890B-420D-8CD8-B7AFC3B999F7}"/>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35761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p:sp>
        <p:nvSpPr>
          <p:cNvPr id="2" name="Rectangle 1">
            <a:extLst>
              <a:ext uri="{FF2B5EF4-FFF2-40B4-BE49-F238E27FC236}">
                <a16:creationId xmlns:a16="http://schemas.microsoft.com/office/drawing/2014/main" id="{7BC02E01-0758-4E95-8D48-C8077CB636F4}"/>
              </a:ext>
            </a:extLst>
          </p:cNvPr>
          <p:cNvSpPr/>
          <p:nvPr/>
        </p:nvSpPr>
        <p:spPr>
          <a:xfrm>
            <a:off x="2395740" y="747918"/>
            <a:ext cx="7524817" cy="923330"/>
          </a:xfrm>
          <a:prstGeom prst="rect">
            <a:avLst/>
          </a:prstGeom>
          <a:noFill/>
        </p:spPr>
        <p:txBody>
          <a:bodyPr wrap="non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אקסטרפולציה של ריצ'רדסון</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0395BBD6-45BC-485C-902F-382AAFDA2000}"/>
              </a:ext>
            </a:extLst>
          </p:cNvPr>
          <p:cNvSpPr txBox="1"/>
          <p:nvPr/>
        </p:nvSpPr>
        <p:spPr>
          <a:xfrm>
            <a:off x="1238686" y="2202221"/>
            <a:ext cx="9714628" cy="2453557"/>
          </a:xfrm>
          <a:prstGeom prst="rect">
            <a:avLst/>
          </a:prstGeom>
          <a:noFill/>
        </p:spPr>
        <p:txBody>
          <a:bodyPr wrap="square">
            <a:spAutoFit/>
          </a:bodyPr>
          <a:lstStyle/>
          <a:p>
            <a:pPr algn="ctr" rtl="1">
              <a:lnSpc>
                <a:spcPct val="150000"/>
              </a:lnSpc>
              <a:spcAft>
                <a:spcPts val="800"/>
              </a:spcAft>
            </a:pPr>
            <a:r>
              <a:rPr lang="he-IL" sz="2000" dirty="0">
                <a:effectLst/>
                <a:latin typeface="Calibri" panose="020F0502020204030204" pitchFamily="34" charset="0"/>
                <a:ea typeface="Calibri" panose="020F0502020204030204" pitchFamily="34" charset="0"/>
                <a:cs typeface="Arial" panose="020B0604020202020204" pitchFamily="34" charset="0"/>
              </a:rPr>
              <a:t>אקסטרפולציה של ריצ'רדסון הומצאה בתחילת שנות ה 20 על ידי לואיס פריי ריצ'רדסון שעל שמו נקראת הטכניקה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50000"/>
              </a:lnSpc>
              <a:spcAft>
                <a:spcPts val="800"/>
              </a:spcAft>
            </a:pPr>
            <a:r>
              <a:rPr lang="he-IL" sz="2000" dirty="0">
                <a:effectLst/>
                <a:latin typeface="Calibri" panose="020F0502020204030204" pitchFamily="34" charset="0"/>
                <a:ea typeface="Calibri" panose="020F0502020204030204" pitchFamily="34" charset="0"/>
                <a:cs typeface="Arial" panose="020B0604020202020204" pitchFamily="34" charset="0"/>
              </a:rPr>
              <a:t>אקסטרפולציה היא שיטה להעריך בקירוב נתונים לא ידועים על סמך נתונים ידועים, היא בעצם תהליך המתאר יצירת נקודות חדשות מחוץ לתחום סופי של נתונים ידועים בשונה מאינטרפולציה שזהו תהליך ליצירת נתונים בתוך התחום.</a:t>
            </a:r>
            <a:endParaRPr lang="en-IL"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5077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p:sp>
        <p:nvSpPr>
          <p:cNvPr id="7" name="TextBox 6">
            <a:extLst>
              <a:ext uri="{FF2B5EF4-FFF2-40B4-BE49-F238E27FC236}">
                <a16:creationId xmlns:a16="http://schemas.microsoft.com/office/drawing/2014/main" id="{EF3C3169-23C7-4BD3-8105-475E0A6B4C43}"/>
              </a:ext>
            </a:extLst>
          </p:cNvPr>
          <p:cNvSpPr txBox="1"/>
          <p:nvPr/>
        </p:nvSpPr>
        <p:spPr>
          <a:xfrm>
            <a:off x="4583097" y="944052"/>
            <a:ext cx="6094520" cy="1405513"/>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הנוסחה: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r>
              <a:rPr lang="he-IL" sz="1800" dirty="0">
                <a:effectLst/>
                <a:ea typeface="Calibri" panose="020F0502020204030204" pitchFamily="34" charset="0"/>
                <a:cs typeface="Calibri" panose="020F0502020204030204" pitchFamily="34" charset="0"/>
              </a:rPr>
              <a:t> </a:t>
            </a:r>
            <a:endParaRPr lang="en-IL"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BCDD89-6E47-40F6-B0E9-7AC25512BCEA}"/>
                  </a:ext>
                </a:extLst>
              </p:cNvPr>
              <p:cNvSpPr txBox="1"/>
              <p:nvPr/>
            </p:nvSpPr>
            <p:spPr>
              <a:xfrm>
                <a:off x="3588798" y="1521129"/>
                <a:ext cx="6094520" cy="975011"/>
              </a:xfrm>
              <a:prstGeom prst="rect">
                <a:avLst/>
              </a:prstGeom>
              <a:noFill/>
            </p:spPr>
            <p:txBody>
              <a:bodyPr wrap="square">
                <a:spAutoFit/>
              </a:bodyPr>
              <a:lstStyle/>
              <a:p>
                <a:pPr algn="l" rtl="1">
                  <a:lnSpc>
                    <a:spcPct val="150000"/>
                  </a:lnSpc>
                  <a:spcAft>
                    <a:spcPts val="800"/>
                  </a:spcAft>
                </a:pPr>
                <a:r>
                  <a:rPr lang="en-IL" sz="28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sSup>
                      <m:sSupPr>
                        <m:ctrlPr>
                          <a:rPr lang="en-IL" sz="2800" i="1">
                            <a:effectLst/>
                            <a:latin typeface="Cambria Math" panose="02040503050406030204" pitchFamily="18" charset="0"/>
                            <a:ea typeface="Calibri" panose="020F0502020204030204" pitchFamily="34" charset="0"/>
                            <a:cs typeface="Arial" panose="020B0604020202020204" pitchFamily="34" charset="0"/>
                          </a:rPr>
                        </m:ctrlPr>
                      </m:sSupPr>
                      <m:e>
                        <m:r>
                          <a:rPr lang="en-US" sz="2800" i="1">
                            <a:effectLst/>
                            <a:latin typeface="Cambria Math" panose="02040503050406030204" pitchFamily="18" charset="0"/>
                            <a:ea typeface="Calibri" panose="020F0502020204030204" pitchFamily="34" charset="0"/>
                            <a:cs typeface="Arial" panose="020B0604020202020204" pitchFamily="34" charset="0"/>
                          </a:rPr>
                          <m:t>𝑓</m:t>
                        </m:r>
                      </m:e>
                      <m:sup>
                        <m:r>
                          <a:rPr lang="en-US" sz="2800" i="1">
                            <a:effectLst/>
                            <a:latin typeface="Cambria Math" panose="02040503050406030204" pitchFamily="18" charset="0"/>
                            <a:ea typeface="Calibri" panose="020F0502020204030204" pitchFamily="34" charset="0"/>
                            <a:cs typeface="Arial" panose="020B0604020202020204" pitchFamily="34" charset="0"/>
                          </a:rPr>
                          <m:t>′</m:t>
                        </m:r>
                      </m:sup>
                    </m:sSup>
                    <m:r>
                      <a:rPr lang="en-US" sz="2800" i="1">
                        <a:effectLst/>
                        <a:latin typeface="Cambria Math" panose="02040503050406030204" pitchFamily="18" charset="0"/>
                        <a:ea typeface="Calibri" panose="020F0502020204030204" pitchFamily="34" charset="0"/>
                        <a:cs typeface="Arial" panose="020B0604020202020204" pitchFamily="34" charset="0"/>
                      </a:rPr>
                      <m:t>h</m:t>
                    </m:r>
                    <m:d>
                      <m:dPr>
                        <m:ctrlPr>
                          <a:rPr lang="en-IL" sz="2800" i="1">
                            <a:effectLst/>
                            <a:latin typeface="Cambria Math" panose="02040503050406030204" pitchFamily="18" charset="0"/>
                            <a:ea typeface="Calibri" panose="020F0502020204030204" pitchFamily="34" charset="0"/>
                            <a:cs typeface="Arial" panose="020B0604020202020204" pitchFamily="34" charset="0"/>
                          </a:rPr>
                        </m:ctrlPr>
                      </m:dPr>
                      <m:e>
                        <m:r>
                          <a:rPr lang="en-US" sz="2800" i="1">
                            <a:effectLst/>
                            <a:latin typeface="Cambria Math" panose="02040503050406030204" pitchFamily="18" charset="0"/>
                            <a:ea typeface="Calibri" panose="020F0502020204030204" pitchFamily="34" charset="0"/>
                            <a:cs typeface="Arial" panose="020B0604020202020204" pitchFamily="34" charset="0"/>
                          </a:rPr>
                          <m:t>𝑥</m:t>
                        </m:r>
                      </m:e>
                    </m:d>
                    <m:r>
                      <a:rPr lang="en-US" sz="2800" i="1">
                        <a:effectLst/>
                        <a:latin typeface="Cambria Math" panose="02040503050406030204" pitchFamily="18" charset="0"/>
                        <a:ea typeface="Calibri" panose="020F0502020204030204" pitchFamily="34" charset="0"/>
                        <a:cs typeface="Arial" panose="020B0604020202020204" pitchFamily="34" charset="0"/>
                      </a:rPr>
                      <m:t>= </m:t>
                    </m:r>
                    <m:f>
                      <m:fPr>
                        <m:ctrlPr>
                          <a:rPr lang="en-IL" sz="2800" i="1">
                            <a:effectLst/>
                            <a:latin typeface="Cambria Math" panose="02040503050406030204" pitchFamily="18" charset="0"/>
                            <a:ea typeface="Calibri" panose="020F0502020204030204" pitchFamily="34" charset="0"/>
                            <a:cs typeface="Arial" panose="020B0604020202020204" pitchFamily="34" charset="0"/>
                          </a:rPr>
                        </m:ctrlPr>
                      </m:fPr>
                      <m:num>
                        <m:r>
                          <a:rPr lang="en-US" sz="2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2800" i="1">
                                <a:effectLst/>
                                <a:latin typeface="Cambria Math" panose="02040503050406030204" pitchFamily="18" charset="0"/>
                                <a:ea typeface="Calibri" panose="020F0502020204030204" pitchFamily="34" charset="0"/>
                                <a:cs typeface="Arial" panose="020B0604020202020204" pitchFamily="34" charset="0"/>
                              </a:rPr>
                            </m:ctrlPr>
                          </m:dPr>
                          <m:e>
                            <m:r>
                              <a:rPr lang="en-US" sz="2800" i="1">
                                <a:effectLst/>
                                <a:latin typeface="Cambria Math" panose="02040503050406030204" pitchFamily="18" charset="0"/>
                                <a:ea typeface="Calibri" panose="020F0502020204030204" pitchFamily="34" charset="0"/>
                                <a:cs typeface="Arial" panose="020B0604020202020204" pitchFamily="34" charset="0"/>
                              </a:rPr>
                              <m:t>𝑥</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h</m:t>
                            </m:r>
                          </m:e>
                        </m:d>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𝑓</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𝑥</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h</m:t>
                        </m:r>
                        <m:r>
                          <a:rPr lang="en-US" sz="2800" i="1">
                            <a:effectLst/>
                            <a:latin typeface="Cambria Math" panose="02040503050406030204" pitchFamily="18" charset="0"/>
                            <a:ea typeface="Calibri" panose="020F0502020204030204" pitchFamily="34" charset="0"/>
                            <a:cs typeface="Arial" panose="020B0604020202020204" pitchFamily="34" charset="0"/>
                          </a:rPr>
                          <m:t>)</m:t>
                        </m:r>
                      </m:num>
                      <m:den>
                        <m:r>
                          <a:rPr lang="en-US" sz="2800" i="1">
                            <a:effectLst/>
                            <a:latin typeface="Cambria Math" panose="02040503050406030204" pitchFamily="18" charset="0"/>
                            <a:ea typeface="Calibri" panose="020F0502020204030204" pitchFamily="34" charset="0"/>
                            <a:cs typeface="Arial" panose="020B0604020202020204" pitchFamily="34" charset="0"/>
                          </a:rPr>
                          <m:t>2</m:t>
                        </m:r>
                        <m:r>
                          <a:rPr lang="en-US" sz="2800" i="1">
                            <a:effectLst/>
                            <a:latin typeface="Cambria Math" panose="02040503050406030204" pitchFamily="18" charset="0"/>
                            <a:ea typeface="Calibri" panose="020F0502020204030204" pitchFamily="34" charset="0"/>
                            <a:cs typeface="Arial" panose="020B0604020202020204" pitchFamily="34" charset="0"/>
                          </a:rPr>
                          <m:t>h</m:t>
                        </m:r>
                      </m:den>
                    </m:f>
                    <m:r>
                      <a:rPr lang="en-US" sz="2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2800" i="1">
                            <a:effectLst/>
                            <a:latin typeface="Cambria Math" panose="02040503050406030204" pitchFamily="18" charset="0"/>
                            <a:ea typeface="Calibri" panose="020F0502020204030204" pitchFamily="34" charset="0"/>
                            <a:cs typeface="Arial" panose="020B0604020202020204" pitchFamily="34" charset="0"/>
                          </a:rPr>
                        </m:ctrlPr>
                      </m:sSupPr>
                      <m:e>
                        <m:r>
                          <a:rPr lang="en-US" sz="2800" i="1">
                            <a:effectLst/>
                            <a:latin typeface="Cambria Math" panose="02040503050406030204" pitchFamily="18" charset="0"/>
                            <a:ea typeface="Calibri" panose="020F0502020204030204" pitchFamily="34" charset="0"/>
                            <a:cs typeface="Arial" panose="020B0604020202020204" pitchFamily="34" charset="0"/>
                          </a:rPr>
                          <m:t>𝑐</m:t>
                        </m:r>
                        <m:r>
                          <a:rPr lang="en-US" sz="2800" i="1">
                            <a:effectLst/>
                            <a:latin typeface="Cambria Math" panose="02040503050406030204" pitchFamily="18" charset="0"/>
                            <a:ea typeface="Calibri" panose="020F0502020204030204" pitchFamily="34" charset="0"/>
                            <a:cs typeface="Arial" panose="020B0604020202020204" pitchFamily="34" charset="0"/>
                          </a:rPr>
                          <m:t>h</m:t>
                        </m:r>
                      </m:e>
                      <m:sup>
                        <m:r>
                          <a:rPr lang="en-US" sz="2800" i="1">
                            <a:effectLst/>
                            <a:latin typeface="Cambria Math" panose="02040503050406030204" pitchFamily="18" charset="0"/>
                            <a:ea typeface="Calibri" panose="020F0502020204030204" pitchFamily="34" charset="0"/>
                            <a:cs typeface="Arial" panose="020B0604020202020204" pitchFamily="34" charset="0"/>
                          </a:rPr>
                          <m:t>2</m:t>
                        </m:r>
                      </m:sup>
                    </m:sSup>
                  </m:oMath>
                </a14:m>
                <a:endParaRPr lang="en-IL" sz="2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1ABCDD89-6E47-40F6-B0E9-7AC25512BCEA}"/>
                  </a:ext>
                </a:extLst>
              </p:cNvPr>
              <p:cNvSpPr txBox="1">
                <a:spLocks noRot="1" noChangeAspect="1" noMove="1" noResize="1" noEditPoints="1" noAdjustHandles="1" noChangeArrowheads="1" noChangeShapeType="1" noTextEdit="1"/>
              </p:cNvSpPr>
              <p:nvPr/>
            </p:nvSpPr>
            <p:spPr>
              <a:xfrm>
                <a:off x="3588798" y="1521129"/>
                <a:ext cx="6094520" cy="975011"/>
              </a:xfrm>
              <a:prstGeom prst="rect">
                <a:avLst/>
              </a:prstGeom>
              <a:blipFill>
                <a:blip r:embed="rId3"/>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5DB70BC-A886-44B7-B216-3F4305902AD5}"/>
                  </a:ext>
                </a:extLst>
              </p:cNvPr>
              <p:cNvSpPr txBox="1"/>
              <p:nvPr/>
            </p:nvSpPr>
            <p:spPr>
              <a:xfrm>
                <a:off x="4092606" y="3384637"/>
                <a:ext cx="6585011" cy="2469202"/>
              </a:xfrm>
              <a:prstGeom prst="rect">
                <a:avLst/>
              </a:prstGeom>
              <a:noFill/>
            </p:spPr>
            <p:txBody>
              <a:bodyPr wrap="square">
                <a:spAutoFit/>
              </a:bodyPr>
              <a:lstStyle/>
              <a:p>
                <a:pPr algn="r" rtl="1">
                  <a:lnSpc>
                    <a:spcPct val="107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הגדרות וסימונים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sSup>
                      <m:sSupPr>
                        <m:ctrlPr>
                          <a:rPr lang="en-IL" sz="2400" i="1">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effectLst/>
                            <a:latin typeface="Cambria Math" panose="02040503050406030204" pitchFamily="18" charset="0"/>
                            <a:ea typeface="Calibri" panose="020F0502020204030204" pitchFamily="34" charset="0"/>
                            <a:cs typeface="Arial" panose="020B0604020202020204" pitchFamily="34" charset="0"/>
                          </a:rPr>
                          <m:t>𝑓</m:t>
                        </m:r>
                      </m:e>
                      <m:sup>
                        <m:r>
                          <a:rPr lang="en-US" sz="2400" i="1">
                            <a:effectLst/>
                            <a:latin typeface="Cambria Math" panose="02040503050406030204" pitchFamily="18" charset="0"/>
                            <a:ea typeface="Calibri" panose="020F0502020204030204" pitchFamily="34" charset="0"/>
                            <a:cs typeface="Arial" panose="020B0604020202020204" pitchFamily="34" charset="0"/>
                          </a:rPr>
                          <m:t>′</m:t>
                        </m:r>
                      </m:sup>
                    </m:sSup>
                    <m:r>
                      <a:rPr lang="en-US" sz="2400" i="1">
                        <a:effectLst/>
                        <a:latin typeface="Cambria Math" panose="02040503050406030204" pitchFamily="18" charset="0"/>
                        <a:ea typeface="Calibri" panose="020F0502020204030204" pitchFamily="34" charset="0"/>
                        <a:cs typeface="Arial" panose="020B0604020202020204" pitchFamily="34" charset="0"/>
                      </a:rPr>
                      <m:t>h</m:t>
                    </m:r>
                    <m:d>
                      <m:dPr>
                        <m:ctrlPr>
                          <a:rPr lang="en-IL" sz="2400" i="1">
                            <a:effectLst/>
                            <a:latin typeface="Cambria Math" panose="02040503050406030204" pitchFamily="18" charset="0"/>
                            <a:ea typeface="Calibri" panose="020F0502020204030204" pitchFamily="34" charset="0"/>
                            <a:cs typeface="Arial" panose="020B0604020202020204" pitchFamily="34" charset="0"/>
                          </a:rPr>
                        </m:ctrlPr>
                      </m:d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d>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𝑇𝑣</m:t>
                    </m:r>
                  </m:oMath>
                </a14:m>
                <a:r>
                  <a:rPr lang="he-IL" sz="2000" dirty="0">
                    <a:effectLst/>
                    <a:latin typeface="Calibri" panose="020F0502020204030204" pitchFamily="34" charset="0"/>
                    <a:ea typeface="Calibri" panose="020F0502020204030204" pitchFamily="34" charset="0"/>
                    <a:cs typeface="Arial" panose="020B0604020202020204" pitchFamily="34" charset="0"/>
                  </a:rPr>
                  <a:t>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f>
                      <m:fPr>
                        <m:ctrlPr>
                          <a:rPr lang="en-IL"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2400" i="1">
                                <a:effectLst/>
                                <a:latin typeface="Cambria Math" panose="02040503050406030204" pitchFamily="18" charset="0"/>
                                <a:ea typeface="Calibri" panose="020F0502020204030204" pitchFamily="34" charset="0"/>
                                <a:cs typeface="Arial" panose="020B0604020202020204" pitchFamily="34" charset="0"/>
                              </a:rPr>
                            </m:ctrlPr>
                          </m:dPr>
                          <m:e>
                            <m:r>
                              <a:rPr lang="en-US" sz="2400" i="1">
                                <a:effectLst/>
                                <a:latin typeface="Cambria Math" panose="02040503050406030204" pitchFamily="18" charset="0"/>
                                <a:ea typeface="Calibri" panose="020F0502020204030204" pitchFamily="34" charset="0"/>
                                <a:cs typeface="Arial" panose="020B0604020202020204" pitchFamily="34" charset="0"/>
                              </a:rPr>
                              <m:t>𝑥</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h</m:t>
                            </m:r>
                          </m:e>
                        </m:d>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𝑓</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𝑥</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h</m:t>
                        </m:r>
                        <m:r>
                          <a:rPr lang="en-US" sz="2400" i="1">
                            <a:effectLst/>
                            <a:latin typeface="Cambria Math" panose="02040503050406030204" pitchFamily="18" charset="0"/>
                            <a:ea typeface="Calibri" panose="020F0502020204030204" pitchFamily="34" charset="0"/>
                            <a:cs typeface="Arial" panose="020B0604020202020204" pitchFamily="34" charset="0"/>
                          </a:rPr>
                          <m:t>)</m:t>
                        </m:r>
                      </m:num>
                      <m:den>
                        <m:r>
                          <a:rPr lang="en-US" sz="2400" i="1">
                            <a:effectLst/>
                            <a:latin typeface="Cambria Math" panose="02040503050406030204" pitchFamily="18" charset="0"/>
                            <a:ea typeface="Calibri" panose="020F0502020204030204" pitchFamily="34" charset="0"/>
                            <a:cs typeface="Arial" panose="020B0604020202020204" pitchFamily="34" charset="0"/>
                          </a:rPr>
                          <m:t>2</m:t>
                        </m:r>
                        <m:r>
                          <a:rPr lang="en-US" sz="2400" i="1">
                            <a:effectLst/>
                            <a:latin typeface="Cambria Math" panose="02040503050406030204" pitchFamily="18" charset="0"/>
                            <a:ea typeface="Calibri" panose="020F0502020204030204" pitchFamily="34" charset="0"/>
                            <a:cs typeface="Arial" panose="020B0604020202020204" pitchFamily="34" charset="0"/>
                          </a:rPr>
                          <m:t>h</m:t>
                        </m:r>
                      </m:den>
                    </m:f>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𝐴𝑣</m:t>
                    </m:r>
                    <m:r>
                      <a:rPr lang="en-US" sz="2400" i="1">
                        <a:effectLst/>
                        <a:latin typeface="Cambria Math" panose="02040503050406030204" pitchFamily="18" charset="0"/>
                        <a:ea typeface="Calibri" panose="020F0502020204030204" pitchFamily="34" charset="0"/>
                        <a:cs typeface="Arial" panose="020B0604020202020204" pitchFamily="34" charset="0"/>
                      </a:rPr>
                      <m:t> </m:t>
                    </m:r>
                    <m:r>
                      <a:rPr lang="he-IL" sz="2400">
                        <a:effectLst/>
                        <a:latin typeface="Cambria Math" panose="02040503050406030204" pitchFamily="18" charset="0"/>
                        <a:ea typeface="Calibri" panose="020F0502020204030204" pitchFamily="34" charset="0"/>
                        <a:cs typeface="Arial" panose="020B0604020202020204" pitchFamily="34" charset="0"/>
                      </a:rPr>
                      <m:t>קירוב</m:t>
                    </m:r>
                  </m:oMath>
                </a14:m>
                <a:r>
                  <a:rPr lang="he-IL" sz="2000" dirty="0">
                    <a:effectLst/>
                    <a:latin typeface="Calibri" panose="020F0502020204030204" pitchFamily="34" charset="0"/>
                    <a:ea typeface="Calibri" panose="020F0502020204030204" pitchFamily="34" charset="0"/>
                    <a:cs typeface="Arial" panose="020B0604020202020204" pitchFamily="34" charset="0"/>
                  </a:rPr>
                  <a:t>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sSup>
                      <m:sSupPr>
                        <m:ctrlPr>
                          <a:rPr lang="en-IL" sz="2400" i="1">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effectLst/>
                            <a:latin typeface="Cambria Math" panose="02040503050406030204" pitchFamily="18" charset="0"/>
                            <a:ea typeface="Calibri" panose="020F0502020204030204" pitchFamily="34" charset="0"/>
                            <a:cs typeface="Arial" panose="020B0604020202020204" pitchFamily="34" charset="0"/>
                          </a:rPr>
                          <m:t>𝑐</m:t>
                        </m:r>
                        <m:r>
                          <a:rPr lang="en-US" sz="2400" i="1">
                            <a:effectLst/>
                            <a:latin typeface="Cambria Math" panose="02040503050406030204" pitchFamily="18" charset="0"/>
                            <a:ea typeface="Calibri" panose="020F0502020204030204" pitchFamily="34" charset="0"/>
                            <a:cs typeface="Arial" panose="020B0604020202020204" pitchFamily="34" charset="0"/>
                          </a:rPr>
                          <m:t>h</m:t>
                        </m:r>
                      </m:e>
                      <m:sup>
                        <m:r>
                          <a:rPr lang="en-US" sz="2400" i="1">
                            <a:effectLst/>
                            <a:latin typeface="Cambria Math" panose="02040503050406030204" pitchFamily="18" charset="0"/>
                            <a:ea typeface="Calibri" panose="020F0502020204030204" pitchFamily="34" charset="0"/>
                            <a:cs typeface="Arial" panose="020B0604020202020204" pitchFamily="34" charset="0"/>
                          </a:rPr>
                          <m:t>2</m:t>
                        </m:r>
                      </m:sup>
                    </m:sSup>
                    <m:r>
                      <a:rPr lang="en-US" sz="2400" i="1">
                        <a:effectLst/>
                        <a:latin typeface="Cambria Math" panose="02040503050406030204" pitchFamily="18" charset="0"/>
                        <a:ea typeface="Calibri" panose="020F0502020204030204" pitchFamily="34" charset="0"/>
                        <a:cs typeface="Arial" panose="020B0604020202020204" pitchFamily="34" charset="0"/>
                      </a:rPr>
                      <m:t>= </m:t>
                    </m:r>
                    <m:r>
                      <a:rPr lang="he-IL" sz="2400">
                        <a:effectLst/>
                        <a:latin typeface="Cambria Math" panose="02040503050406030204" pitchFamily="18" charset="0"/>
                        <a:ea typeface="Calibri" panose="020F0502020204030204" pitchFamily="34" charset="0"/>
                        <a:cs typeface="Arial" panose="020B0604020202020204" pitchFamily="34" charset="0"/>
                      </a:rPr>
                      <m:t>שגיאה</m:t>
                    </m:r>
                    <m:r>
                      <a:rPr lang="en-US" sz="2400" i="1">
                        <a:effectLst/>
                        <a:latin typeface="Cambria Math" panose="02040503050406030204" pitchFamily="18" charset="0"/>
                        <a:ea typeface="Calibri" panose="020F0502020204030204" pitchFamily="34" charset="0"/>
                        <a:cs typeface="Arial" panose="020B0604020202020204" pitchFamily="34" charset="0"/>
                      </a:rPr>
                      <m:t>  </m:t>
                    </m:r>
                  </m:oMath>
                </a14:m>
                <a:r>
                  <a:rPr lang="he-IL" sz="2000" dirty="0">
                    <a:effectLst/>
                    <a:latin typeface="Calibri" panose="020F0502020204030204" pitchFamily="34" charset="0"/>
                    <a:ea typeface="Calibri" panose="020F0502020204030204" pitchFamily="34" charset="0"/>
                    <a:cs typeface="Arial" panose="020B0604020202020204" pitchFamily="34" charset="0"/>
                  </a:rPr>
                  <a:t>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25DB70BC-A886-44B7-B216-3F4305902AD5}"/>
                  </a:ext>
                </a:extLst>
              </p:cNvPr>
              <p:cNvSpPr txBox="1">
                <a:spLocks noRot="1" noChangeAspect="1" noMove="1" noResize="1" noEditPoints="1" noAdjustHandles="1" noChangeArrowheads="1" noChangeShapeType="1" noTextEdit="1"/>
              </p:cNvSpPr>
              <p:nvPr/>
            </p:nvSpPr>
            <p:spPr>
              <a:xfrm>
                <a:off x="4092606" y="3384637"/>
                <a:ext cx="6585011" cy="2469202"/>
              </a:xfrm>
              <a:prstGeom prst="rect">
                <a:avLst/>
              </a:prstGeom>
              <a:blipFill>
                <a:blip r:embed="rId4"/>
                <a:stretch>
                  <a:fillRect l="-740" t="-1235" r="-740"/>
                </a:stretch>
              </a:blipFill>
            </p:spPr>
            <p:txBody>
              <a:bodyPr/>
              <a:lstStyle/>
              <a:p>
                <a:r>
                  <a:rPr lang="en-IL">
                    <a:noFill/>
                  </a:rPr>
                  <a:t> </a:t>
                </a:r>
              </a:p>
            </p:txBody>
          </p:sp>
        </mc:Fallback>
      </mc:AlternateContent>
    </p:spTree>
    <p:extLst>
      <p:ext uri="{BB962C8B-B14F-4D97-AF65-F5344CB8AC3E}">
        <p14:creationId xmlns:p14="http://schemas.microsoft.com/office/powerpoint/2010/main" val="1538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07D172-878A-4762-854F-E709E549B257}"/>
                  </a:ext>
                </a:extLst>
              </p:cNvPr>
              <p:cNvSpPr txBox="1"/>
              <p:nvPr/>
            </p:nvSpPr>
            <p:spPr>
              <a:xfrm>
                <a:off x="6744808" y="724533"/>
                <a:ext cx="4350059" cy="4347537"/>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פיתוח הנוסחה: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800"/>
                  </a:spcAft>
                </a:pPr>
                <a14:m>
                  <m:oMath xmlns:m="http://schemas.openxmlformats.org/officeDocument/2006/math">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sSup>
                          <m:sSupPr>
                            <m:ctrlPr>
                              <a:rPr lang="en-IL" sz="2000" i="1">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effectLst/>
                                <a:latin typeface="Cambria Math" panose="02040503050406030204" pitchFamily="18" charset="0"/>
                                <a:ea typeface="Calibri" panose="020F0502020204030204" pitchFamily="34" charset="0"/>
                                <a:cs typeface="Arial" panose="020B0604020202020204" pitchFamily="34" charset="0"/>
                              </a:rPr>
                              <m:t>𝑓</m:t>
                            </m:r>
                          </m:e>
                          <m:sup>
                            <m:r>
                              <a:rPr lang="en-US" sz="2000" i="1">
                                <a:effectLst/>
                                <a:latin typeface="Cambria Math" panose="02040503050406030204" pitchFamily="18" charset="0"/>
                                <a:ea typeface="Calibri" panose="020F0502020204030204" pitchFamily="34" charset="0"/>
                                <a:cs typeface="Arial" panose="020B0604020202020204" pitchFamily="34" charset="0"/>
                              </a:rPr>
                              <m:t>′</m:t>
                            </m:r>
                          </m:sup>
                        </m:sSup>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d>
                      <m:dPr>
                        <m:ctrlPr>
                          <a:rPr lang="en-IL" sz="2000" i="1">
                            <a:effectLst/>
                            <a:latin typeface="Cambria Math" panose="02040503050406030204" pitchFamily="18" charset="0"/>
                            <a:ea typeface="Calibri" panose="020F0502020204030204" pitchFamily="34" charset="0"/>
                            <a:cs typeface="Arial" panose="020B0604020202020204" pitchFamily="34" charset="0"/>
                          </a:rPr>
                        </m:ctrlPr>
                      </m:dPr>
                      <m:e>
                        <m:r>
                          <a:rPr lang="en-US" sz="2000" i="1">
                            <a:effectLst/>
                            <a:latin typeface="Cambria Math" panose="02040503050406030204" pitchFamily="18" charset="0"/>
                            <a:ea typeface="Calibri" panose="020F0502020204030204" pitchFamily="34" charset="0"/>
                            <a:cs typeface="Arial" panose="020B0604020202020204" pitchFamily="34" charset="0"/>
                          </a:rPr>
                          <m:t>𝑥</m:t>
                        </m:r>
                      </m:e>
                    </m:d>
                    <m:r>
                      <a:rPr lang="en-US" sz="2000" i="1">
                        <a:effectLst/>
                        <a:latin typeface="Cambria Math" panose="02040503050406030204" pitchFamily="18" charset="0"/>
                        <a:ea typeface="Calibri" panose="020F0502020204030204" pitchFamily="34" charset="0"/>
                        <a:cs typeface="Arial" panose="020B0604020202020204" pitchFamily="34" charset="0"/>
                      </a:rPr>
                      <m:t>= </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2000" i="1">
                                <a:effectLst/>
                                <a:latin typeface="Cambria Math" panose="02040503050406030204" pitchFamily="18" charset="0"/>
                                <a:ea typeface="Calibri" panose="020F0502020204030204" pitchFamily="34" charset="0"/>
                                <a:cs typeface="Arial" panose="020B0604020202020204" pitchFamily="34" charset="0"/>
                              </a:rPr>
                            </m:ctrlPr>
                          </m:dPr>
                          <m:e>
                            <m:r>
                              <a:rPr lang="en-US" sz="2000" i="1">
                                <a:effectLst/>
                                <a:latin typeface="Cambria Math" panose="02040503050406030204" pitchFamily="18" charset="0"/>
                                <a:ea typeface="Calibri" panose="020F0502020204030204" pitchFamily="34" charset="0"/>
                                <a:cs typeface="Arial" panose="020B0604020202020204" pitchFamily="34" charset="0"/>
                              </a:rPr>
                              <m:t>𝑥</m:t>
                            </m:r>
                            <m:r>
                              <a:rPr lang="en-US" sz="2000" i="1">
                                <a:effectLst/>
                                <a:latin typeface="Cambria Math" panose="02040503050406030204" pitchFamily="18" charset="0"/>
                                <a:ea typeface="Calibri" panose="020F0502020204030204" pitchFamily="34" charset="0"/>
                                <a:cs typeface="Arial" panose="020B0604020202020204" pitchFamily="34" charset="0"/>
                              </a:rPr>
                              <m:t>+</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e>
                        </m:d>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𝑓</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𝑥</m:t>
                        </m:r>
                        <m:r>
                          <a:rPr lang="en-US" sz="2000" i="1">
                            <a:effectLst/>
                            <a:latin typeface="Cambria Math" panose="02040503050406030204" pitchFamily="18" charset="0"/>
                            <a:ea typeface="Calibri" panose="020F0502020204030204" pitchFamily="34" charset="0"/>
                            <a:cs typeface="Arial" panose="020B0604020202020204" pitchFamily="34" charset="0"/>
                          </a:rPr>
                          <m:t>−</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r>
                          <a:rPr lang="en-US" sz="2000" i="1">
                            <a:effectLst/>
                            <a:latin typeface="Cambria Math" panose="02040503050406030204" pitchFamily="18" charset="0"/>
                            <a:ea typeface="Calibri" panose="020F0502020204030204" pitchFamily="34" charset="0"/>
                            <a:cs typeface="Arial" panose="020B0604020202020204" pitchFamily="34" charset="0"/>
                          </a:rPr>
                          <m:t>)</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den>
                    </m:f>
                    <m:r>
                      <a:rPr lang="en-US" sz="20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2000" i="1">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effectLst/>
                            <a:latin typeface="Cambria Math" panose="02040503050406030204" pitchFamily="18" charset="0"/>
                            <a:ea typeface="Calibri" panose="020F0502020204030204" pitchFamily="34" charset="0"/>
                            <a:cs typeface="Arial" panose="020B0604020202020204" pitchFamily="34" charset="0"/>
                          </a:rPr>
                          <m:t>𝑐</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4</m:t>
                            </m:r>
                          </m:den>
                        </m:f>
                      </m:e>
                      <m:sup>
                        <m:r>
                          <a:rPr lang="en-US" sz="2000" i="1">
                            <a:effectLst/>
                            <a:latin typeface="Cambria Math" panose="02040503050406030204" pitchFamily="18" charset="0"/>
                            <a:ea typeface="Calibri" panose="020F0502020204030204" pitchFamily="34" charset="0"/>
                            <a:cs typeface="Arial" panose="020B0604020202020204" pitchFamily="34" charset="0"/>
                          </a:rPr>
                          <m:t>2</m:t>
                        </m:r>
                      </m:sup>
                    </m:sSup>
                  </m:oMath>
                </a14:m>
                <a:r>
                  <a:rPr lang="he-IL" dirty="0">
                    <a:effectLst/>
                    <a:latin typeface="Calibri" panose="020F0502020204030204" pitchFamily="34" charset="0"/>
                    <a:ea typeface="Calibri" panose="020F0502020204030204" pitchFamily="34" charset="0"/>
                    <a:cs typeface="Arial" panose="020B0604020202020204" pitchFamily="34" charset="0"/>
                  </a:rPr>
                  <a:t> </a:t>
                </a:r>
                <a:endParaRPr lang="en-IL"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2000" dirty="0">
                    <a:effectLst/>
                    <a:latin typeface="Calibri" panose="020F0502020204030204" pitchFamily="34" charset="0"/>
                    <a:ea typeface="Calibri" panose="020F0502020204030204" pitchFamily="34" charset="0"/>
                    <a:cs typeface="Arial" panose="020B0604020202020204" pitchFamily="34" charset="0"/>
                  </a:rPr>
                  <a:t> </a:t>
                </a:r>
                <a:endParaRPr lang="en-IL"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20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d>
                      <m:dPr>
                        <m:begChr m:val="{"/>
                        <m:endChr m:val=""/>
                        <m:ctrlPr>
                          <a:rPr lang="en-IL" sz="2000" i="1">
                            <a:effectLst/>
                            <a:latin typeface="Cambria Math" panose="02040503050406030204" pitchFamily="18" charset="0"/>
                            <a:ea typeface="Calibri" panose="020F0502020204030204" pitchFamily="34" charset="0"/>
                            <a:cs typeface="Arial" panose="020B0604020202020204" pitchFamily="34" charset="0"/>
                          </a:rPr>
                        </m:ctrlPr>
                      </m:dPr>
                      <m:e>
                        <m:eqArr>
                          <m:eqArrPr>
                            <m:ctrlPr>
                              <a:rPr lang="en-IL" sz="2000" i="1">
                                <a:effectLst/>
                                <a:latin typeface="Cambria Math" panose="02040503050406030204" pitchFamily="18" charset="0"/>
                                <a:ea typeface="Calibri" panose="020F0502020204030204" pitchFamily="34" charset="0"/>
                                <a:cs typeface="Arial" panose="020B0604020202020204" pitchFamily="34" charset="0"/>
                              </a:rPr>
                            </m:ctrlPr>
                          </m:eqArrPr>
                          <m:e>
                            <m:r>
                              <a:rPr lang="en-US" sz="2000" i="1">
                                <a:effectLst/>
                                <a:latin typeface="Cambria Math" panose="02040503050406030204" pitchFamily="18" charset="0"/>
                                <a:ea typeface="Calibri" panose="020F0502020204030204" pitchFamily="34" charset="0"/>
                                <a:cs typeface="Arial" panose="020B0604020202020204" pitchFamily="34" charset="0"/>
                              </a:rPr>
                              <m:t>𝑇𝑣</m:t>
                            </m:r>
                            <m:r>
                              <a:rPr lang="en-US"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𝐴𝑣</m:t>
                                </m:r>
                              </m:e>
                              <m:sub>
                                <m:r>
                                  <a:rPr lang="en-US" sz="2000" i="1">
                                    <a:effectLst/>
                                    <a:latin typeface="Cambria Math" panose="02040503050406030204" pitchFamily="18" charset="0"/>
                                    <a:ea typeface="Calibri" panose="020F0502020204030204" pitchFamily="34" charset="0"/>
                                    <a:cs typeface="Arial" panose="020B0604020202020204" pitchFamily="34" charset="0"/>
                                  </a:rPr>
                                  <m:t>h</m:t>
                                </m:r>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𝑐</m:t>
                            </m:r>
                            <m:sSup>
                              <m:sSupPr>
                                <m:ctrlPr>
                                  <a:rPr lang="en-IL" sz="2000" i="1">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effectLst/>
                                    <a:latin typeface="Cambria Math" panose="02040503050406030204" pitchFamily="18" charset="0"/>
                                    <a:ea typeface="Calibri" panose="020F0502020204030204" pitchFamily="34" charset="0"/>
                                    <a:cs typeface="Arial" panose="020B0604020202020204" pitchFamily="34" charset="0"/>
                                  </a:rPr>
                                  <m:t>h</m:t>
                                </m:r>
                              </m:e>
                              <m:sup>
                                <m:r>
                                  <a:rPr lang="en-US" sz="2000" i="1">
                                    <a:effectLst/>
                                    <a:latin typeface="Cambria Math" panose="02040503050406030204" pitchFamily="18" charset="0"/>
                                    <a:ea typeface="Calibri" panose="020F0502020204030204" pitchFamily="34" charset="0"/>
                                    <a:cs typeface="Arial" panose="020B0604020202020204" pitchFamily="34" charset="0"/>
                                  </a:rPr>
                                  <m:t>2</m:t>
                                </m:r>
                              </m:sup>
                            </m:sSup>
                          </m:e>
                          <m:e>
                            <m:r>
                              <a:rPr lang="en-US" sz="2000" i="1">
                                <a:effectLst/>
                                <a:latin typeface="Cambria Math" panose="02040503050406030204" pitchFamily="18" charset="0"/>
                                <a:ea typeface="Calibri" panose="020F0502020204030204" pitchFamily="34" charset="0"/>
                                <a:cs typeface="Arial" panose="020B0604020202020204" pitchFamily="34" charset="0"/>
                              </a:rPr>
                              <m:t>𝑇𝑣</m:t>
                            </m:r>
                            <m:r>
                              <a:rPr lang="en-US"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𝐴𝑣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𝑐</m:t>
                                </m:r>
                              </m:num>
                              <m:den>
                                <m:r>
                                  <a:rPr lang="en-US" sz="2000" i="1">
                                    <a:effectLst/>
                                    <a:latin typeface="Cambria Math" panose="02040503050406030204" pitchFamily="18" charset="0"/>
                                    <a:ea typeface="Calibri" panose="020F0502020204030204" pitchFamily="34" charset="0"/>
                                    <a:cs typeface="Arial" panose="020B0604020202020204" pitchFamily="34" charset="0"/>
                                  </a:rPr>
                                  <m:t>4</m:t>
                                </m:r>
                              </m:den>
                            </m:f>
                            <m:sSup>
                              <m:sSupPr>
                                <m:ctrlPr>
                                  <a:rPr lang="en-IL" sz="2000" i="1">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effectLst/>
                                    <a:latin typeface="Cambria Math" panose="02040503050406030204" pitchFamily="18" charset="0"/>
                                    <a:ea typeface="Calibri" panose="020F0502020204030204" pitchFamily="34" charset="0"/>
                                    <a:cs typeface="Arial" panose="020B0604020202020204" pitchFamily="34" charset="0"/>
                                  </a:rPr>
                                  <m:t>h</m:t>
                                </m:r>
                              </m:e>
                              <m:sup>
                                <m:r>
                                  <a:rPr lang="en-US" sz="2000" i="1">
                                    <a:effectLst/>
                                    <a:latin typeface="Cambria Math" panose="02040503050406030204" pitchFamily="18" charset="0"/>
                                    <a:ea typeface="Calibri" panose="020F0502020204030204" pitchFamily="34" charset="0"/>
                                    <a:cs typeface="Arial" panose="020B0604020202020204" pitchFamily="34" charset="0"/>
                                  </a:rPr>
                                  <m:t>2</m:t>
                                </m:r>
                              </m:sup>
                            </m:sSup>
                            <m:r>
                              <a:rPr lang="en-US" sz="2000" i="1">
                                <a:effectLst/>
                                <a:latin typeface="Cambria Math" panose="02040503050406030204" pitchFamily="18" charset="0"/>
                                <a:ea typeface="Calibri" panose="020F0502020204030204" pitchFamily="34" charset="0"/>
                                <a:cs typeface="Arial" panose="020B0604020202020204" pitchFamily="34" charset="0"/>
                              </a:rPr>
                              <m:t> \</m:t>
                            </m:r>
                            <m:r>
                              <m:rPr>
                                <m:lit/>
                              </m:rPr>
                              <a:rPr lang="en-US" sz="2000" i="1">
                                <a:effectLst/>
                                <a:latin typeface="Cambria Math" panose="02040503050406030204" pitchFamily="18" charset="0"/>
                                <a:ea typeface="Calibri" panose="020F0502020204030204" pitchFamily="34" charset="0"/>
                                <a:cs typeface="Arial" panose="020B0604020202020204" pitchFamily="34" charset="0"/>
                              </a:rPr>
                              <m:t>∗</m:t>
                            </m:r>
                            <m:d>
                              <m:dPr>
                                <m:ctrlPr>
                                  <a:rPr lang="en-US" sz="2000" i="1">
                                    <a:effectLst/>
                                    <a:latin typeface="Cambria Math" panose="02040503050406030204" pitchFamily="18" charset="0"/>
                                    <a:ea typeface="Calibri" panose="020F0502020204030204" pitchFamily="34" charset="0"/>
                                    <a:cs typeface="Arial" panose="020B0604020202020204" pitchFamily="34" charset="0"/>
                                  </a:rPr>
                                </m:ctrlPr>
                              </m:dPr>
                              <m:e>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m:t>
                                </m:r>
                              </m:e>
                            </m:d>
                            <m:r>
                              <a:rPr lang="he-IL" sz="2000" b="0" i="1" smtClean="0">
                                <a:effectLst/>
                                <a:latin typeface="Cambria Math" panose="02040503050406030204" pitchFamily="18" charset="0"/>
                                <a:ea typeface="Calibri" panose="020F0502020204030204" pitchFamily="34" charset="0"/>
                                <a:cs typeface="Arial" panose="020B0604020202020204" pitchFamily="34" charset="0"/>
                              </a:rPr>
                              <m:t>  </m:t>
                            </m:r>
                          </m:e>
                        </m:eqArr>
                      </m:e>
                    </m:d>
                  </m:oMath>
                </a14:m>
                <a:endParaRPr lang="en-IL"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7607D172-878A-4762-854F-E709E549B257}"/>
                  </a:ext>
                </a:extLst>
              </p:cNvPr>
              <p:cNvSpPr txBox="1">
                <a:spLocks noRot="1" noChangeAspect="1" noMove="1" noResize="1" noEditPoints="1" noAdjustHandles="1" noChangeArrowheads="1" noChangeShapeType="1" noTextEdit="1"/>
              </p:cNvSpPr>
              <p:nvPr/>
            </p:nvSpPr>
            <p:spPr>
              <a:xfrm>
                <a:off x="6744808" y="724533"/>
                <a:ext cx="4350059" cy="4347537"/>
              </a:xfrm>
              <a:prstGeom prst="rect">
                <a:avLst/>
              </a:prstGeom>
              <a:blipFill>
                <a:blip r:embed="rId3"/>
                <a:stretch>
                  <a:fillRect l="-1541" r="-1120"/>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D98104-E85B-4454-8530-F566FE000F3F}"/>
                  </a:ext>
                </a:extLst>
              </p:cNvPr>
              <p:cNvSpPr txBox="1"/>
              <p:nvPr/>
            </p:nvSpPr>
            <p:spPr>
              <a:xfrm>
                <a:off x="650289" y="724533"/>
                <a:ext cx="6094520" cy="4624086"/>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נקבל ש –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𝑇𝑣</m:t>
                    </m:r>
                    <m:r>
                      <a:rPr lang="en-US"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m:t>
                        </m:r>
                        <m:r>
                          <a:rPr lang="en-US" sz="2000" i="1">
                            <a:effectLst/>
                            <a:latin typeface="Cambria Math" panose="02040503050406030204" pitchFamily="18" charset="0"/>
                            <a:ea typeface="Calibri" panose="020F0502020204030204" pitchFamily="34" charset="0"/>
                            <a:cs typeface="Arial" panose="020B0604020202020204" pitchFamily="34" charset="0"/>
                          </a:rPr>
                          <m:t>𝐴𝑣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𝑣</m:t>
                        </m:r>
                      </m:e>
                      <m:sub>
                        <m:r>
                          <a:rPr lang="en-US" sz="2000" i="1">
                            <a:effectLst/>
                            <a:latin typeface="Cambria Math" panose="02040503050406030204" pitchFamily="18" charset="0"/>
                            <a:ea typeface="Calibri" panose="020F0502020204030204" pitchFamily="34" charset="0"/>
                            <a:cs typeface="Arial" panose="020B0604020202020204" pitchFamily="34" charset="0"/>
                          </a:rPr>
                          <m:t>h</m:t>
                        </m:r>
                      </m:sub>
                    </m:sSub>
                  </m:oMath>
                </a14:m>
                <a:endParaRPr lang="en-IL"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 xmlns:m="http://schemas.openxmlformats.org/officeDocument/2006/math">
                    <m:r>
                      <a:rPr lang="en-US" sz="2000" i="1">
                        <a:effectLst/>
                        <a:latin typeface="Cambria Math" panose="02040503050406030204" pitchFamily="18" charset="0"/>
                        <a:ea typeface="Times New Roman" panose="02020603050405020304" pitchFamily="18"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𝑇𝑣</m:t>
                    </m:r>
                    <m:r>
                      <a:rPr lang="en-US"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𝐴𝑣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𝐴𝑣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𝑣</m:t>
                        </m:r>
                      </m:e>
                      <m:sub>
                        <m:r>
                          <a:rPr lang="en-US" sz="2000" i="1">
                            <a:effectLst/>
                            <a:latin typeface="Cambria Math" panose="02040503050406030204" pitchFamily="18" charset="0"/>
                            <a:ea typeface="Calibri" panose="020F0502020204030204" pitchFamily="34" charset="0"/>
                            <a:cs typeface="Arial" panose="020B0604020202020204" pitchFamily="34" charset="0"/>
                          </a:rPr>
                          <m:t>h</m:t>
                        </m:r>
                      </m:sub>
                    </m:sSub>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 (-3)</a:t>
                </a:r>
                <a:br>
                  <a:rPr lang="en-US" sz="2000" dirty="0">
                    <a:effectLst/>
                    <a:latin typeface="Calibri" panose="020F0502020204030204" pitchFamily="34" charset="0"/>
                    <a:ea typeface="Times New Roman" panose="02020603050405020304" pitchFamily="18" charset="0"/>
                    <a:cs typeface="Arial" panose="020B0604020202020204" pitchFamily="34" charset="0"/>
                  </a:rPr>
                </a:br>
                <a:endParaRPr lang="en-IL"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𝑇𝑣</m:t>
                    </m:r>
                    <m:r>
                      <a:rPr lang="en-US" sz="2000" i="1">
                        <a:effectLst/>
                        <a:latin typeface="Cambria Math" panose="02040503050406030204" pitchFamily="18" charset="0"/>
                        <a:ea typeface="Calibri" panose="020F0502020204030204" pitchFamily="34" charset="0"/>
                        <a:cs typeface="Arial" panose="020B0604020202020204" pitchFamily="34" charset="0"/>
                      </a:rPr>
                      <m:t>= </m:t>
                    </m:r>
                    <m:r>
                      <a:rPr lang="en-US" sz="20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𝑣</m:t>
                            </m:r>
                          </m:e>
                          <m:sub>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h</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𝑣</m:t>
                            </m:r>
                          </m:e>
                          <m:sub>
                            <m:r>
                              <a:rPr lang="en-US" sz="2000" i="1">
                                <a:effectLst/>
                                <a:latin typeface="Cambria Math" panose="02040503050406030204" pitchFamily="18" charset="0"/>
                                <a:ea typeface="Calibri" panose="020F0502020204030204" pitchFamily="34" charset="0"/>
                                <a:cs typeface="Arial" panose="020B0604020202020204" pitchFamily="34" charset="0"/>
                              </a:rPr>
                              <m:t>h</m:t>
                            </m:r>
                          </m:sub>
                        </m:sSub>
                      </m:num>
                      <m:den>
                        <m:r>
                          <a:rPr lang="en-US" sz="2000" i="1">
                            <a:effectLst/>
                            <a:latin typeface="Cambria Math" panose="02040503050406030204" pitchFamily="18" charset="0"/>
                            <a:ea typeface="Calibri" panose="020F0502020204030204" pitchFamily="34" charset="0"/>
                            <a:cs typeface="Arial" panose="020B0604020202020204" pitchFamily="34" charset="0"/>
                          </a:rPr>
                          <m:t>3</m:t>
                        </m:r>
                      </m:den>
                    </m:f>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endParaRPr lang="en-IL"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FED98104-E85B-4454-8530-F566FE000F3F}"/>
                  </a:ext>
                </a:extLst>
              </p:cNvPr>
              <p:cNvSpPr txBox="1">
                <a:spLocks noRot="1" noChangeAspect="1" noMove="1" noResize="1" noEditPoints="1" noAdjustHandles="1" noChangeArrowheads="1" noChangeShapeType="1" noTextEdit="1"/>
              </p:cNvSpPr>
              <p:nvPr/>
            </p:nvSpPr>
            <p:spPr>
              <a:xfrm>
                <a:off x="650289" y="724533"/>
                <a:ext cx="6094520" cy="4624086"/>
              </a:xfrm>
              <a:prstGeom prst="rect">
                <a:avLst/>
              </a:prstGeom>
              <a:blipFill>
                <a:blip r:embed="rId4"/>
                <a:stretch>
                  <a:fillRect l="-1001" r="-901" b="-1187"/>
                </a:stretch>
              </a:blipFill>
            </p:spPr>
            <p:txBody>
              <a:bodyPr/>
              <a:lstStyle/>
              <a:p>
                <a:r>
                  <a:rPr lang="en-IL">
                    <a:noFill/>
                  </a:rPr>
                  <a:t> </a:t>
                </a:r>
              </a:p>
            </p:txBody>
          </p:sp>
        </mc:Fallback>
      </mc:AlternateContent>
      <p:sp>
        <p:nvSpPr>
          <p:cNvPr id="7" name="Rectangle 6">
            <a:extLst>
              <a:ext uri="{FF2B5EF4-FFF2-40B4-BE49-F238E27FC236}">
                <a16:creationId xmlns:a16="http://schemas.microsoft.com/office/drawing/2014/main" id="{5D4D0484-D062-49BA-B2CF-F18241305B5F}"/>
              </a:ext>
            </a:extLst>
          </p:cNvPr>
          <p:cNvSpPr/>
          <p:nvPr/>
        </p:nvSpPr>
        <p:spPr>
          <a:xfrm>
            <a:off x="585927" y="3919447"/>
            <a:ext cx="2494477" cy="912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spTree>
    <p:extLst>
      <p:ext uri="{BB962C8B-B14F-4D97-AF65-F5344CB8AC3E}">
        <p14:creationId xmlns:p14="http://schemas.microsoft.com/office/powerpoint/2010/main" val="195228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26F279F-F456-4ECF-9FD5-29512C94AFD9}"/>
                  </a:ext>
                </a:extLst>
              </p:cNvPr>
              <p:cNvSpPr txBox="1"/>
              <p:nvPr/>
            </p:nvSpPr>
            <p:spPr>
              <a:xfrm>
                <a:off x="2317072" y="1352959"/>
                <a:ext cx="8138603" cy="4682820"/>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יש לזה שארית לגרנז' של </a:t>
                </a: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o</m:t>
                    </m:r>
                    <m:r>
                      <a:rPr lang="en-US" sz="1800">
                        <a:effectLst/>
                        <a:latin typeface="Cambria Math" panose="02040503050406030204" pitchFamily="18" charset="0"/>
                        <a:ea typeface="Calibri" panose="020F0502020204030204" pitchFamily="34" charset="0"/>
                        <a:cs typeface="Arial" panose="020B0604020202020204" pitchFamily="34" charset="0"/>
                      </a:rPr>
                      <m:t>(</m:t>
                    </m:r>
                    <m:sSup>
                      <m:sSupPr>
                        <m:ctrlPr>
                          <a:rPr lang="en-IL" sz="1800" i="1" smtClean="0">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h</m:t>
                        </m:r>
                      </m:e>
                      <m:sup>
                        <m:r>
                          <a:rPr lang="en-US" sz="1800" i="1">
                            <a:effectLst/>
                            <a:latin typeface="Cambria Math" panose="02040503050406030204" pitchFamily="18" charset="0"/>
                            <a:ea typeface="Calibri" panose="020F0502020204030204" pitchFamily="34" charset="0"/>
                            <a:cs typeface="Arial" panose="020B0604020202020204" pitchFamily="34" charset="0"/>
                          </a:rPr>
                          <m:t>4</m:t>
                        </m:r>
                      </m:sup>
                    </m:sSup>
                    <m:r>
                      <a:rPr lang="en-US" sz="1800" i="1" smtClean="0">
                        <a:effectLst/>
                        <a:latin typeface="Cambria Math" panose="02040503050406030204" pitchFamily="18" charset="0"/>
                        <a:ea typeface="Calibri" panose="020F0502020204030204" pitchFamily="34" charset="0"/>
                        <a:cs typeface="Arial" panose="020B0604020202020204" pitchFamily="34" charset="0"/>
                      </a:rPr>
                      <m:t>)</m:t>
                    </m:r>
                  </m:oMath>
                </a14:m>
                <a:endParaRPr lang="he-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𝐴𝑣</m:t>
                      </m:r>
                      <m:r>
                        <a:rPr lang="en-US" sz="2400" i="1">
                          <a:effectLst/>
                          <a:latin typeface="Cambria Math" panose="02040503050406030204" pitchFamily="18" charset="0"/>
                          <a:ea typeface="Calibri" panose="020F0502020204030204" pitchFamily="34" charset="0"/>
                          <a:cs typeface="Arial" panose="020B0604020202020204" pitchFamily="34" charset="0"/>
                        </a:rPr>
                        <m:t>= </m:t>
                      </m:r>
                      <m:f>
                        <m:fPr>
                          <m:ctrlPr>
                            <a:rPr lang="en-IL"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2400" i="1">
                                  <a:effectLst/>
                                  <a:latin typeface="Cambria Math" panose="02040503050406030204" pitchFamily="18" charset="0"/>
                                  <a:ea typeface="Calibri" panose="020F0502020204030204" pitchFamily="34" charset="0"/>
                                  <a:cs typeface="Arial" panose="020B0604020202020204" pitchFamily="34" charset="0"/>
                                </a:rPr>
                              </m:ctrlPr>
                            </m:dPr>
                            <m:e>
                              <m:r>
                                <a:rPr lang="en-US" sz="2400" i="1">
                                  <a:effectLst/>
                                  <a:latin typeface="Cambria Math" panose="02040503050406030204" pitchFamily="18" charset="0"/>
                                  <a:ea typeface="Calibri" panose="020F0502020204030204" pitchFamily="34" charset="0"/>
                                  <a:cs typeface="Arial" panose="020B0604020202020204" pitchFamily="34" charset="0"/>
                                </a:rPr>
                                <m:t>𝑥</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h</m:t>
                              </m:r>
                            </m:e>
                          </m:d>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𝑓</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𝑥</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h</m:t>
                          </m:r>
                          <m:r>
                            <a:rPr lang="en-US" sz="2400" i="1">
                              <a:effectLst/>
                              <a:latin typeface="Cambria Math" panose="02040503050406030204" pitchFamily="18" charset="0"/>
                              <a:ea typeface="Calibri" panose="020F0502020204030204" pitchFamily="34" charset="0"/>
                              <a:cs typeface="Arial" panose="020B0604020202020204" pitchFamily="34" charset="0"/>
                            </a:rPr>
                            <m:t>)</m:t>
                          </m:r>
                        </m:num>
                        <m:den>
                          <m:r>
                            <a:rPr lang="en-US" sz="2400" i="1">
                              <a:effectLst/>
                              <a:latin typeface="Cambria Math" panose="02040503050406030204" pitchFamily="18" charset="0"/>
                              <a:ea typeface="Calibri" panose="020F0502020204030204" pitchFamily="34" charset="0"/>
                              <a:cs typeface="Arial" panose="020B0604020202020204" pitchFamily="34" charset="0"/>
                            </a:rPr>
                            <m:t>2</m:t>
                          </m:r>
                          <m:r>
                            <a:rPr lang="en-US" sz="2400" i="1">
                              <a:effectLst/>
                              <a:latin typeface="Cambria Math" panose="02040503050406030204" pitchFamily="18" charset="0"/>
                              <a:ea typeface="Calibri" panose="020F0502020204030204" pitchFamily="34" charset="0"/>
                              <a:cs typeface="Arial" panose="020B0604020202020204" pitchFamily="34" charset="0"/>
                            </a:rPr>
                            <m:t>h</m:t>
                          </m:r>
                        </m:den>
                      </m:f>
                    </m:oMath>
                  </m:oMathPara>
                </a14:m>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IL" sz="2400" i="1">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effectLst/>
                              <a:latin typeface="Cambria Math" panose="02040503050406030204" pitchFamily="18" charset="0"/>
                              <a:ea typeface="Calibri" panose="020F0502020204030204" pitchFamily="34" charset="0"/>
                              <a:cs typeface="Arial" panose="020B0604020202020204" pitchFamily="34" charset="0"/>
                            </a:rPr>
                            <m:t>𝑇𝑣</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𝑓</m:t>
                          </m:r>
                        </m:e>
                        <m:sup>
                          <m:r>
                            <a:rPr lang="en-US" sz="24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IL"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0</m:t>
                              </m:r>
                            </m:sub>
                          </m:sSub>
                        </m:e>
                      </m:d>
                    </m:oMath>
                  </m:oMathPara>
                </a14:m>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endParaRPr lang="he-IL"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lnSpc>
                    <a:spcPct val="150000"/>
                  </a:lnSpc>
                  <a:spcAft>
                    <a:spcPts val="800"/>
                  </a:spcAft>
                </a:pPr>
                <a:endParaRPr lang="he-IL"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כאשר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0</m:t>
                        </m:r>
                      </m:sub>
                    </m:sSub>
                  </m:oMath>
                </a14:m>
                <a:r>
                  <a:rPr lang="he-IL" sz="1800" dirty="0">
                    <a:effectLst/>
                    <a:latin typeface="Calibri" panose="020F0502020204030204" pitchFamily="34" charset="0"/>
                    <a:ea typeface="Times New Roman" panose="02020603050405020304" pitchFamily="18" charset="0"/>
                    <a:cs typeface="Arial" panose="020B0604020202020204" pitchFamily="34" charset="0"/>
                  </a:rPr>
                  <a:t> הנקודה המבוקשת.</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926F279F-F456-4ECF-9FD5-29512C94AFD9}"/>
                  </a:ext>
                </a:extLst>
              </p:cNvPr>
              <p:cNvSpPr txBox="1">
                <a:spLocks noRot="1" noChangeAspect="1" noMove="1" noResize="1" noEditPoints="1" noAdjustHandles="1" noChangeArrowheads="1" noChangeShapeType="1" noTextEdit="1"/>
              </p:cNvSpPr>
              <p:nvPr/>
            </p:nvSpPr>
            <p:spPr>
              <a:xfrm>
                <a:off x="2317072" y="1352959"/>
                <a:ext cx="8138603" cy="4682820"/>
              </a:xfrm>
              <a:prstGeom prst="rect">
                <a:avLst/>
              </a:prstGeom>
              <a:blipFill>
                <a:blip r:embed="rId3"/>
                <a:stretch>
                  <a:fillRect r="-674" b="-1042"/>
                </a:stretch>
              </a:blipFill>
            </p:spPr>
            <p:txBody>
              <a:bodyPr/>
              <a:lstStyle/>
              <a:p>
                <a:r>
                  <a:rPr lang="en-IL">
                    <a:noFill/>
                  </a:rPr>
                  <a:t> </a:t>
                </a:r>
              </a:p>
            </p:txBody>
          </p:sp>
        </mc:Fallback>
      </mc:AlternateContent>
    </p:spTree>
    <p:extLst>
      <p:ext uri="{BB962C8B-B14F-4D97-AF65-F5344CB8AC3E}">
        <p14:creationId xmlns:p14="http://schemas.microsoft.com/office/powerpoint/2010/main" val="39839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261311B-4EC2-4977-9685-BD2F046F120B}"/>
                  </a:ext>
                </a:extLst>
              </p:cNvPr>
              <p:cNvSpPr txBox="1"/>
              <p:nvPr/>
            </p:nvSpPr>
            <p:spPr>
              <a:xfrm>
                <a:off x="4465469" y="413855"/>
                <a:ext cx="7395098" cy="6080895"/>
              </a:xfrm>
              <a:prstGeom prst="rect">
                <a:avLst/>
              </a:prstGeom>
              <a:noFill/>
            </p:spPr>
            <p:txBody>
              <a:bodyPr wrap="square">
                <a:spAutoFit/>
              </a:bodyPr>
              <a:lstStyle/>
              <a:p>
                <a:pPr algn="r" rtl="1">
                  <a:lnSpc>
                    <a:spcPct val="150000"/>
                  </a:lnSpc>
                  <a:spcAft>
                    <a:spcPts val="800"/>
                  </a:spcAft>
                </a:pPr>
                <a:r>
                  <a:rPr lang="he-IL" sz="2000" b="1" dirty="0">
                    <a:effectLst/>
                    <a:latin typeface="Calibri" panose="020F0502020204030204" pitchFamily="34" charset="0"/>
                    <a:ea typeface="Calibri" panose="020F0502020204030204" pitchFamily="34" charset="0"/>
                  </a:rPr>
                  <a:t>נמצא נגזרת פונקציה באמצעות אקסטרפולצית ריצ'רדסון – דוגמא 1 :</a:t>
                </a:r>
                <a:endParaRPr lang="en-IL" b="1" dirty="0">
                  <a:effectLst/>
                  <a:latin typeface="Calibri" panose="020F0502020204030204" pitchFamily="34" charset="0"/>
                  <a:ea typeface="Calibri" panose="020F050202020403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p>
                          <m:r>
                            <a:rPr lang="en-US" sz="1800" i="1">
                              <a:effectLst/>
                              <a:latin typeface="Cambria Math" panose="02040503050406030204" pitchFamily="18" charset="0"/>
                              <a:ea typeface="Calibri" panose="020F0502020204030204" pitchFamily="34" charset="0"/>
                              <a:cs typeface="Arial" panose="020B0604020202020204" pitchFamily="34" charset="0"/>
                            </a:rPr>
                            <m:t>𝑥</m:t>
                          </m:r>
                        </m:sup>
                      </m:sSup>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נבחר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5</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h</m:t>
                        </m:r>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2</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25</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h</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h</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h</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f>
                        <m:f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h</m:t>
                          </m:r>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2</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25</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75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F261311B-4EC2-4977-9685-BD2F046F120B}"/>
                  </a:ext>
                </a:extLst>
              </p:cNvPr>
              <p:cNvSpPr txBox="1">
                <a:spLocks noRot="1" noChangeAspect="1" noMove="1" noResize="1" noEditPoints="1" noAdjustHandles="1" noChangeArrowheads="1" noChangeShapeType="1" noTextEdit="1"/>
              </p:cNvSpPr>
              <p:nvPr/>
            </p:nvSpPr>
            <p:spPr>
              <a:xfrm>
                <a:off x="4465469" y="413855"/>
                <a:ext cx="7395098" cy="6080895"/>
              </a:xfrm>
              <a:prstGeom prst="rect">
                <a:avLst/>
              </a:prstGeom>
              <a:blipFill>
                <a:blip r:embed="rId3"/>
                <a:stretch>
                  <a:fillRect r="-824"/>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A7E678-C493-40C4-8832-07FC5FA9BC3A}"/>
                  </a:ext>
                </a:extLst>
              </p:cNvPr>
              <p:cNvSpPr txBox="1"/>
              <p:nvPr/>
            </p:nvSpPr>
            <p:spPr>
              <a:xfrm>
                <a:off x="754603" y="1278210"/>
                <a:ext cx="4438834" cy="5069465"/>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נציב בפונקציה: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p>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sup>
                          </m:sSup>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25</m:t>
                          </m:r>
                          <m:r>
                            <a:rPr lang="en-US"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p>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75</m:t>
                              </m:r>
                            </m:sup>
                          </m:sSup>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75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0968</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𝐴𝑣</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נחשב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5</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1</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4BA7E678-C493-40C4-8832-07FC5FA9BC3A}"/>
                  </a:ext>
                </a:extLst>
              </p:cNvPr>
              <p:cNvSpPr txBox="1">
                <a:spLocks noRot="1" noChangeAspect="1" noMove="1" noResize="1" noEditPoints="1" noAdjustHandles="1" noChangeArrowheads="1" noChangeShapeType="1" noTextEdit="1"/>
              </p:cNvSpPr>
              <p:nvPr/>
            </p:nvSpPr>
            <p:spPr>
              <a:xfrm>
                <a:off x="754603" y="1278210"/>
                <a:ext cx="4438834" cy="5069465"/>
              </a:xfrm>
              <a:prstGeom prst="rect">
                <a:avLst/>
              </a:prstGeom>
              <a:blipFill>
                <a:blip r:embed="rId4"/>
                <a:stretch>
                  <a:fillRect r="-1099"/>
                </a:stretch>
              </a:blipFill>
            </p:spPr>
            <p:txBody>
              <a:bodyPr/>
              <a:lstStyle/>
              <a:p>
                <a:r>
                  <a:rPr lang="en-IL">
                    <a:noFill/>
                  </a:rPr>
                  <a:t> </a:t>
                </a:r>
              </a:p>
            </p:txBody>
          </p:sp>
        </mc:Fallback>
      </mc:AlternateContent>
    </p:spTree>
    <p:extLst>
      <p:ext uri="{BB962C8B-B14F-4D97-AF65-F5344CB8AC3E}">
        <p14:creationId xmlns:p14="http://schemas.microsoft.com/office/powerpoint/2010/main" val="415829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B9B069F-01DD-4083-9377-B709A724CA9A}"/>
                  </a:ext>
                </a:extLst>
              </p:cNvPr>
              <p:cNvSpPr txBox="1"/>
              <p:nvPr/>
            </p:nvSpPr>
            <p:spPr>
              <a:xfrm>
                <a:off x="5921405" y="-198236"/>
                <a:ext cx="5717219" cy="7258910"/>
              </a:xfrm>
              <a:prstGeom prst="rect">
                <a:avLst/>
              </a:prstGeom>
              <a:noFill/>
            </p:spPr>
            <p:txBody>
              <a:bodyPr wrap="square">
                <a:spAutoFit/>
              </a:bodyPr>
              <a:lstStyle/>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נציב בפונקציה: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p>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sup>
                          </m:sSup>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p>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sup>
                          </m:sSup>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1</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ea typeface="Calibri" panose="020F0502020204030204" pitchFamily="34"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10291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𝐴𝑣</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נשתמש בפיתוח של הנוסחה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h</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h</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den>
                            </m:f>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h</m:t>
                            </m:r>
                          </m:sub>
                        </m:sSub>
                      </m:num>
                      <m:den>
                        <m:r>
                          <a:rPr lang="en-US" sz="1800" i="1">
                            <a:effectLst/>
                            <a:latin typeface="Cambria Math" panose="02040503050406030204" pitchFamily="18" charset="0"/>
                            <a:ea typeface="Calibri" panose="020F0502020204030204" pitchFamily="34" charset="0"/>
                            <a:cs typeface="Arial" panose="020B0604020202020204" pitchFamily="34" charset="0"/>
                          </a:rPr>
                          <m:t>3</m:t>
                        </m:r>
                      </m:den>
                    </m:f>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ונציב את התוצאות שקיבלנו:</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0968</m:t>
                    </m:r>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0968</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10291</m:t>
                        </m:r>
                      </m:num>
                      <m:den>
                        <m:r>
                          <a:rPr lang="en-US" sz="1800" i="1">
                            <a:effectLst/>
                            <a:latin typeface="Cambria Math" panose="02040503050406030204" pitchFamily="18" charset="0"/>
                            <a:ea typeface="Calibri" panose="020F0502020204030204" pitchFamily="34" charset="0"/>
                            <a:cs typeface="Arial" panose="020B0604020202020204" pitchFamily="34" charset="0"/>
                          </a:rPr>
                          <m:t>3</m:t>
                        </m:r>
                      </m:den>
                    </m:f>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09476</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AB9B069F-01DD-4083-9377-B709A724CA9A}"/>
                  </a:ext>
                </a:extLst>
              </p:cNvPr>
              <p:cNvSpPr txBox="1">
                <a:spLocks noRot="1" noChangeAspect="1" noMove="1" noResize="1" noEditPoints="1" noAdjustHandles="1" noChangeArrowheads="1" noChangeShapeType="1" noTextEdit="1"/>
              </p:cNvSpPr>
              <p:nvPr/>
            </p:nvSpPr>
            <p:spPr>
              <a:xfrm>
                <a:off x="5921405" y="-198236"/>
                <a:ext cx="5717219" cy="7258910"/>
              </a:xfrm>
              <a:prstGeom prst="rect">
                <a:avLst/>
              </a:prstGeom>
              <a:blipFill>
                <a:blip r:embed="rId3"/>
                <a:stretch>
                  <a:fillRect l="-959" r="-959" b="-336"/>
                </a:stretch>
              </a:blipFill>
            </p:spPr>
            <p:txBody>
              <a:bodyPr/>
              <a:lstStyle/>
              <a:p>
                <a:r>
                  <a:rPr lang="en-IL">
                    <a:noFill/>
                  </a:rPr>
                  <a:t> </a:t>
                </a:r>
              </a:p>
            </p:txBody>
          </p:sp>
        </mc:Fallback>
      </mc:AlternateContent>
    </p:spTree>
    <p:extLst>
      <p:ext uri="{BB962C8B-B14F-4D97-AF65-F5344CB8AC3E}">
        <p14:creationId xmlns:p14="http://schemas.microsoft.com/office/powerpoint/2010/main" val="280608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DE7BF5A-C27F-4DA0-A82C-438D327CE3BB}"/>
                  </a:ext>
                </a:extLst>
              </p:cNvPr>
              <p:cNvSpPr txBox="1"/>
              <p:nvPr/>
            </p:nvSpPr>
            <p:spPr>
              <a:xfrm>
                <a:off x="4465469" y="413855"/>
                <a:ext cx="7395098" cy="5529462"/>
              </a:xfrm>
              <a:prstGeom prst="rect">
                <a:avLst/>
              </a:prstGeom>
              <a:noFill/>
            </p:spPr>
            <p:txBody>
              <a:bodyPr wrap="square">
                <a:spAutoFit/>
              </a:bodyPr>
              <a:lstStyle/>
              <a:p>
                <a:pPr algn="r" rtl="1">
                  <a:lnSpc>
                    <a:spcPct val="150000"/>
                  </a:lnSpc>
                  <a:spcAft>
                    <a:spcPts val="800"/>
                  </a:spcAft>
                </a:pPr>
                <a:r>
                  <a:rPr lang="he-IL" sz="2000" b="1" dirty="0">
                    <a:effectLst/>
                    <a:latin typeface="Calibri" panose="020F0502020204030204" pitchFamily="34" charset="0"/>
                    <a:ea typeface="Calibri" panose="020F0502020204030204" pitchFamily="34" charset="0"/>
                  </a:rPr>
                  <a:t>נמצא נגזרת פונקציה באמצעות אקסטרפולצית ריצ'רדסון – דוגמא </a:t>
                </a:r>
                <a:r>
                  <a:rPr lang="en-US" sz="2000" b="1" dirty="0">
                    <a:effectLst/>
                    <a:latin typeface="Calibri" panose="020F0502020204030204" pitchFamily="34" charset="0"/>
                    <a:ea typeface="Calibri" panose="020F0502020204030204" pitchFamily="34" charset="0"/>
                  </a:rPr>
                  <a:t>2</a:t>
                </a:r>
                <a:r>
                  <a:rPr lang="he-IL" sz="2000" b="1" dirty="0">
                    <a:effectLst/>
                    <a:latin typeface="Calibri" panose="020F0502020204030204" pitchFamily="34" charset="0"/>
                    <a:ea typeface="Calibri" panose="020F0502020204030204" pitchFamily="34" charset="0"/>
                  </a:rPr>
                  <a:t> :</a:t>
                </a:r>
                <a:endParaRPr lang="en-IL" b="1" dirty="0">
                  <a:effectLst/>
                  <a:latin typeface="Calibri" panose="020F0502020204030204" pitchFamily="34" charset="0"/>
                  <a:ea typeface="Calibri" panose="020F050202020403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b="0" i="0" smtClean="0">
                          <a:effectLst/>
                          <a:latin typeface="Cambria Math" panose="02040503050406030204" pitchFamily="18" charset="0"/>
                          <a:ea typeface="Calibri" panose="020F0502020204030204" pitchFamily="34" charset="0"/>
                          <a:cs typeface="Arial" panose="020B0604020202020204" pitchFamily="34" charset="0"/>
                        </a:rPr>
                        <m:t>x</m:t>
                      </m:r>
                      <m:r>
                        <a:rPr lang="en-US" sz="1800" b="0" i="0" smtClean="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נבחר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0</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5</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1</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1</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01</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h</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h</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h</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1</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01</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01</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01</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49</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02</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CDE7BF5A-C27F-4DA0-A82C-438D327CE3BB}"/>
                  </a:ext>
                </a:extLst>
              </p:cNvPr>
              <p:cNvSpPr txBox="1">
                <a:spLocks noRot="1" noChangeAspect="1" noMove="1" noResize="1" noEditPoints="1" noAdjustHandles="1" noChangeArrowheads="1" noChangeShapeType="1" noTextEdit="1"/>
              </p:cNvSpPr>
              <p:nvPr/>
            </p:nvSpPr>
            <p:spPr>
              <a:xfrm>
                <a:off x="4465469" y="413855"/>
                <a:ext cx="7395098" cy="5529462"/>
              </a:xfrm>
              <a:prstGeom prst="rect">
                <a:avLst/>
              </a:prstGeom>
              <a:blipFill>
                <a:blip r:embed="rId3"/>
                <a:stretch>
                  <a:fillRect r="-824"/>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7562E8-0C83-4109-A07D-83208E77366F}"/>
                  </a:ext>
                </a:extLst>
              </p:cNvPr>
              <p:cNvSpPr txBox="1"/>
              <p:nvPr/>
            </p:nvSpPr>
            <p:spPr>
              <a:xfrm>
                <a:off x="754603" y="1278210"/>
                <a:ext cx="4438834" cy="5069465"/>
              </a:xfrm>
              <a:prstGeom prst="rect">
                <a:avLst/>
              </a:prstGeom>
              <a:noFill/>
            </p:spPr>
            <p:txBody>
              <a:bodyPr wrap="square">
                <a:spAutoFit/>
              </a:bodyPr>
              <a:lstStyle/>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נציב בפונקציה: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51</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51</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49</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49</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02</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9182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𝐴𝑣</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נחשב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1</m:t>
                      </m:r>
                    </m:oMath>
                  </m:oMathPara>
                </a14:m>
                <a:endParaRPr lang="en-US" sz="1800" b="0"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sup>
                      </m:sSup>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1</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5</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𝑓</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6</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2</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C17562E8-0C83-4109-A07D-83208E77366F}"/>
                  </a:ext>
                </a:extLst>
              </p:cNvPr>
              <p:cNvSpPr txBox="1">
                <a:spLocks noRot="1" noChangeAspect="1" noMove="1" noResize="1" noEditPoints="1" noAdjustHandles="1" noChangeArrowheads="1" noChangeShapeType="1" noTextEdit="1"/>
              </p:cNvSpPr>
              <p:nvPr/>
            </p:nvSpPr>
            <p:spPr>
              <a:xfrm>
                <a:off x="754603" y="1278210"/>
                <a:ext cx="4438834" cy="5069465"/>
              </a:xfrm>
              <a:prstGeom prst="rect">
                <a:avLst/>
              </a:prstGeom>
              <a:blipFill>
                <a:blip r:embed="rId4"/>
                <a:stretch>
                  <a:fillRect r="-1099"/>
                </a:stretch>
              </a:blipFill>
            </p:spPr>
            <p:txBody>
              <a:bodyPr/>
              <a:lstStyle/>
              <a:p>
                <a:r>
                  <a:rPr lang="en-IL">
                    <a:noFill/>
                  </a:rPr>
                  <a:t> </a:t>
                </a:r>
              </a:p>
            </p:txBody>
          </p:sp>
        </mc:Fallback>
      </mc:AlternateContent>
    </p:spTree>
    <p:extLst>
      <p:ext uri="{BB962C8B-B14F-4D97-AF65-F5344CB8AC3E}">
        <p14:creationId xmlns:p14="http://schemas.microsoft.com/office/powerpoint/2010/main" val="127385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F451AD-157B-416C-9090-63B6D504F422}"/>
              </a:ext>
            </a:extLst>
          </p:cNvPr>
          <p:cNvPicPr>
            <a:picLocks noChangeAspect="1"/>
          </p:cNvPicPr>
          <p:nvPr/>
        </p:nvPicPr>
        <p:blipFill>
          <a:blip r:embed="rId2"/>
          <a:stretch>
            <a:fillRect/>
          </a:stretch>
        </p:blipFill>
        <p:spPr>
          <a:xfrm>
            <a:off x="0" y="0"/>
            <a:ext cx="12192000" cy="527428"/>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E0CA468-D785-42BF-BA44-54D4A7304A29}"/>
                  </a:ext>
                </a:extLst>
              </p:cNvPr>
              <p:cNvSpPr txBox="1"/>
              <p:nvPr/>
            </p:nvSpPr>
            <p:spPr>
              <a:xfrm>
                <a:off x="5921405" y="-198236"/>
                <a:ext cx="5717219" cy="6888681"/>
              </a:xfrm>
              <a:prstGeom prst="rect">
                <a:avLst/>
              </a:prstGeom>
              <a:noFill/>
            </p:spPr>
            <p:txBody>
              <a:bodyPr wrap="square">
                <a:spAutoFit/>
              </a:bodyPr>
              <a:lstStyle/>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נציב בפונקציה:</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6</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6</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sin</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4</m:t>
                          </m:r>
                          <m:r>
                            <a:rPr lang="en-US" sz="1800" i="1">
                              <a:effectLst/>
                              <a:latin typeface="Cambria Math" panose="02040503050406030204" pitchFamily="18" charset="0"/>
                              <a:ea typeface="Calibri" panose="020F0502020204030204" pitchFamily="34" charset="0"/>
                              <a:cs typeface="Arial" panose="020B0604020202020204" pitchFamily="34" charset="0"/>
                            </a:rPr>
                            <m:t>)</m:t>
                          </m:r>
                        </m:num>
                        <m:den>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2</m:t>
                          </m:r>
                        </m:den>
                      </m:f>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ea typeface="Calibri" panose="020F0502020204030204" pitchFamily="34"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01745</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𝐴𝑣</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נשתמש בפיתוח של הנוסחה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h</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1</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h</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1</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h</m:t>
                            </m:r>
                          </m:sub>
                        </m:sSub>
                      </m:num>
                      <m:den>
                        <m:r>
                          <a:rPr lang="en-US" sz="1800" i="1">
                            <a:effectLst/>
                            <a:latin typeface="Cambria Math" panose="02040503050406030204" pitchFamily="18" charset="0"/>
                            <a:ea typeface="Calibri" panose="020F0502020204030204" pitchFamily="34" charset="0"/>
                            <a:cs typeface="Arial" panose="020B0604020202020204" pitchFamily="34" charset="0"/>
                          </a:rPr>
                          <m:t>3</m:t>
                        </m:r>
                      </m:den>
                    </m:f>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ונציב את התוצאות שקיבלנו:</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0</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01745</m:t>
                    </m:r>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9182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0</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91509</m:t>
                        </m:r>
                      </m:num>
                      <m:den>
                        <m:r>
                          <a:rPr lang="en-US" sz="1800" i="1">
                            <a:effectLst/>
                            <a:latin typeface="Cambria Math" panose="02040503050406030204" pitchFamily="18" charset="0"/>
                            <a:ea typeface="Calibri" panose="020F0502020204030204" pitchFamily="34" charset="0"/>
                            <a:cs typeface="Arial" panose="020B0604020202020204" pitchFamily="34" charset="0"/>
                          </a:rPr>
                          <m:t>3</m:t>
                        </m:r>
                      </m:den>
                    </m:f>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𝑇𝑣</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600" i="1">
                          <a:latin typeface="Cambria Math" panose="02040503050406030204" pitchFamily="18" charset="0"/>
                          <a:ea typeface="Calibri" panose="020F0502020204030204" pitchFamily="34" charset="0"/>
                          <a:cs typeface="Arial" panose="020B0604020202020204" pitchFamily="34" charset="0"/>
                        </a:rPr>
                        <m:t>0</m:t>
                      </m:r>
                      <m:r>
                        <a:rPr lang="en-US" sz="1600" i="1">
                          <a:latin typeface="Cambria Math" panose="02040503050406030204" pitchFamily="18" charset="0"/>
                          <a:ea typeface="Calibri" panose="020F0502020204030204" pitchFamily="34" charset="0"/>
                          <a:cs typeface="Arial" panose="020B0604020202020204" pitchFamily="34" charset="0"/>
                        </a:rPr>
                        <m:t>.</m:t>
                      </m:r>
                      <m:r>
                        <a:rPr lang="en-US" sz="1600" i="1">
                          <a:latin typeface="Cambria Math" panose="02040503050406030204" pitchFamily="18" charset="0"/>
                          <a:ea typeface="Calibri" panose="020F0502020204030204" pitchFamily="34" charset="0"/>
                          <a:cs typeface="Arial" panose="020B0604020202020204" pitchFamily="34" charset="0"/>
                        </a:rPr>
                        <m:t>01745</m:t>
                      </m:r>
                    </m:oMath>
                  </m:oMathPara>
                </a14:m>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he-IL" sz="1800" dirty="0">
                    <a:effectLst/>
                    <a:latin typeface="Calibri" panose="020F0502020204030204" pitchFamily="34" charset="0"/>
                    <a:ea typeface="Times New Roman" panose="02020603050405020304" pitchFamily="18"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6E0CA468-D785-42BF-BA44-54D4A7304A29}"/>
                  </a:ext>
                </a:extLst>
              </p:cNvPr>
              <p:cNvSpPr txBox="1">
                <a:spLocks noRot="1" noChangeAspect="1" noMove="1" noResize="1" noEditPoints="1" noAdjustHandles="1" noChangeArrowheads="1" noChangeShapeType="1" noTextEdit="1"/>
              </p:cNvSpPr>
              <p:nvPr/>
            </p:nvSpPr>
            <p:spPr>
              <a:xfrm>
                <a:off x="5921405" y="-198236"/>
                <a:ext cx="5717219" cy="6888681"/>
              </a:xfrm>
              <a:prstGeom prst="rect">
                <a:avLst/>
              </a:prstGeom>
              <a:blipFill>
                <a:blip r:embed="rId3"/>
                <a:stretch>
                  <a:fillRect l="-959" r="-959" b="-265"/>
                </a:stretch>
              </a:blipFill>
            </p:spPr>
            <p:txBody>
              <a:bodyPr/>
              <a:lstStyle/>
              <a:p>
                <a:r>
                  <a:rPr lang="en-IL">
                    <a:noFill/>
                  </a:rPr>
                  <a:t> </a:t>
                </a:r>
              </a:p>
            </p:txBody>
          </p:sp>
        </mc:Fallback>
      </mc:AlternateContent>
    </p:spTree>
    <p:extLst>
      <p:ext uri="{BB962C8B-B14F-4D97-AF65-F5344CB8AC3E}">
        <p14:creationId xmlns:p14="http://schemas.microsoft.com/office/powerpoint/2010/main" val="1918386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375</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avital mahgerefte</dc:creator>
  <cp:lastModifiedBy>avital mahgerefte</cp:lastModifiedBy>
  <cp:revision>8</cp:revision>
  <dcterms:created xsi:type="dcterms:W3CDTF">2021-07-05T08:37:07Z</dcterms:created>
  <dcterms:modified xsi:type="dcterms:W3CDTF">2021-07-05T14:44:35Z</dcterms:modified>
</cp:coreProperties>
</file>