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7104063" cy="10234613"/>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pPr/>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pPr/>
              <a:t>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404745"/>
            <a:ext cx="10515600" cy="1325563"/>
          </a:xfrm>
        </p:spPr>
        <p:txBody>
          <a:bodyPr>
            <a:noAutofit/>
          </a:bodyPr>
          <a:lstStyle/>
          <a:p>
            <a:pPr algn="ctr"/>
            <a:r>
              <a:rPr lang="en-US" sz="4800" b="1">
                <a:sym typeface="+mn-ea"/>
              </a:rPr>
              <a:t>A KNOWLEDGE-BASED SEMISUPERVISED HIERARCHICAL ONLINE TOPIC DETECTION FRAMEWORK</a:t>
            </a:r>
            <a:r>
              <a:rPr lang="en-US" sz="4800">
                <a:sym typeface="+mn-ea"/>
              </a:rPr>
              <a:t/>
            </a:r>
            <a:br>
              <a:rPr lang="en-US" sz="4800">
                <a:sym typeface="+mn-ea"/>
              </a:rPr>
            </a:br>
            <a:endParaRPr lang="en-US" sz="480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35" y="2374265"/>
            <a:ext cx="10515600" cy="1325563"/>
          </a:xfrm>
        </p:spPr>
        <p:txBody>
          <a:bodyPr>
            <a:noAutofit/>
          </a:bodyPr>
          <a:lstStyle/>
          <a:p>
            <a:r>
              <a:rPr lang="en-US" sz="8800" dirty="0">
                <a:latin typeface="Times New Roman" panose="02020603050405020304" charset="0"/>
                <a:cs typeface="Times New Roman" panose="02020603050405020304" charset="0"/>
              </a:rPr>
              <a:t>ANY </a:t>
            </a:r>
            <a:r>
              <a:rPr lang="en-US" sz="8800" dirty="0" smtClean="0">
                <a:latin typeface="Times New Roman" panose="02020603050405020304" charset="0"/>
                <a:cs typeface="Times New Roman" panose="02020603050405020304" charset="0"/>
              </a:rPr>
              <a:t>QUERIES?</a:t>
            </a:r>
            <a:endParaRPr lang="en-US" sz="88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24200" y="1524000"/>
            <a:ext cx="10515600" cy="2846070"/>
          </a:xfrm>
        </p:spPr>
        <p:txBody>
          <a:bodyPr>
            <a:normAutofit/>
          </a:bodyPr>
          <a:lstStyle/>
          <a:p>
            <a:r>
              <a:rPr lang="en-US" sz="4800" dirty="0"/>
              <a:t>PRESENTED BY:</a:t>
            </a:r>
            <a:r>
              <a:rPr lang="en-US" sz="5400" dirty="0"/>
              <a:t/>
            </a:r>
            <a:br>
              <a:rPr lang="en-US" sz="5400" dirty="0"/>
            </a:br>
            <a:r>
              <a:rPr lang="en-US" sz="4000" dirty="0"/>
              <a:t>Y.Sharanya </a:t>
            </a:r>
            <a:r>
              <a:rPr lang="en-US" sz="4000" dirty="0" smtClean="0"/>
              <a:t>15WJ1A1261</a:t>
            </a:r>
            <a:r>
              <a:rPr lang="en-US" sz="4000" dirty="0"/>
              <a:t/>
            </a:r>
            <a:br>
              <a:rPr lang="en-US" sz="4000" dirty="0"/>
            </a:br>
            <a:r>
              <a:rPr lang="en-US" sz="4000" dirty="0"/>
              <a:t>J.Neelima   15WJ1A1219</a:t>
            </a:r>
            <a:br>
              <a:rPr lang="en-US" sz="4000" dirty="0"/>
            </a:br>
            <a:r>
              <a:rPr lang="en-US" sz="4000" dirty="0"/>
              <a:t>K.Priyanka  15WJ1A1223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091690"/>
            <a:ext cx="10515600" cy="1768475"/>
          </a:xfrm>
        </p:spPr>
        <p:txBody>
          <a:bodyPr>
            <a:normAutofit fontScale="90000"/>
          </a:bodyPr>
          <a:lstStyle/>
          <a:p>
            <a:r>
              <a:rPr lang="en-US" sz="4800" dirty="0"/>
              <a:t>UNDER THE GUIDANCE OF:</a:t>
            </a:r>
            <a:br>
              <a:rPr lang="en-US" sz="4800" dirty="0"/>
            </a:br>
            <a:r>
              <a:rPr lang="en-US" dirty="0" smtClean="0"/>
              <a:t>Mr.Patil </a:t>
            </a:r>
            <a:r>
              <a:rPr lang="en-US" dirty="0"/>
              <a:t>Manikrao.</a:t>
            </a:r>
            <a:br>
              <a:rPr lang="en-US" dirty="0"/>
            </a:br>
            <a:r>
              <a:rPr lang="en-US" dirty="0"/>
              <a:t>Asst.Professor.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7030"/>
            <a:ext cx="10515600" cy="1325563"/>
          </a:xfrm>
        </p:spPr>
        <p:txBody>
          <a:bodyPr/>
          <a:lstStyle/>
          <a:p>
            <a:r>
              <a:rPr lang="en-US">
                <a:latin typeface="Times New Roman" panose="02020603050405020304" charset="0"/>
                <a:cs typeface="Times New Roman" panose="02020603050405020304" charset="0"/>
              </a:rPr>
              <a:t>ABSTRACT:</a:t>
            </a:r>
          </a:p>
        </p:txBody>
      </p:sp>
      <p:sp>
        <p:nvSpPr>
          <p:cNvPr id="4" name="Content Placeholder 3"/>
          <p:cNvSpPr>
            <a:spLocks noGrp="1"/>
          </p:cNvSpPr>
          <p:nvPr>
            <p:ph idx="1"/>
          </p:nvPr>
        </p:nvSpPr>
        <p:spPr>
          <a:xfrm>
            <a:off x="838200" y="1692910"/>
            <a:ext cx="10515600" cy="4351338"/>
          </a:xfrm>
        </p:spPr>
        <p:txBody>
          <a:bodyPr/>
          <a:lstStyle/>
          <a:p>
            <a:pPr algn="just"/>
            <a:r>
              <a:rPr lang="en-US">
                <a:latin typeface="Arial Unicode MS" panose="020B0604020202020204" charset="-122"/>
                <a:ea typeface="Arial Unicode MS" panose="020B0604020202020204" charset="-122"/>
                <a:sym typeface="+mn-ea"/>
              </a:rPr>
              <a:t>Topic models have achieved big success in recent years. To detect topics in a text stream, various online topic models have been proposed in the literature. In this concept, a knowledge-based semisupervised hierarchical online topic detection framework is proposed. The proposed framework can detect topics in an online hierarchical way. In addition, it has been proven that introducing external knowledge can improve the performance of text mining . The results show that compared with the baseline methods, our framework can achieve better performance with competitive time efficiency.</a:t>
            </a:r>
            <a:endParaRPr lang="en-US">
              <a:latin typeface="Arial Unicode MS" panose="020B0604020202020204" charset="-122"/>
              <a:ea typeface="Arial Unicode MS" panose="020B0604020202020204" charset="-122"/>
            </a:endParaRPr>
          </a:p>
          <a:p>
            <a:pPr algn="just"/>
            <a:endParaRPr lang="en-US">
              <a:latin typeface="Arial Unicode MS" panose="020B0604020202020204" charset="-122"/>
              <a:ea typeface="Arial Unicode MS" panose="020B0604020202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5790"/>
            <a:ext cx="10515600" cy="1325563"/>
          </a:xfrm>
        </p:spPr>
        <p:txBody>
          <a:bodyPr>
            <a:normAutofit/>
          </a:bodyPr>
          <a:lstStyle/>
          <a:p>
            <a:r>
              <a:rPr lang="en-US">
                <a:latin typeface="Times New Roman" panose="02020603050405020304" charset="0"/>
                <a:cs typeface="Times New Roman" panose="02020603050405020304" charset="0"/>
                <a:sym typeface="+mn-ea"/>
              </a:rPr>
              <a:t>EXISTING SYSTEM:</a:t>
            </a:r>
            <a:r>
              <a:rPr lang="en-US"/>
              <a:t/>
            </a:r>
            <a:br>
              <a:rPr lang="en-US"/>
            </a:br>
            <a:endParaRPr lang="en-US"/>
          </a:p>
        </p:txBody>
      </p:sp>
      <p:sp>
        <p:nvSpPr>
          <p:cNvPr id="3" name="Content Placeholder 2"/>
          <p:cNvSpPr>
            <a:spLocks noGrp="1"/>
          </p:cNvSpPr>
          <p:nvPr>
            <p:ph idx="1"/>
          </p:nvPr>
        </p:nvSpPr>
        <p:spPr>
          <a:xfrm>
            <a:off x="838200" y="1734820"/>
            <a:ext cx="10515600" cy="4351338"/>
          </a:xfrm>
        </p:spPr>
        <p:txBody>
          <a:bodyPr/>
          <a:lstStyle/>
          <a:p>
            <a:r>
              <a:rPr lang="en-US" dirty="0">
                <a:latin typeface="Arial Unicode MS" panose="020B0604020202020204" charset="-122"/>
                <a:ea typeface="Arial Unicode MS" panose="020B0604020202020204" charset="-122"/>
                <a:sym typeface="+mn-ea"/>
              </a:rPr>
              <a:t>To detect topics in a text stream, various online topic models have been proposed in the literature.</a:t>
            </a:r>
            <a:endParaRPr lang="en-US" dirty="0">
              <a:latin typeface="Arial Unicode MS" panose="020B0604020202020204" charset="-122"/>
              <a:ea typeface="Arial Unicode MS" panose="020B0604020202020204" charset="-122"/>
            </a:endParaRPr>
          </a:p>
          <a:p>
            <a:r>
              <a:rPr lang="en-US" dirty="0">
                <a:latin typeface="Arial Unicode MS" panose="020B0604020202020204" charset="-122"/>
                <a:ea typeface="Arial Unicode MS" panose="020B0604020202020204" charset="-122"/>
                <a:sym typeface="+mn-ea"/>
              </a:rPr>
              <a:t>Bayes algorithm is used.</a:t>
            </a:r>
          </a:p>
          <a:p>
            <a:endParaRPr lang="en-US" dirty="0">
              <a:latin typeface="Arial Unicode MS" panose="020B0604020202020204" charset="-122"/>
              <a:ea typeface="Arial Unicode MS" panose="020B0604020202020204" charset="-122"/>
              <a:sym typeface="+mn-ea"/>
            </a:endParaRPr>
          </a:p>
          <a:p>
            <a:pPr marL="0" indent="0">
              <a:buNone/>
            </a:pPr>
            <a:r>
              <a:rPr lang="en-US" sz="4000" dirty="0">
                <a:solidFill>
                  <a:schemeClr val="tx1"/>
                </a:solidFill>
                <a:latin typeface="Times New Roman" panose="02020603050405020304" charset="0"/>
                <a:cs typeface="Times New Roman" panose="02020603050405020304" charset="0"/>
              </a:rPr>
              <a:t>LIMITATIONS:</a:t>
            </a:r>
            <a:r>
              <a:rPr lang="en-US" sz="4000" dirty="0">
                <a:solidFill>
                  <a:schemeClr val="tx1"/>
                </a:solidFill>
                <a:latin typeface="Times New Roman" panose="02020603050405020304" charset="0"/>
                <a:cs typeface="Times New Roman" panose="02020603050405020304" charset="0"/>
                <a:sym typeface="+mn-ea"/>
              </a:rPr>
              <a:t> </a:t>
            </a:r>
          </a:p>
          <a:p>
            <a:r>
              <a:rPr lang="en-US" sz="2800" dirty="0">
                <a:latin typeface="Arial Unicode MS" panose="020B0604020202020204" charset="-122"/>
                <a:ea typeface="Arial Unicode MS" panose="020B0604020202020204" charset="-122"/>
                <a:sym typeface="+mn-ea"/>
              </a:rPr>
              <a:t>Most of them run with fixed topic numbers. </a:t>
            </a:r>
          </a:p>
          <a:p>
            <a:pPr>
              <a:buFont typeface="Arial" panose="020B0604020202020204" pitchFamily="34" charset="0"/>
              <a:buChar char="•"/>
            </a:pPr>
            <a:r>
              <a:rPr lang="en-US" dirty="0">
                <a:latin typeface="Arial Unicode MS" panose="020B0604020202020204" charset="-122"/>
                <a:ea typeface="Arial Unicode MS" panose="020B0604020202020204" charset="-122"/>
                <a:sym typeface="+mn-ea"/>
              </a:rPr>
              <a:t>The overlaps between the topics </a:t>
            </a:r>
            <a:r>
              <a:rPr lang="en-US" dirty="0" smtClean="0">
                <a:latin typeface="Arial Unicode MS" panose="020B0604020202020204" charset="-122"/>
                <a:ea typeface="Arial Unicode MS" panose="020B0604020202020204" charset="-122"/>
                <a:sym typeface="+mn-ea"/>
              </a:rPr>
              <a:t>may enlarge in evolving process. </a:t>
            </a:r>
            <a:endParaRPr lang="en-US" dirty="0">
              <a:latin typeface="Arial Unicode MS" panose="020B0604020202020204" charset="-122"/>
              <a:ea typeface="Arial Unicode MS" panose="020B0604020202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7230"/>
            <a:ext cx="10515600" cy="1325563"/>
          </a:xfrm>
        </p:spPr>
        <p:txBody>
          <a:bodyPr>
            <a:normAutofit/>
          </a:bodyPr>
          <a:lstStyle/>
          <a:p>
            <a:r>
              <a:rPr lang="en-US">
                <a:latin typeface="Times New Roman" panose="02020603050405020304" charset="0"/>
                <a:cs typeface="Times New Roman" panose="02020603050405020304" charset="0"/>
                <a:sym typeface="+mn-ea"/>
              </a:rPr>
              <a:t>PROPOSED SYSTEM:</a:t>
            </a:r>
            <a:r>
              <a:t/>
            </a:r>
            <a:br/>
            <a:endParaRPr lang="en-US"/>
          </a:p>
        </p:txBody>
      </p:sp>
      <p:sp>
        <p:nvSpPr>
          <p:cNvPr id="3" name="Content Placeholder 2"/>
          <p:cNvSpPr>
            <a:spLocks noGrp="1"/>
          </p:cNvSpPr>
          <p:nvPr>
            <p:ph idx="1"/>
          </p:nvPr>
        </p:nvSpPr>
        <p:spPr>
          <a:xfrm>
            <a:off x="838200" y="1825625"/>
            <a:ext cx="10515600" cy="1829435"/>
          </a:xfrm>
        </p:spPr>
        <p:txBody>
          <a:bodyPr>
            <a:noAutofit/>
          </a:bodyPr>
          <a:lstStyle/>
          <a:p>
            <a:pPr lvl="0" algn="just" rtl="0">
              <a:spcBef>
                <a:spcPts val="0"/>
              </a:spcBef>
              <a:spcAft>
                <a:spcPts val="0"/>
              </a:spcAft>
              <a:buSzPts val="2280"/>
            </a:pPr>
            <a:r>
              <a:rPr lang="en-US">
                <a:latin typeface="Arial Unicode MS" panose="020B0604020202020204" charset="-122"/>
                <a:ea typeface="Arial Unicode MS" panose="020B0604020202020204" charset="-122"/>
                <a:sym typeface="+mn-ea"/>
              </a:rPr>
              <a:t>Hierarchical topic model is a candidate solution to these problems,since it can reveal many useful relationships between the topics.</a:t>
            </a:r>
          </a:p>
          <a:p>
            <a:pPr lvl="0" algn="just" rtl="0">
              <a:spcBef>
                <a:spcPts val="0"/>
              </a:spcBef>
              <a:spcAft>
                <a:spcPts val="0"/>
              </a:spcAft>
              <a:buSzPts val="2280"/>
            </a:pPr>
            <a:endParaRPr lang="en-US">
              <a:latin typeface="Arial Unicode MS" panose="020B0604020202020204" charset="-122"/>
              <a:ea typeface="Arial Unicode MS" panose="020B0604020202020204" charset="-122"/>
              <a:sym typeface="+mn-ea"/>
            </a:endParaRPr>
          </a:p>
          <a:p>
            <a:pPr lvl="0" algn="just" rtl="0">
              <a:spcBef>
                <a:spcPts val="0"/>
              </a:spcBef>
              <a:spcAft>
                <a:spcPts val="0"/>
              </a:spcAft>
              <a:buSzPts val="2280"/>
            </a:pPr>
            <a:r>
              <a:rPr lang="en-US">
                <a:latin typeface="Arial Unicode MS" panose="020B0604020202020204" charset="-122"/>
                <a:ea typeface="Arial Unicode MS" panose="020B0604020202020204" charset="-122"/>
                <a:sym typeface="+mn-ea"/>
              </a:rPr>
              <a:t>Hierarchical clustering algorithm is used.</a:t>
            </a:r>
          </a:p>
          <a:p>
            <a:pPr lvl="0" algn="just" rtl="0">
              <a:spcBef>
                <a:spcPts val="0"/>
              </a:spcBef>
              <a:spcAft>
                <a:spcPts val="0"/>
              </a:spcAft>
              <a:buSzPts val="2280"/>
            </a:pPr>
            <a:endParaRPr>
              <a:latin typeface="Arial Unicode MS" panose="020B0604020202020204" charset="-122"/>
              <a:ea typeface="Arial Unicode MS" panose="020B0604020202020204" charset="-122"/>
            </a:endParaRPr>
          </a:p>
          <a:p>
            <a:pPr lvl="0" algn="just" rtl="0">
              <a:spcBef>
                <a:spcPts val="0"/>
              </a:spcBef>
              <a:spcAft>
                <a:spcPts val="0"/>
              </a:spcAft>
              <a:buSzPts val="2280"/>
            </a:pPr>
            <a:endParaRPr lang="en-US">
              <a:latin typeface="Arial Unicode MS" panose="020B0604020202020204" charset="-122"/>
              <a:ea typeface="Arial Unicode MS" panose="020B0604020202020204" charset="-122"/>
            </a:endParaRPr>
          </a:p>
        </p:txBody>
      </p:sp>
      <p:sp>
        <p:nvSpPr>
          <p:cNvPr id="4" name="Text Box 3"/>
          <p:cNvSpPr txBox="1"/>
          <p:nvPr/>
        </p:nvSpPr>
        <p:spPr>
          <a:xfrm>
            <a:off x="838200" y="3836035"/>
            <a:ext cx="10999470" cy="1137285"/>
          </a:xfrm>
          <a:prstGeom prst="rect">
            <a:avLst/>
          </a:prstGeom>
          <a:noFill/>
        </p:spPr>
        <p:txBody>
          <a:bodyPr wrap="square" rtlCol="0" anchor="t">
            <a:spAutoFit/>
          </a:bodyPr>
          <a:lstStyle/>
          <a:p>
            <a:pPr marL="0" lvl="0" indent="0" algn="just" rtl="0">
              <a:spcBef>
                <a:spcPts val="0"/>
              </a:spcBef>
              <a:spcAft>
                <a:spcPts val="0"/>
              </a:spcAft>
              <a:buSzPts val="2280"/>
              <a:buNone/>
            </a:pPr>
            <a:r>
              <a:rPr lang="en-US" sz="4000">
                <a:latin typeface="Times New Roman" panose="02020603050405020304" charset="0"/>
                <a:cs typeface="Times New Roman" panose="02020603050405020304" charset="0"/>
                <a:sym typeface="+mn-ea"/>
              </a:rPr>
              <a:t>ADVANTAGES:</a:t>
            </a:r>
            <a:endParaRPr lang="en-US"/>
          </a:p>
          <a:p>
            <a:pPr marL="457200" lvl="0" indent="-457200" algn="just" rtl="0">
              <a:spcBef>
                <a:spcPts val="0"/>
              </a:spcBef>
              <a:spcAft>
                <a:spcPts val="0"/>
              </a:spcAft>
              <a:buSzPts val="2280"/>
              <a:buFont typeface="Arial" panose="020B0604020202020204" pitchFamily="34" charset="0"/>
              <a:buChar char="•"/>
            </a:pPr>
            <a:endParaRPr lang="en-US" sz="2800"/>
          </a:p>
        </p:txBody>
      </p:sp>
      <p:sp>
        <p:nvSpPr>
          <p:cNvPr id="5" name="Text Box 4"/>
          <p:cNvSpPr txBox="1"/>
          <p:nvPr/>
        </p:nvSpPr>
        <p:spPr>
          <a:xfrm>
            <a:off x="838200" y="4631055"/>
            <a:ext cx="8567420" cy="1814830"/>
          </a:xfrm>
          <a:prstGeom prst="rect">
            <a:avLst/>
          </a:prstGeom>
          <a:noFill/>
        </p:spPr>
        <p:txBody>
          <a:bodyPr wrap="square" rtlCol="0" anchor="t">
            <a:spAutoFit/>
          </a:bodyPr>
          <a:lstStyle/>
          <a:p>
            <a:pPr marL="457200" lvl="0" indent="-457200" algn="just" rtl="0">
              <a:spcBef>
                <a:spcPts val="0"/>
              </a:spcBef>
              <a:spcAft>
                <a:spcPts val="0"/>
              </a:spcAft>
              <a:buSzPts val="2280"/>
              <a:buFont typeface="Arial" panose="020B0604020202020204" pitchFamily="34" charset="0"/>
              <a:buChar char="•"/>
            </a:pPr>
            <a:r>
              <a:rPr lang="en-US" sz="2800">
                <a:latin typeface="Arial Unicode MS" panose="020B0604020202020204" charset="-122"/>
                <a:ea typeface="Arial Unicode MS" panose="020B0604020202020204" charset="-122"/>
                <a:sym typeface="+mn-ea"/>
              </a:rPr>
              <a:t>These relationships can help to find high quality topics.</a:t>
            </a:r>
          </a:p>
          <a:p>
            <a:pPr marL="457200" lvl="0" indent="-457200" algn="just" rtl="0">
              <a:spcBef>
                <a:spcPts val="0"/>
              </a:spcBef>
              <a:spcAft>
                <a:spcPts val="0"/>
              </a:spcAft>
              <a:buSzPts val="2280"/>
              <a:buFont typeface="Arial" panose="020B0604020202020204" pitchFamily="34" charset="0"/>
              <a:buChar char="•"/>
            </a:pPr>
            <a:r>
              <a:rPr lang="en-US" sz="2800">
                <a:latin typeface="Arial Unicode MS" panose="020B0604020202020204" charset="-122"/>
                <a:ea typeface="Arial Unicode MS" panose="020B0604020202020204" charset="-122"/>
                <a:sym typeface="+mn-ea"/>
              </a:rPr>
              <a:t>Reduce topic overlaps.</a:t>
            </a:r>
            <a:endParaRPr lang="en-US" sz="2800">
              <a:latin typeface="Arial Unicode MS" panose="020B0604020202020204" charset="-122"/>
              <a:ea typeface="Arial Unicode MS" panose="020B0604020202020204" charset="-122"/>
            </a:endParaRPr>
          </a:p>
          <a:p>
            <a:pPr marL="457200" lvl="0" indent="-457200" algn="just" rtl="0">
              <a:spcBef>
                <a:spcPts val="0"/>
              </a:spcBef>
              <a:spcAft>
                <a:spcPts val="0"/>
              </a:spcAft>
              <a:buSzPts val="2280"/>
              <a:buFont typeface="Arial" panose="020B0604020202020204" pitchFamily="34" charset="0"/>
              <a:buChar char="•"/>
            </a:pPr>
            <a:endParaRPr lang="en-US" sz="2800">
              <a:latin typeface="Arial Unicode MS" panose="020B0604020202020204" charset="-122"/>
              <a:ea typeface="Arial Unicode MS" panose="020B0604020202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9745"/>
            <a:ext cx="10515600" cy="1325563"/>
          </a:xfrm>
        </p:spPr>
        <p:txBody>
          <a:bodyPr>
            <a:normAutofit/>
          </a:bodyPr>
          <a:lstStyle/>
          <a:p>
            <a:r>
              <a:rPr lang="en-US">
                <a:latin typeface="Times New Roman" panose="02020603050405020304" charset="0"/>
                <a:cs typeface="Times New Roman" panose="02020603050405020304" charset="0"/>
                <a:sym typeface="+mn-ea"/>
              </a:rPr>
              <a:t>SYSTEM REQUIREMENT:</a:t>
            </a:r>
            <a:r>
              <a:t/>
            </a:r>
            <a:br/>
            <a:endParaRPr lang="en-US"/>
          </a:p>
        </p:txBody>
      </p:sp>
      <p:sp>
        <p:nvSpPr>
          <p:cNvPr id="4" name="Content Placeholder 3"/>
          <p:cNvSpPr>
            <a:spLocks noGrp="1"/>
          </p:cNvSpPr>
          <p:nvPr>
            <p:ph idx="1"/>
          </p:nvPr>
        </p:nvSpPr>
        <p:spPr/>
        <p:txBody>
          <a:bodyPr>
            <a:normAutofit fontScale="90000" lnSpcReduction="20000"/>
          </a:bodyPr>
          <a:lstStyle/>
          <a:p>
            <a:pPr marL="274320" lvl="0" indent="-274320" algn="l" rtl="0">
              <a:lnSpc>
                <a:spcPct val="90000"/>
              </a:lnSpc>
              <a:spcBef>
                <a:spcPts val="0"/>
              </a:spcBef>
              <a:spcAft>
                <a:spcPts val="0"/>
              </a:spcAft>
              <a:buSzPts val="2280"/>
              <a:buNone/>
            </a:pPr>
            <a:r>
              <a:rPr lang="en-US" b="1">
                <a:sym typeface="+mn-ea"/>
              </a:rPr>
              <a:t>HARDWARE REQUIREMENTS:</a:t>
            </a:r>
          </a:p>
          <a:p>
            <a:pPr marL="274320" lvl="0" indent="-274320" algn="l" rtl="0">
              <a:lnSpc>
                <a:spcPct val="90000"/>
              </a:lnSpc>
              <a:spcBef>
                <a:spcPts val="0"/>
              </a:spcBef>
              <a:spcAft>
                <a:spcPts val="0"/>
              </a:spcAft>
              <a:buSzPts val="2280"/>
              <a:buNone/>
            </a:pPr>
            <a:endParaRPr/>
          </a:p>
          <a:p>
            <a:pPr marL="0" lvl="0" indent="0" algn="l" rtl="0">
              <a:lnSpc>
                <a:spcPct val="90000"/>
              </a:lnSpc>
              <a:spcBef>
                <a:spcPts val="480"/>
              </a:spcBef>
              <a:spcAft>
                <a:spcPts val="0"/>
              </a:spcAft>
              <a:buSzPts val="2280"/>
              <a:buNone/>
            </a:pPr>
            <a:r>
              <a:rPr lang="en-US">
                <a:sym typeface="+mn-ea"/>
              </a:rPr>
              <a:t>PROCESSOR		   :            DUAL CORE 2 DUO.</a:t>
            </a:r>
            <a:endParaRPr lang="en-US"/>
          </a:p>
          <a:p>
            <a:pPr marL="0" lvl="0" indent="0" algn="l" rtl="0">
              <a:lnSpc>
                <a:spcPct val="90000"/>
              </a:lnSpc>
              <a:spcBef>
                <a:spcPts val="480"/>
              </a:spcBef>
              <a:spcAft>
                <a:spcPts val="0"/>
              </a:spcAft>
              <a:buSzPts val="2280"/>
              <a:buNone/>
            </a:pPr>
            <a:r>
              <a:rPr lang="en-US">
                <a:sym typeface="+mn-ea"/>
              </a:rPr>
              <a:t>RAM	                            :            4GB DD RAM</a:t>
            </a:r>
            <a:endParaRPr lang="en-US"/>
          </a:p>
          <a:p>
            <a:pPr marL="0" lvl="0" indent="0" algn="l" rtl="0">
              <a:lnSpc>
                <a:spcPct val="90000"/>
              </a:lnSpc>
              <a:spcBef>
                <a:spcPts val="480"/>
              </a:spcBef>
              <a:spcAft>
                <a:spcPts val="0"/>
              </a:spcAft>
              <a:buSzPts val="2280"/>
              <a:buNone/>
            </a:pPr>
            <a:r>
              <a:rPr lang="en-US">
                <a:sym typeface="+mn-ea"/>
              </a:rPr>
              <a:t>HARD DISK 		   :           250 GB</a:t>
            </a:r>
            <a:endParaRPr lang="en-US"/>
          </a:p>
          <a:p>
            <a:pPr marL="274320" lvl="0" indent="-274320" algn="l" rtl="0">
              <a:lnSpc>
                <a:spcPct val="90000"/>
              </a:lnSpc>
              <a:spcBef>
                <a:spcPts val="480"/>
              </a:spcBef>
              <a:spcAft>
                <a:spcPts val="0"/>
              </a:spcAft>
              <a:buSzPts val="2280"/>
              <a:buNone/>
            </a:pPr>
            <a:r>
              <a:rPr lang="en-US">
                <a:sym typeface="+mn-ea"/>
              </a:rPr>
              <a:t> </a:t>
            </a:r>
            <a:endParaRPr lang="en-US"/>
          </a:p>
          <a:p>
            <a:pPr marL="274320" lvl="0" indent="-274320" algn="l" rtl="0">
              <a:lnSpc>
                <a:spcPct val="90000"/>
              </a:lnSpc>
              <a:spcBef>
                <a:spcPts val="480"/>
              </a:spcBef>
              <a:spcAft>
                <a:spcPts val="0"/>
              </a:spcAft>
              <a:buSzPts val="2280"/>
              <a:buNone/>
            </a:pPr>
            <a:r>
              <a:rPr lang="en-US" b="1">
                <a:sym typeface="+mn-ea"/>
              </a:rPr>
              <a:t>SOFTWARE REQUIREMENTS:</a:t>
            </a:r>
          </a:p>
          <a:p>
            <a:pPr marL="274320" lvl="0" indent="-274320" algn="l" rtl="0">
              <a:lnSpc>
                <a:spcPct val="90000"/>
              </a:lnSpc>
              <a:spcBef>
                <a:spcPts val="480"/>
              </a:spcBef>
              <a:spcAft>
                <a:spcPts val="0"/>
              </a:spcAft>
              <a:buSzPts val="2280"/>
              <a:buNone/>
            </a:pPr>
            <a:endParaRPr/>
          </a:p>
          <a:p>
            <a:pPr marL="0" lvl="0" indent="0" algn="l" rtl="0">
              <a:lnSpc>
                <a:spcPct val="90000"/>
              </a:lnSpc>
              <a:spcBef>
                <a:spcPts val="480"/>
              </a:spcBef>
              <a:spcAft>
                <a:spcPts val="0"/>
              </a:spcAft>
              <a:buSzPts val="2280"/>
              <a:buNone/>
            </a:pPr>
            <a:r>
              <a:rPr lang="en-US">
                <a:sym typeface="+mn-ea"/>
              </a:rPr>
              <a:t>FRONT END 		             :          J2EE (JSP, SERVLET).</a:t>
            </a:r>
            <a:endParaRPr lang="en-US"/>
          </a:p>
          <a:p>
            <a:pPr marL="0" lvl="0" indent="0" algn="l" rtl="0">
              <a:lnSpc>
                <a:spcPct val="90000"/>
              </a:lnSpc>
              <a:spcBef>
                <a:spcPts val="480"/>
              </a:spcBef>
              <a:spcAft>
                <a:spcPts val="0"/>
              </a:spcAft>
              <a:buSzPts val="2280"/>
              <a:buNone/>
            </a:pPr>
            <a:r>
              <a:rPr lang="en-US">
                <a:sym typeface="+mn-ea"/>
              </a:rPr>
              <a:t>BACK END			:          MYSQL.</a:t>
            </a:r>
            <a:endParaRPr lang="en-US"/>
          </a:p>
          <a:p>
            <a:pPr marL="0" lvl="0" indent="0" algn="l" rtl="0">
              <a:lnSpc>
                <a:spcPct val="90000"/>
              </a:lnSpc>
              <a:spcBef>
                <a:spcPts val="480"/>
              </a:spcBef>
              <a:spcAft>
                <a:spcPts val="0"/>
              </a:spcAft>
              <a:buSzPts val="2280"/>
              <a:buNone/>
            </a:pPr>
            <a:r>
              <a:rPr lang="en-US">
                <a:sym typeface="+mn-ea"/>
              </a:rPr>
              <a:t>OPERATING SYSTEM      	:          WINDOWS 7</a:t>
            </a:r>
            <a:endParaRPr lang="en-US"/>
          </a:p>
          <a:p>
            <a:pPr marL="0" lvl="0" indent="0" algn="l" rtl="0">
              <a:lnSpc>
                <a:spcPct val="90000"/>
              </a:lnSpc>
              <a:spcBef>
                <a:spcPts val="480"/>
              </a:spcBef>
              <a:spcAft>
                <a:spcPts val="0"/>
              </a:spcAft>
              <a:buSzPts val="2280"/>
              <a:buNone/>
            </a:pPr>
            <a:r>
              <a:rPr lang="en-US">
                <a:sym typeface="+mn-ea"/>
              </a:rPr>
              <a:t>IDE				:          ECLIPSE</a:t>
            </a:r>
          </a:p>
          <a:p>
            <a:pPr marL="274320" lvl="0" indent="-129540" algn="l" rtl="0">
              <a:lnSpc>
                <a:spcPct val="90000"/>
              </a:lnSpc>
              <a:spcBef>
                <a:spcPts val="480"/>
              </a:spcBef>
              <a:spcAft>
                <a:spcPts val="0"/>
              </a:spcAft>
              <a:buSzPts val="2280"/>
              <a:buNone/>
            </a:pPr>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charset="0"/>
                <a:cs typeface="Times New Roman" panose="02020603050405020304" charset="0"/>
                <a:sym typeface="+mn-ea"/>
              </a:rPr>
              <a:t>CONCLUSION</a:t>
            </a:r>
            <a:r>
              <a:rPr lang="en-US">
                <a:sym typeface="+mn-ea"/>
              </a:rPr>
              <a:t>:</a:t>
            </a:r>
            <a:endParaRPr lang="en-US"/>
          </a:p>
        </p:txBody>
      </p:sp>
      <p:sp>
        <p:nvSpPr>
          <p:cNvPr id="3" name="Content Placeholder 2"/>
          <p:cNvSpPr>
            <a:spLocks noGrp="1"/>
          </p:cNvSpPr>
          <p:nvPr>
            <p:ph idx="4294967295"/>
          </p:nvPr>
        </p:nvSpPr>
        <p:spPr>
          <a:xfrm>
            <a:off x="838200" y="1691005"/>
            <a:ext cx="10515600" cy="4351655"/>
          </a:xfrm>
        </p:spPr>
        <p:txBody>
          <a:bodyPr/>
          <a:lstStyle/>
          <a:p>
            <a:pPr algn="just"/>
            <a:r>
              <a:rPr lang="en-US">
                <a:latin typeface="Arial Unicode MS" panose="020B0604020202020204" charset="-122"/>
                <a:ea typeface="Arial Unicode MS" panose="020B0604020202020204" charset="-122"/>
                <a:cs typeface="Calibri" panose="020F0502020204030204" charset="0"/>
                <a:sym typeface="+mn-ea"/>
              </a:rPr>
              <a:t>Discovering topics from a text streams is an interesting challenge. In this concept KSHOT is proposed. KSHOT can detect topics in an online hierarchical way, which can reduce the overlaps between the topics in the evolving process and produce more coherent topics. The experimental results show the effectiveness and the efficiency of the proposed framework. </a:t>
            </a:r>
            <a:endParaRPr lang="en-US">
              <a:latin typeface="Arial Unicode MS" panose="020B0604020202020204" charset="-122"/>
              <a:ea typeface="Arial Unicode MS" panose="020B0604020202020204" charset="-122"/>
              <a:cs typeface="Calibri" panose="020F0502020204030204" charset="0"/>
            </a:endParaRPr>
          </a:p>
          <a:p>
            <a:pPr algn="just"/>
            <a:endParaRPr lang="en-US">
              <a:latin typeface="Arial Unicode MS" panose="020B0604020202020204" charset="-122"/>
              <a:ea typeface="Arial Unicode MS" panose="020B0604020202020204" charset="-122"/>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410" y="2555240"/>
            <a:ext cx="10515600" cy="1325563"/>
          </a:xfrm>
        </p:spPr>
        <p:txBody>
          <a:bodyPr>
            <a:noAutofit/>
          </a:bodyPr>
          <a:lstStyle/>
          <a:p>
            <a:r>
              <a:rPr lang="en-US" sz="8800">
                <a:latin typeface="Times New Roman" panose="02020603050405020304" charset="0"/>
                <a:cs typeface="Times New Roman" panose="02020603050405020304" charset="0"/>
              </a:rPr>
              <a:t>THANKYOU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281</Words>
  <PresentationFormat>Custom</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 KNOWLEDGE-BASED SEMISUPERVISED HIERARCHICAL ONLINE TOPIC DETECTION FRAMEWORK </vt:lpstr>
      <vt:lpstr>PRESENTED BY: Y.Sharanya 15WJ1A1261 J.Neelima   15WJ1A1219 K.Priyanka  15WJ1A1223 </vt:lpstr>
      <vt:lpstr>UNDER THE GUIDANCE OF: Mr.Patil Manikrao. Asst.Professor.</vt:lpstr>
      <vt:lpstr>ABSTRACT:</vt:lpstr>
      <vt:lpstr>EXISTING SYSTEM: </vt:lpstr>
      <vt:lpstr>PROPOSED SYSTEM: </vt:lpstr>
      <vt:lpstr>SYSTEM REQUIREMENT: </vt:lpstr>
      <vt:lpstr>CONCLUSION:</vt:lpstr>
      <vt:lpstr>THANKYOU</vt:lpstr>
      <vt:lpstr>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KNOWLEDGE-BASED SEMISUPERVISED HIERARCHICAL ONLINE TOPIC DETECTION FRAMEWORK </dc:title>
  <cp:lastModifiedBy>SAI</cp:lastModifiedBy>
  <cp:revision>2</cp:revision>
  <dcterms:modified xsi:type="dcterms:W3CDTF">2019-02-11T16:51:07Z</dcterms:modified>
</cp:coreProperties>
</file>