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6B9D63-F14B-4A2A-9464-7082995560A6}">
  <a:tblStyle styleId="{4F6B9D63-F14B-4A2A-9464-7082995560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dadebff41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dadebff4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dadebff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dadebff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dadebff4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dadebff4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adebff4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adebff4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adebff4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dadebff4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dadebff4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dadebff4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dadebff41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dadebff4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dadebff4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dadebff4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adebff41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adebff4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adebff41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adebff41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adebff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adebf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dadebff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dadebff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adebff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adebff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adebff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adebff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adebff4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adebff4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adebff4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adebff4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adebff4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adebff4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Forecasting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30900" y="2797175"/>
            <a:ext cx="8520600" cy="21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Avinash Pandey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Mukund Sudharshan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Shriprasad Marathe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27700"/>
            <a:ext cx="85206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Accuracy</a:t>
            </a:r>
            <a:endParaRPr b="1" sz="24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664188"/>
            <a:ext cx="72580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274350" y="14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Finalized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0" y="721275"/>
            <a:ext cx="8595300" cy="3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Linear Regression (Accuracy=85.38 %)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</a:t>
            </a:r>
            <a:endParaRPr b="1" sz="180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350" y="1156250"/>
            <a:ext cx="9144001" cy="3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274350" y="4652275"/>
            <a:ext cx="85953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Fit</a:t>
            </a:r>
            <a:r>
              <a:rPr lang="en"/>
              <a:t> Time: </a:t>
            </a:r>
            <a:r>
              <a:rPr b="1" lang="en"/>
              <a:t>0.001s	</a:t>
            </a:r>
            <a:r>
              <a:rPr lang="en"/>
              <a:t>		</a:t>
            </a:r>
            <a:r>
              <a:rPr b="1" lang="en"/>
              <a:t>Predict</a:t>
            </a:r>
            <a:r>
              <a:rPr lang="en"/>
              <a:t> Time: </a:t>
            </a:r>
            <a:r>
              <a:rPr b="1" lang="en"/>
              <a:t>0.0003s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03550"/>
            <a:ext cx="85206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Prophet Model (Accuracy=92.3 %)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237175" y="1304400"/>
            <a:ext cx="8595300" cy="3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</a:t>
            </a:r>
            <a:endParaRPr b="1" sz="180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175" y="608863"/>
            <a:ext cx="9144000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311700" y="4683900"/>
            <a:ext cx="7752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Fit</a:t>
            </a:r>
            <a:r>
              <a:rPr lang="en">
                <a:solidFill>
                  <a:schemeClr val="dk1"/>
                </a:solidFill>
              </a:rPr>
              <a:t> Time: </a:t>
            </a:r>
            <a:r>
              <a:rPr b="1" lang="en">
                <a:solidFill>
                  <a:schemeClr val="dk1"/>
                </a:solidFill>
              </a:rPr>
              <a:t>0.0756s	</a:t>
            </a:r>
            <a:r>
              <a:rPr lang="en">
                <a:solidFill>
                  <a:schemeClr val="dk1"/>
                </a:solidFill>
              </a:rPr>
              <a:t>		</a:t>
            </a:r>
            <a:r>
              <a:rPr b="1" lang="en">
                <a:solidFill>
                  <a:schemeClr val="dk1"/>
                </a:solidFill>
              </a:rPr>
              <a:t>Predict</a:t>
            </a:r>
            <a:r>
              <a:rPr lang="en">
                <a:solidFill>
                  <a:schemeClr val="dk1"/>
                </a:solidFill>
              </a:rPr>
              <a:t> Time:</a:t>
            </a:r>
            <a:r>
              <a:rPr b="1" lang="en">
                <a:solidFill>
                  <a:schemeClr val="dk1"/>
                </a:solidFill>
              </a:rPr>
              <a:t>2.20s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190950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ARIMA </a:t>
            </a:r>
            <a:r>
              <a:rPr b="1" lang="en" sz="1800"/>
              <a:t>(Accuracy=85.38 %)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652000"/>
            <a:ext cx="8520600" cy="3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0" y="603700"/>
            <a:ext cx="8886825" cy="38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386350" y="4568800"/>
            <a:ext cx="6858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Fit</a:t>
            </a:r>
            <a:r>
              <a:rPr lang="en">
                <a:solidFill>
                  <a:schemeClr val="dk1"/>
                </a:solidFill>
              </a:rPr>
              <a:t> Time: </a:t>
            </a:r>
            <a:r>
              <a:rPr b="1" lang="en">
                <a:solidFill>
                  <a:schemeClr val="dk1"/>
                </a:solidFill>
              </a:rPr>
              <a:t>0.92s	</a:t>
            </a:r>
            <a:r>
              <a:rPr lang="en">
                <a:solidFill>
                  <a:schemeClr val="dk1"/>
                </a:solidFill>
              </a:rPr>
              <a:t>		</a:t>
            </a:r>
            <a:r>
              <a:rPr b="1" lang="en">
                <a:solidFill>
                  <a:schemeClr val="dk1"/>
                </a:solidFill>
              </a:rPr>
              <a:t>Predict</a:t>
            </a:r>
            <a:r>
              <a:rPr lang="en">
                <a:solidFill>
                  <a:schemeClr val="dk1"/>
                </a:solidFill>
              </a:rPr>
              <a:t> Time: </a:t>
            </a:r>
            <a:r>
              <a:rPr b="1" lang="en">
                <a:solidFill>
                  <a:schemeClr val="dk1"/>
                </a:solidFill>
              </a:rPr>
              <a:t>0.0032</a:t>
            </a:r>
            <a:r>
              <a:rPr b="1" lang="en">
                <a:solidFill>
                  <a:schemeClr val="dk1"/>
                </a:solidFill>
              </a:rPr>
              <a:t>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22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SARIMA </a:t>
            </a:r>
            <a:r>
              <a:rPr b="1" lang="en" sz="1800"/>
              <a:t>(Accuracy=79.23 %)</a:t>
            </a:r>
            <a:endParaRPr b="1" sz="1800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0" y="676150"/>
            <a:ext cx="8886825" cy="36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229400" y="4672625"/>
            <a:ext cx="68943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Fit</a:t>
            </a:r>
            <a:r>
              <a:rPr lang="en">
                <a:solidFill>
                  <a:schemeClr val="dk1"/>
                </a:solidFill>
              </a:rPr>
              <a:t> Time: </a:t>
            </a:r>
            <a:r>
              <a:rPr b="1" lang="en">
                <a:solidFill>
                  <a:schemeClr val="dk1"/>
                </a:solidFill>
              </a:rPr>
              <a:t>4.924</a:t>
            </a:r>
            <a:r>
              <a:rPr b="1" lang="en">
                <a:solidFill>
                  <a:schemeClr val="dk1"/>
                </a:solidFill>
              </a:rPr>
              <a:t>s	</a:t>
            </a:r>
            <a:r>
              <a:rPr lang="en">
                <a:solidFill>
                  <a:schemeClr val="dk1"/>
                </a:solidFill>
              </a:rPr>
              <a:t>		</a:t>
            </a:r>
            <a:r>
              <a:rPr b="1" lang="en">
                <a:solidFill>
                  <a:schemeClr val="dk1"/>
                </a:solidFill>
              </a:rPr>
              <a:t>Predict</a:t>
            </a:r>
            <a:r>
              <a:rPr lang="en">
                <a:solidFill>
                  <a:schemeClr val="dk1"/>
                </a:solidFill>
              </a:rPr>
              <a:t> Time: </a:t>
            </a:r>
            <a:r>
              <a:rPr b="1" lang="en">
                <a:solidFill>
                  <a:schemeClr val="dk1"/>
                </a:solidFill>
              </a:rPr>
              <a:t>0.0171</a:t>
            </a:r>
            <a:r>
              <a:rPr b="1" lang="en">
                <a:solidFill>
                  <a:schemeClr val="dk1"/>
                </a:solidFill>
              </a:rPr>
              <a:t>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178900" y="215625"/>
            <a:ext cx="85206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Parameter Tuning</a:t>
            </a:r>
            <a:endParaRPr b="1" sz="1800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748575"/>
            <a:ext cx="85206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Autocorrelation Function (ACF)           Partial </a:t>
            </a:r>
            <a:r>
              <a:rPr lang="en"/>
              <a:t>Autocorrelation Function (PACF) 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50" y="1401375"/>
            <a:ext cx="45639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625" y="1401375"/>
            <a:ext cx="39481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Performing Order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Facebook’s Prophet Model &gt; Linear Regression = ARIMA=Holt Winters 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Forecasted Results</a:t>
            </a:r>
            <a:endParaRPr/>
          </a:p>
        </p:txBody>
      </p:sp>
      <p:graphicFrame>
        <p:nvGraphicFramePr>
          <p:cNvPr id="165" name="Google Shape;165;p2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{4F6B9D63-F14B-4A2A-9464-7082995560A6}</a:tableStyleId>
              </a:tblPr>
              <a:tblGrid>
                <a:gridCol w="2413000"/>
                <a:gridCol w="2413000"/>
                <a:gridCol w="2413000"/>
              </a:tblGrid>
              <a:tr h="582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2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2/16/18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4.850004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e+10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4.878478e+10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2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2/17/18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4.526684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e+10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4.622818e+10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2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2/18/18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4.598501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e+10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4.716618e+10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551247" y="1961763"/>
            <a:ext cx="7944909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Analysis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Pre-processing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Selection and Evaluation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Accuracy Matrix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 Finalized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Parameter Tuning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Forecasted Results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78875" y="155250"/>
            <a:ext cx="85206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Analysis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9225"/>
            <a:ext cx="9144001" cy="36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74300" y="4474150"/>
            <a:ext cx="526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Training Data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b="1" lang="en">
                <a:solidFill>
                  <a:schemeClr val="dk1"/>
                </a:solidFill>
              </a:rPr>
              <a:t>645</a:t>
            </a:r>
            <a:r>
              <a:rPr b="1"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		</a:t>
            </a:r>
            <a:r>
              <a:rPr b="1" lang="en">
                <a:solidFill>
                  <a:schemeClr val="dk1"/>
                </a:solidFill>
              </a:rPr>
              <a:t>Test Data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b="1" lang="en">
                <a:solidFill>
                  <a:schemeClr val="dk1"/>
                </a:solidFill>
              </a:rPr>
              <a:t>130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&amp; Seasonality in Data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00" y="1238250"/>
            <a:ext cx="8300750" cy="3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Pre-Processing(</a:t>
            </a:r>
            <a:r>
              <a:rPr lang="en" sz="1800"/>
              <a:t>Linear Regression</a:t>
            </a:r>
            <a:r>
              <a:rPr lang="en"/>
              <a:t>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Extracted the following information from the date field as a input to the Linear Model. Eg: For </a:t>
            </a:r>
            <a:r>
              <a:rPr b="1" lang="en"/>
              <a:t>1/5/16</a:t>
            </a:r>
            <a:r>
              <a:rPr lang="en"/>
              <a:t> and accordingly others. </a:t>
            </a:r>
            <a:r>
              <a:rPr b="1" lang="en"/>
              <a:t>Weekday</a:t>
            </a:r>
            <a:r>
              <a:rPr lang="en"/>
              <a:t> and </a:t>
            </a:r>
            <a:r>
              <a:rPr b="1" lang="en"/>
              <a:t>quarter</a:t>
            </a:r>
            <a:r>
              <a:rPr lang="en"/>
              <a:t> are the features extracted from the date itself.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</a:t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952500" y="247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{4F6B9D63-F14B-4A2A-9464-7082995560A6}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36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day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month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year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weekday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quarter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481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2016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Selection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Conventional Forecasting Methods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Naive Method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Average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Moving Average (MA)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Weighted Moving Average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Exponential Smoothing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Holt Linear Method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Holt Winters Method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Autoregression (AR)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ARIMA (AutoRegressive Integrated Moving Average)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SARIMA (Seasonal ARIMA)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ML Model Selection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Unconventional Methods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Regression (LR)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Facebook’s Prophet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Neural Networks (MLP)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7325"/>
            <a:ext cx="85206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Model Evaluation  Matrix</a:t>
            </a:r>
            <a:endParaRPr b="1" sz="1800"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1363000" y="6778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{4F6B9D63-F14B-4A2A-9464-7082995560A6}</a:tableStyleId>
              </a:tblPr>
              <a:tblGrid>
                <a:gridCol w="990100"/>
                <a:gridCol w="3810250"/>
                <a:gridCol w="1837625"/>
              </a:tblGrid>
              <a:tr h="30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Sr No.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ML Methods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0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5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5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Moving 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5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Moving 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5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Exponential Smoothing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5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Holt 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5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Holt Winters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5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Autoregression (AR)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5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SARIMA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Model Evaluation  Matrix</a:t>
            </a:r>
            <a:endParaRPr b="1"/>
          </a:p>
        </p:txBody>
      </p:sp>
      <p:graphicFrame>
        <p:nvGraphicFramePr>
          <p:cNvPr id="107" name="Google Shape;107;p2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{4F6B9D63-F14B-4A2A-9464-7082995560A6}</a:tableStyleId>
              </a:tblPr>
              <a:tblGrid>
                <a:gridCol w="770950"/>
                <a:gridCol w="405505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Sr. No.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ML Methods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Facebook’s Prophet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Networks (MLP)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