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74" r:id="rId8"/>
    <p:sldId id="275" r:id="rId9"/>
    <p:sldId id="265" r:id="rId10"/>
    <p:sldId id="272" r:id="rId11"/>
    <p:sldId id="259" r:id="rId12"/>
    <p:sldId id="269" r:id="rId13"/>
    <p:sldId id="276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7" d="100"/>
          <a:sy n="87" d="100"/>
        </p:scale>
        <p:origin x="2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221" y="2341547"/>
            <a:ext cx="8092868" cy="15724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dirty="0">
                <a:ea typeface="+mj-lt"/>
                <a:cs typeface="+mj-lt"/>
              </a:rPr>
              <a:t>Using DES, Elliptic DH and El-Gamal Signature </a:t>
            </a:r>
            <a:endParaRPr lang="en-GB" sz="4400" dirty="0"/>
          </a:p>
        </p:txBody>
      </p:sp>
      <p:sp>
        <p:nvSpPr>
          <p:cNvPr id="4" name="Rectangle 3"/>
          <p:cNvSpPr/>
          <p:nvPr/>
        </p:nvSpPr>
        <p:spPr>
          <a:xfrm>
            <a:off x="1986184" y="943749"/>
            <a:ext cx="85586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dirty="0">
                <a:latin typeface="+mj-lt"/>
                <a:ea typeface="+mj-lt"/>
                <a:cs typeface="+mj-lt"/>
              </a:rPr>
              <a:t>Sending Email Securely</a:t>
            </a:r>
            <a:endParaRPr lang="en-US" sz="6600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344D56-B5B6-49CD-BE0A-68D982869930}"/>
              </a:ext>
            </a:extLst>
          </p:cNvPr>
          <p:cNvSpPr txBox="1">
            <a:spLocks/>
          </p:cNvSpPr>
          <p:nvPr/>
        </p:nvSpPr>
        <p:spPr>
          <a:xfrm>
            <a:off x="1536126" y="4341825"/>
            <a:ext cx="8092868" cy="157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ea typeface="+mj-lt"/>
                <a:cs typeface="+mj-lt"/>
              </a:rPr>
              <a:t>Aviv </a:t>
            </a:r>
            <a:r>
              <a:rPr lang="en-GB" sz="3200" dirty="0" err="1">
                <a:ea typeface="+mj-lt"/>
                <a:cs typeface="+mj-lt"/>
              </a:rPr>
              <a:t>Eitam</a:t>
            </a:r>
            <a:r>
              <a:rPr lang="en-GB" sz="3200" dirty="0">
                <a:ea typeface="+mj-lt"/>
                <a:cs typeface="+mj-lt"/>
              </a:rPr>
              <a:t>, Anton </a:t>
            </a:r>
            <a:r>
              <a:rPr lang="en-GB" sz="3200" dirty="0" err="1">
                <a:ea typeface="+mj-lt"/>
                <a:cs typeface="+mj-lt"/>
              </a:rPr>
              <a:t>Grudsky</a:t>
            </a:r>
            <a:r>
              <a:rPr lang="en-GB" sz="3200" dirty="0">
                <a:ea typeface="+mj-lt"/>
                <a:cs typeface="+mj-lt"/>
              </a:rPr>
              <a:t>, Ori </a:t>
            </a:r>
            <a:r>
              <a:rPr lang="en-GB" sz="3200" dirty="0" err="1">
                <a:ea typeface="+mj-lt"/>
                <a:cs typeface="+mj-lt"/>
              </a:rPr>
              <a:t>Burshtein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8FA9-953F-4377-9B69-E5FF1857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50" y="15055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1" u="sng" dirty="0">
                <a:ea typeface="+mj-lt"/>
                <a:cs typeface="+mj-lt"/>
              </a:rPr>
              <a:t>Elliptic Curve Diffie Hellman</a:t>
            </a:r>
            <a:endParaRPr lang="en-GB" dirty="0">
              <a:ea typeface="+mj-lt"/>
              <a:cs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21F76A03-E0A2-4E09-8684-571F9DB478FE}"/>
                  </a:ext>
                </a:extLst>
              </p:cNvPr>
              <p:cNvSpPr txBox="1"/>
              <p:nvPr/>
            </p:nvSpPr>
            <p:spPr>
              <a:xfrm>
                <a:off x="725750" y="1843950"/>
                <a:ext cx="5763827" cy="3207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Public elliptic curve and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on curve .</a:t>
                </a:r>
              </a:p>
              <a:p>
                <a:r>
                  <a:rPr lang="en-US" sz="2000" dirty="0"/>
                  <a:t>Alice and Bob compute their public and private keys.</a:t>
                </a:r>
              </a:p>
              <a:p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Alice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Private Key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Public Key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Bob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Private Key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Public Key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21F76A03-E0A2-4E09-8684-571F9DB4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0" y="1843950"/>
                <a:ext cx="5763827" cy="3207738"/>
              </a:xfrm>
              <a:prstGeom prst="rect">
                <a:avLst/>
              </a:prstGeom>
              <a:blipFill>
                <a:blip r:embed="rId2"/>
                <a:stretch>
                  <a:fillRect l="-1057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74CE4B05-7854-408C-B488-5DFA88B07122}"/>
                  </a:ext>
                </a:extLst>
              </p:cNvPr>
              <p:cNvSpPr txBox="1"/>
              <p:nvPr/>
            </p:nvSpPr>
            <p:spPr>
              <a:xfrm>
                <a:off x="7306323" y="3053921"/>
                <a:ext cx="3657599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Bob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2000" dirty="0"/>
                  <a:t>Shared Secret Key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𝑎𝑏𝐵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74CE4B05-7854-408C-B488-5DFA88B07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3" y="3053921"/>
                <a:ext cx="3657599" cy="2062103"/>
              </a:xfrm>
              <a:prstGeom prst="rect">
                <a:avLst/>
              </a:prstGeom>
              <a:blipFill>
                <a:blip r:embed="rId3"/>
                <a:stretch>
                  <a:fillRect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E7E3F318-1573-4874-9396-17216E165B40}"/>
              </a:ext>
            </a:extLst>
          </p:cNvPr>
          <p:cNvCxnSpPr>
            <a:cxnSpLocks/>
          </p:cNvCxnSpPr>
          <p:nvPr/>
        </p:nvCxnSpPr>
        <p:spPr>
          <a:xfrm flipV="1">
            <a:off x="4074850" y="3258106"/>
            <a:ext cx="3932808" cy="1189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D8834767-C678-491F-AFF0-58FC5F654641}"/>
              </a:ext>
            </a:extLst>
          </p:cNvPr>
          <p:cNvCxnSpPr>
            <a:cxnSpLocks/>
          </p:cNvCxnSpPr>
          <p:nvPr/>
        </p:nvCxnSpPr>
        <p:spPr>
          <a:xfrm>
            <a:off x="4074850" y="3524436"/>
            <a:ext cx="3932808" cy="2396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550-5875-43C2-A759-F63071EF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ea typeface="+mj-lt"/>
                <a:cs typeface="+mj-lt"/>
              </a:rPr>
              <a:t>El-Gamal Digital Signature</a:t>
            </a:r>
            <a:endParaRPr lang="en-US" b="1" u="sng" dirty="0">
              <a:cs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87D45B92-9AAD-47A5-88BA-F8F95ACF375C}"/>
                  </a:ext>
                </a:extLst>
              </p:cNvPr>
              <p:cNvSpPr txBox="1"/>
              <p:nvPr/>
            </p:nvSpPr>
            <p:spPr>
              <a:xfrm>
                <a:off x="971365" y="1690688"/>
                <a:ext cx="6556899" cy="440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Key: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Private: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Public: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2000" b="0" dirty="0"/>
                  <a:t>Signs a message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with: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b="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b="0" dirty="0"/>
                  <a:t>Signature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87D45B92-9AAD-47A5-88BA-F8F95ACF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5" y="1690688"/>
                <a:ext cx="6556899" cy="4409477"/>
              </a:xfrm>
              <a:prstGeom prst="rect">
                <a:avLst/>
              </a:prstGeom>
              <a:blipFill>
                <a:blip r:embed="rId2"/>
                <a:stretch>
                  <a:fillRect l="-929" t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6546-A282-4C00-9392-6371A97A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ea typeface="+mj-lt"/>
                <a:cs typeface="+mj-lt"/>
              </a:rPr>
              <a:t>El-Gamal </a:t>
            </a:r>
            <a:r>
              <a:rPr lang="en-GB" b="1" u="sng" dirty="0">
                <a:cs typeface="Calibri Light"/>
              </a:rPr>
              <a:t>Digital Signature - Verification</a:t>
            </a:r>
            <a:endParaRPr lang="en-GB" dirty="0">
              <a:ea typeface="+mj-lt"/>
              <a:cs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C6D3CD43-F063-4FB3-9CAD-7ACAFF599C5E}"/>
                  </a:ext>
                </a:extLst>
              </p:cNvPr>
              <p:cNvSpPr txBox="1"/>
              <p:nvPr/>
            </p:nvSpPr>
            <p:spPr>
              <a:xfrm>
                <a:off x="838200" y="2512380"/>
                <a:ext cx="5331781" cy="228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Any user can verify the signature by computing: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b="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Signature is valid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C6D3CD43-F063-4FB3-9CAD-7ACAFF59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12380"/>
                <a:ext cx="5331781" cy="2288447"/>
              </a:xfrm>
              <a:prstGeom prst="rect">
                <a:avLst/>
              </a:prstGeom>
              <a:blipFill>
                <a:blip r:embed="rId2"/>
                <a:stretch>
                  <a:fillRect l="-1259" t="-1330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7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973" y="1556483"/>
            <a:ext cx="8301404" cy="4127744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US" sz="13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5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6C52-BE0F-4A3D-9B1A-9B51BA25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98" y="64174"/>
            <a:ext cx="10515600" cy="766969"/>
          </a:xfrm>
        </p:spPr>
        <p:txBody>
          <a:bodyPr/>
          <a:lstStyle/>
          <a:p>
            <a:r>
              <a:rPr lang="en-GB" b="1" u="sng" dirty="0">
                <a:cs typeface="Calibri Light"/>
              </a:rPr>
              <a:t>How does it work</a:t>
            </a:r>
            <a:endParaRPr lang="en-GB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8E6A6-7B42-4238-A2BF-E9A636B7FDBB}"/>
              </a:ext>
            </a:extLst>
          </p:cNvPr>
          <p:cNvSpPr txBox="1"/>
          <p:nvPr/>
        </p:nvSpPr>
        <p:spPr>
          <a:xfrm>
            <a:off x="2381718" y="985032"/>
            <a:ext cx="6430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u="sng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0F005-3FD4-4684-ADB7-BB1DC94383FD}"/>
              </a:ext>
            </a:extLst>
          </p:cNvPr>
          <p:cNvSpPr txBox="1"/>
          <p:nvPr/>
        </p:nvSpPr>
        <p:spPr>
          <a:xfrm>
            <a:off x="8783715" y="994344"/>
            <a:ext cx="6430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u="sng" dirty="0"/>
              <a:t>Bob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2F6B3-22BA-4CE6-B862-E5554F9C4DE8}"/>
              </a:ext>
            </a:extLst>
          </p:cNvPr>
          <p:cNvSpPr txBox="1"/>
          <p:nvPr/>
        </p:nvSpPr>
        <p:spPr>
          <a:xfrm>
            <a:off x="7296866" y="6340924"/>
            <a:ext cx="3686298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Email DES decryption </a:t>
            </a:r>
            <a:r>
              <a:rPr lang="en-GB" sz="1400" dirty="0">
                <a:ea typeface="+mn-lt"/>
                <a:cs typeface="+mn-lt"/>
              </a:rPr>
              <a:t>with the shared secret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F1196-A98D-4E44-A0BA-ED3E69859E2E}"/>
              </a:ext>
            </a:extLst>
          </p:cNvPr>
          <p:cNvSpPr txBox="1"/>
          <p:nvPr/>
        </p:nvSpPr>
        <p:spPr>
          <a:xfrm>
            <a:off x="1350999" y="2884539"/>
            <a:ext cx="2824456" cy="5232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El-Gamal key signing (</a:t>
            </a:r>
            <a:r>
              <a:rPr lang="en-GB" sz="1400" dirty="0">
                <a:ea typeface="+mn-lt"/>
                <a:cs typeface="+mn-lt"/>
              </a:rPr>
              <a:t>Alice's ECDH public key)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DF76D-34D3-4278-963F-81831FF936A3}"/>
              </a:ext>
            </a:extLst>
          </p:cNvPr>
          <p:cNvSpPr txBox="1"/>
          <p:nvPr/>
        </p:nvSpPr>
        <p:spPr>
          <a:xfrm>
            <a:off x="1287788" y="1472163"/>
            <a:ext cx="294763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Alice initiate </a:t>
            </a:r>
            <a:r>
              <a:rPr lang="en-GB" sz="1400" dirty="0">
                <a:ea typeface="+mn-lt"/>
                <a:cs typeface="+mn-lt"/>
              </a:rPr>
              <a:t>communication</a:t>
            </a:r>
            <a:r>
              <a:rPr lang="en-GB" sz="1400" dirty="0">
                <a:cs typeface="Calibri"/>
              </a:rPr>
              <a:t> with 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05DAF-26B4-48B7-8A3A-64744D6BBD89}"/>
              </a:ext>
            </a:extLst>
          </p:cNvPr>
          <p:cNvSpPr txBox="1"/>
          <p:nvPr/>
        </p:nvSpPr>
        <p:spPr>
          <a:xfrm>
            <a:off x="1902725" y="2394234"/>
            <a:ext cx="1721004" cy="3077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ECDH key generation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1F0C8-102A-4AEE-B079-5694D8ADCEA6}"/>
              </a:ext>
            </a:extLst>
          </p:cNvPr>
          <p:cNvSpPr txBox="1"/>
          <p:nvPr/>
        </p:nvSpPr>
        <p:spPr>
          <a:xfrm>
            <a:off x="926611" y="5014407"/>
            <a:ext cx="367462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DES email encryption with the shared secret key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82EE0-687E-4D03-8C95-B578D22265CA}"/>
              </a:ext>
            </a:extLst>
          </p:cNvPr>
          <p:cNvSpPr txBox="1"/>
          <p:nvPr/>
        </p:nvSpPr>
        <p:spPr>
          <a:xfrm>
            <a:off x="1732215" y="4141866"/>
            <a:ext cx="206202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Verify Bob's </a:t>
            </a:r>
            <a:r>
              <a:rPr lang="en-GB" sz="1400" dirty="0">
                <a:ea typeface="+mn-lt"/>
                <a:cs typeface="+mn-lt"/>
              </a:rPr>
              <a:t>key signature</a:t>
            </a:r>
            <a:endParaRPr lang="en-GB" sz="14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2D228A-D011-4911-9B83-546C65265B62}"/>
              </a:ext>
            </a:extLst>
          </p:cNvPr>
          <p:cNvSpPr txBox="1"/>
          <p:nvPr/>
        </p:nvSpPr>
        <p:spPr>
          <a:xfrm>
            <a:off x="8085447" y="4449491"/>
            <a:ext cx="2109136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>
                <a:ea typeface="+mn-lt"/>
                <a:cs typeface="+mn-lt"/>
              </a:rPr>
              <a:t>Verify Alice's </a:t>
            </a:r>
            <a:r>
              <a:rPr lang="en-GB" sz="1400">
                <a:cs typeface="Calibri"/>
              </a:rPr>
              <a:t>key signature</a:t>
            </a:r>
            <a:endParaRPr lang="en-US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8CA54-1C8A-46B5-8194-2426B0900635}"/>
              </a:ext>
            </a:extLst>
          </p:cNvPr>
          <p:cNvSpPr txBox="1"/>
          <p:nvPr/>
        </p:nvSpPr>
        <p:spPr>
          <a:xfrm>
            <a:off x="5040893" y="3866488"/>
            <a:ext cx="2110214" cy="307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ECDH </a:t>
            </a:r>
            <a:r>
              <a:rPr lang="en-GB" sz="1400" dirty="0">
                <a:ea typeface="+mn-lt"/>
                <a:cs typeface="+mn-lt"/>
              </a:rPr>
              <a:t>signed </a:t>
            </a:r>
            <a:r>
              <a:rPr lang="en-GB" sz="1400" dirty="0"/>
              <a:t>key exchange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5429F-9454-45B8-B0F6-9D2919202E8E}"/>
              </a:ext>
            </a:extLst>
          </p:cNvPr>
          <p:cNvSpPr txBox="1"/>
          <p:nvPr/>
        </p:nvSpPr>
        <p:spPr>
          <a:xfrm>
            <a:off x="6866628" y="4899756"/>
            <a:ext cx="453803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Calculate the product of Bob's private and </a:t>
            </a:r>
            <a:r>
              <a:rPr lang="en-GB" sz="1400" dirty="0">
                <a:cs typeface="Calibri"/>
              </a:rPr>
              <a:t>Alice's public key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A1EDF-5975-4BDD-8423-E679ED4B8167}"/>
              </a:ext>
            </a:extLst>
          </p:cNvPr>
          <p:cNvSpPr txBox="1"/>
          <p:nvPr/>
        </p:nvSpPr>
        <p:spPr>
          <a:xfrm>
            <a:off x="491931" y="4596905"/>
            <a:ext cx="454372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Calculate the product of Alice's private and </a:t>
            </a:r>
            <a:r>
              <a:rPr lang="en-GB" sz="1400" dirty="0">
                <a:ea typeface="+mn-lt"/>
                <a:cs typeface="+mn-lt"/>
              </a:rPr>
              <a:t>Bob's public 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3DF85-1963-4DD3-BBF7-8E59FE702757}"/>
              </a:ext>
            </a:extLst>
          </p:cNvPr>
          <p:cNvSpPr txBox="1"/>
          <p:nvPr/>
        </p:nvSpPr>
        <p:spPr>
          <a:xfrm>
            <a:off x="1581642" y="5899849"/>
            <a:ext cx="236456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Sending email with signature </a:t>
            </a:r>
            <a:endParaRPr lang="en-GB" sz="1400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748266-5A81-42F1-B4B4-A912CDF55F88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2763227" y="2702011"/>
            <a:ext cx="0" cy="1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54B7C-3B31-45DC-A875-AF90D5BC2034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2763227" y="3407759"/>
            <a:ext cx="0" cy="15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86B4FE-D368-4DAA-B508-D75F6F49DFB2}"/>
              </a:ext>
            </a:extLst>
          </p:cNvPr>
          <p:cNvSpPr txBox="1"/>
          <p:nvPr/>
        </p:nvSpPr>
        <p:spPr>
          <a:xfrm>
            <a:off x="956276" y="3561239"/>
            <a:ext cx="361390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Alice send her </a:t>
            </a:r>
            <a:r>
              <a:rPr lang="en-GB" sz="1400" dirty="0">
                <a:ea typeface="+mn-lt"/>
                <a:cs typeface="+mn-lt"/>
              </a:rPr>
              <a:t>public key with signature to Bob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E7E22-066D-4285-A0B1-CDE2AD7C5EE4}"/>
              </a:ext>
            </a:extLst>
          </p:cNvPr>
          <p:cNvSpPr txBox="1"/>
          <p:nvPr/>
        </p:nvSpPr>
        <p:spPr>
          <a:xfrm>
            <a:off x="7355972" y="3445770"/>
            <a:ext cx="3568085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Bob send his </a:t>
            </a:r>
            <a:r>
              <a:rPr lang="en-GB" sz="1400" dirty="0">
                <a:cs typeface="Calibri"/>
              </a:rPr>
              <a:t>public key with signature to Alice </a:t>
            </a:r>
            <a:endParaRPr lang="en-US" dirty="0"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8454E-A60F-4F83-B280-49916F29A5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9135644" y="4757268"/>
            <a:ext cx="4371" cy="14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EBF8D9-9FF9-4D2A-A25D-3638E10FFE16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763228" y="4449643"/>
            <a:ext cx="566" cy="14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E78374-2D10-4C5D-A16E-7B185BF6DFAA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>
            <a:off x="2763794" y="4904682"/>
            <a:ext cx="132" cy="1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23D40-1E24-4955-B0D0-2C297AED4200}"/>
              </a:ext>
            </a:extLst>
          </p:cNvPr>
          <p:cNvCxnSpPr/>
          <p:nvPr/>
        </p:nvCxnSpPr>
        <p:spPr>
          <a:xfrm>
            <a:off x="2696739" y="5779023"/>
            <a:ext cx="3716" cy="1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826A7A-8454-4975-A4F8-678EF9207F42}"/>
              </a:ext>
            </a:extLst>
          </p:cNvPr>
          <p:cNvCxnSpPr>
            <a:cxnSpLocks/>
            <a:stCxn id="92" idx="2"/>
            <a:endCxn id="11" idx="0"/>
          </p:cNvCxnSpPr>
          <p:nvPr/>
        </p:nvCxnSpPr>
        <p:spPr>
          <a:xfrm flipH="1">
            <a:off x="9140015" y="6211184"/>
            <a:ext cx="1319" cy="12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31F0C8-102A-4AEE-B079-5694D8ADCEA6}"/>
              </a:ext>
            </a:extLst>
          </p:cNvPr>
          <p:cNvSpPr txBox="1"/>
          <p:nvPr/>
        </p:nvSpPr>
        <p:spPr>
          <a:xfrm>
            <a:off x="926610" y="5459965"/>
            <a:ext cx="367462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cs typeface="Calibri"/>
              </a:rPr>
              <a:t>Create Specific Signature for the message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123D40-1E24-4955-B0D0-2C297AED4200}"/>
              </a:ext>
            </a:extLst>
          </p:cNvPr>
          <p:cNvCxnSpPr/>
          <p:nvPr/>
        </p:nvCxnSpPr>
        <p:spPr>
          <a:xfrm>
            <a:off x="2688393" y="5320755"/>
            <a:ext cx="3716" cy="1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1">
            <a:extLst>
              <a:ext uri="{FF2B5EF4-FFF2-40B4-BE49-F238E27FC236}">
                <a16:creationId xmlns:a16="http://schemas.microsoft.com/office/drawing/2014/main" id="{50DBE086-5539-4B6D-9FBD-F9BB6015080C}"/>
              </a:ext>
            </a:extLst>
          </p:cNvPr>
          <p:cNvSpPr txBox="1"/>
          <p:nvPr/>
        </p:nvSpPr>
        <p:spPr>
          <a:xfrm>
            <a:off x="7723417" y="2438348"/>
            <a:ext cx="2824456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El-Gamal key signing (</a:t>
            </a:r>
            <a:r>
              <a:rPr lang="en-GB" sz="1400" dirty="0">
                <a:ea typeface="+mn-lt"/>
                <a:cs typeface="+mn-lt"/>
              </a:rPr>
              <a:t>Bob's ECDH public key)</a:t>
            </a: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D883DB7C-F4E8-41E3-B1B2-10F292E04CDD}"/>
              </a:ext>
            </a:extLst>
          </p:cNvPr>
          <p:cNvSpPr txBox="1"/>
          <p:nvPr/>
        </p:nvSpPr>
        <p:spPr>
          <a:xfrm>
            <a:off x="8275359" y="1951670"/>
            <a:ext cx="1721004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ECDH key generation</a:t>
            </a:r>
          </a:p>
        </p:txBody>
      </p:sp>
      <p:cxnSp>
        <p:nvCxnSpPr>
          <p:cNvPr id="52" name="Straight Arrow Connector 7">
            <a:extLst>
              <a:ext uri="{FF2B5EF4-FFF2-40B4-BE49-F238E27FC236}">
                <a16:creationId xmlns:a16="http://schemas.microsoft.com/office/drawing/2014/main" id="{9C78B329-E76C-49AF-B9B6-9FE7B99E07CA}"/>
              </a:ext>
            </a:extLst>
          </p:cNvPr>
          <p:cNvCxnSpPr>
            <a:cxnSpLocks/>
            <a:stCxn id="118" idx="2"/>
            <a:endCxn id="16" idx="0"/>
          </p:cNvCxnSpPr>
          <p:nvPr/>
        </p:nvCxnSpPr>
        <p:spPr>
          <a:xfrm>
            <a:off x="2763227" y="2256453"/>
            <a:ext cx="0" cy="13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: מרפקי 65">
            <a:extLst>
              <a:ext uri="{FF2B5EF4-FFF2-40B4-BE49-F238E27FC236}">
                <a16:creationId xmlns:a16="http://schemas.microsoft.com/office/drawing/2014/main" id="{38BAE99E-2920-43DE-BE3E-D6CC5492B994}"/>
              </a:ext>
            </a:extLst>
          </p:cNvPr>
          <p:cNvCxnSpPr>
            <a:cxnSpLocks/>
            <a:stCxn id="25" idx="3"/>
            <a:endCxn id="35" idx="0"/>
          </p:cNvCxnSpPr>
          <p:nvPr/>
        </p:nvCxnSpPr>
        <p:spPr>
          <a:xfrm>
            <a:off x="4570178" y="3715128"/>
            <a:ext cx="1525822" cy="151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: מרפקי 69">
            <a:extLst>
              <a:ext uri="{FF2B5EF4-FFF2-40B4-BE49-F238E27FC236}">
                <a16:creationId xmlns:a16="http://schemas.microsoft.com/office/drawing/2014/main" id="{8C1A13D4-670A-4329-BE50-C61AF142C99A}"/>
              </a:ext>
            </a:extLst>
          </p:cNvPr>
          <p:cNvCxnSpPr>
            <a:cxnSpLocks/>
            <a:stCxn id="35" idx="1"/>
            <a:endCxn id="18" idx="0"/>
          </p:cNvCxnSpPr>
          <p:nvPr/>
        </p:nvCxnSpPr>
        <p:spPr>
          <a:xfrm rot="10800000" flipV="1">
            <a:off x="2763229" y="4020376"/>
            <a:ext cx="2277665" cy="121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22E68123-585B-4D5D-9F9D-6E3430EEFD6D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>
            <a:off x="9135645" y="2961568"/>
            <a:ext cx="4370" cy="48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: מרפקי 79">
            <a:extLst>
              <a:ext uri="{FF2B5EF4-FFF2-40B4-BE49-F238E27FC236}">
                <a16:creationId xmlns:a16="http://schemas.microsoft.com/office/drawing/2014/main" id="{26F6C940-3712-4F76-BBA0-B20F35FECD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124" y="3715127"/>
            <a:ext cx="1082848" cy="163283"/>
          </a:xfrm>
          <a:prstGeom prst="bentConnector3">
            <a:avLst>
              <a:gd name="adj1" fmla="val 100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: מרפקי 86">
            <a:extLst>
              <a:ext uri="{FF2B5EF4-FFF2-40B4-BE49-F238E27FC236}">
                <a16:creationId xmlns:a16="http://schemas.microsoft.com/office/drawing/2014/main" id="{526761F1-8E4C-43BB-B979-F8CE11523571}"/>
              </a:ext>
            </a:extLst>
          </p:cNvPr>
          <p:cNvCxnSpPr>
            <a:cxnSpLocks/>
            <a:stCxn id="35" idx="3"/>
            <a:endCxn id="19" idx="0"/>
          </p:cNvCxnSpPr>
          <p:nvPr/>
        </p:nvCxnSpPr>
        <p:spPr>
          <a:xfrm>
            <a:off x="7151107" y="4020377"/>
            <a:ext cx="1988908" cy="429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20">
            <a:extLst>
              <a:ext uri="{FF2B5EF4-FFF2-40B4-BE49-F238E27FC236}">
                <a16:creationId xmlns:a16="http://schemas.microsoft.com/office/drawing/2014/main" id="{432BBDB8-5DAA-43ED-BBC8-8DC8273B454D}"/>
              </a:ext>
            </a:extLst>
          </p:cNvPr>
          <p:cNvSpPr txBox="1"/>
          <p:nvPr/>
        </p:nvSpPr>
        <p:spPr>
          <a:xfrm>
            <a:off x="8088085" y="5895656"/>
            <a:ext cx="2106498" cy="315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Verify message signature</a:t>
            </a:r>
            <a:endParaRPr lang="en-US" dirty="0"/>
          </a:p>
        </p:txBody>
      </p:sp>
      <p:cxnSp>
        <p:nvCxnSpPr>
          <p:cNvPr id="97" name="מחבר: מרפקי 96">
            <a:extLst>
              <a:ext uri="{FF2B5EF4-FFF2-40B4-BE49-F238E27FC236}">
                <a16:creationId xmlns:a16="http://schemas.microsoft.com/office/drawing/2014/main" id="{DB261C00-E0EE-4328-8649-9980C3519B16}"/>
              </a:ext>
            </a:extLst>
          </p:cNvPr>
          <p:cNvCxnSpPr>
            <a:stCxn id="24" idx="3"/>
            <a:endCxn id="92" idx="1"/>
          </p:cNvCxnSpPr>
          <p:nvPr/>
        </p:nvCxnSpPr>
        <p:spPr>
          <a:xfrm flipV="1">
            <a:off x="3946205" y="6053420"/>
            <a:ext cx="4141880" cy="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7">
            <a:extLst>
              <a:ext uri="{FF2B5EF4-FFF2-40B4-BE49-F238E27FC236}">
                <a16:creationId xmlns:a16="http://schemas.microsoft.com/office/drawing/2014/main" id="{8DDF6C58-72EB-4A7B-A23C-F9D9E5AD8657}"/>
              </a:ext>
            </a:extLst>
          </p:cNvPr>
          <p:cNvCxnSpPr>
            <a:cxnSpLocks/>
            <a:stCxn id="41" idx="2"/>
            <a:endCxn id="39" idx="0"/>
          </p:cNvCxnSpPr>
          <p:nvPr/>
        </p:nvCxnSpPr>
        <p:spPr>
          <a:xfrm flipH="1">
            <a:off x="9135645" y="2259447"/>
            <a:ext cx="216" cy="17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5">
            <a:extLst>
              <a:ext uri="{FF2B5EF4-FFF2-40B4-BE49-F238E27FC236}">
                <a16:creationId xmlns:a16="http://schemas.microsoft.com/office/drawing/2014/main" id="{B74DFEAB-1CC4-41AE-BC89-1DC2BA4C43FB}"/>
              </a:ext>
            </a:extLst>
          </p:cNvPr>
          <p:cNvSpPr txBox="1"/>
          <p:nvPr/>
        </p:nvSpPr>
        <p:spPr>
          <a:xfrm>
            <a:off x="7910335" y="1467468"/>
            <a:ext cx="2450619" cy="3077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Waiting for client connection</a:t>
            </a:r>
          </a:p>
        </p:txBody>
      </p:sp>
      <p:cxnSp>
        <p:nvCxnSpPr>
          <p:cNvPr id="106" name="Straight Arrow Connector 7">
            <a:extLst>
              <a:ext uri="{FF2B5EF4-FFF2-40B4-BE49-F238E27FC236}">
                <a16:creationId xmlns:a16="http://schemas.microsoft.com/office/drawing/2014/main" id="{D1E49049-76E2-4A2E-954C-F770A31AD4F0}"/>
              </a:ext>
            </a:extLst>
          </p:cNvPr>
          <p:cNvCxnSpPr>
            <a:cxnSpLocks/>
            <a:stCxn id="105" idx="2"/>
            <a:endCxn id="41" idx="0"/>
          </p:cNvCxnSpPr>
          <p:nvPr/>
        </p:nvCxnSpPr>
        <p:spPr>
          <a:xfrm>
            <a:off x="9135645" y="1775245"/>
            <a:ext cx="216" cy="1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חץ ישר 111">
            <a:extLst>
              <a:ext uri="{FF2B5EF4-FFF2-40B4-BE49-F238E27FC236}">
                <a16:creationId xmlns:a16="http://schemas.microsoft.com/office/drawing/2014/main" id="{7EE2A7ED-726C-47DE-B16C-DC2E5F79069D}"/>
              </a:ext>
            </a:extLst>
          </p:cNvPr>
          <p:cNvCxnSpPr>
            <a:stCxn id="15" idx="3"/>
            <a:endCxn id="105" idx="1"/>
          </p:cNvCxnSpPr>
          <p:nvPr/>
        </p:nvCxnSpPr>
        <p:spPr>
          <a:xfrm flipV="1">
            <a:off x="4235427" y="1621357"/>
            <a:ext cx="3674908" cy="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5">
            <a:extLst>
              <a:ext uri="{FF2B5EF4-FFF2-40B4-BE49-F238E27FC236}">
                <a16:creationId xmlns:a16="http://schemas.microsoft.com/office/drawing/2014/main" id="{EC3B8E07-D292-48C2-A9B4-8A3D7B956681}"/>
              </a:ext>
            </a:extLst>
          </p:cNvPr>
          <p:cNvSpPr txBox="1"/>
          <p:nvPr/>
        </p:nvSpPr>
        <p:spPr>
          <a:xfrm>
            <a:off x="1632051" y="1948676"/>
            <a:ext cx="2262351" cy="3077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Connection established</a:t>
            </a:r>
          </a:p>
        </p:txBody>
      </p:sp>
      <p:cxnSp>
        <p:nvCxnSpPr>
          <p:cNvPr id="122" name="מחבר חץ ישר 121">
            <a:extLst>
              <a:ext uri="{FF2B5EF4-FFF2-40B4-BE49-F238E27FC236}">
                <a16:creationId xmlns:a16="http://schemas.microsoft.com/office/drawing/2014/main" id="{A5CDE48A-FF06-4B92-932D-292F64E7C696}"/>
              </a:ext>
            </a:extLst>
          </p:cNvPr>
          <p:cNvCxnSpPr>
            <a:stCxn id="15" idx="2"/>
            <a:endCxn id="118" idx="0"/>
          </p:cNvCxnSpPr>
          <p:nvPr/>
        </p:nvCxnSpPr>
        <p:spPr>
          <a:xfrm>
            <a:off x="2761608" y="1779940"/>
            <a:ext cx="1619" cy="16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3CE5-FF29-498F-A36C-1E4A5C02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cs typeface="Calibri Light"/>
              </a:rPr>
              <a:t>DES - STRUCTURE</a:t>
            </a:r>
            <a:endParaRPr lang="en-GB" u="sng" dirty="0">
              <a:cs typeface="Calibri Light" panose="020F0302020204030204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A1354A-0E23-4E88-B55B-66794989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30" t="36215" r="41854" b="11004"/>
          <a:stretch/>
        </p:blipFill>
        <p:spPr>
          <a:xfrm>
            <a:off x="5569885" y="1690688"/>
            <a:ext cx="3370288" cy="4413738"/>
          </a:xfrm>
        </p:spPr>
      </p:pic>
      <p:sp>
        <p:nvSpPr>
          <p:cNvPr id="3" name="TextBox 2"/>
          <p:cNvSpPr txBox="1"/>
          <p:nvPr/>
        </p:nvSpPr>
        <p:spPr>
          <a:xfrm>
            <a:off x="1461057" y="2018945"/>
            <a:ext cx="34859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Input size: 64 bit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Output size: 64 bit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Key size: 56 bit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16 Rounds</a:t>
            </a:r>
          </a:p>
        </p:txBody>
      </p:sp>
    </p:spTree>
    <p:extLst>
      <p:ext uri="{BB962C8B-B14F-4D97-AF65-F5344CB8AC3E}">
        <p14:creationId xmlns:p14="http://schemas.microsoft.com/office/powerpoint/2010/main" val="24853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4F2D-BE52-4903-A022-93DE70C2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cs typeface="Calibri Light"/>
              </a:rPr>
              <a:t>DES – Function F</a:t>
            </a:r>
            <a:endParaRPr lang="en-GB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2C501D-9DD8-43E9-A580-9A911BE37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329" t="34440" r="21368" b="13248"/>
          <a:stretch/>
        </p:blipFill>
        <p:spPr>
          <a:xfrm>
            <a:off x="7578571" y="1278926"/>
            <a:ext cx="3216995" cy="4447593"/>
          </a:xfrm>
        </p:spPr>
      </p:pic>
      <p:sp>
        <p:nvSpPr>
          <p:cNvPr id="4" name="TextBox 3"/>
          <p:cNvSpPr txBox="1"/>
          <p:nvPr/>
        </p:nvSpPr>
        <p:spPr>
          <a:xfrm>
            <a:off x="398557" y="2479229"/>
            <a:ext cx="6472759" cy="28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Expand right side from 32 to 48 bits (some get reused)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Add 48 bits of key (chosen by schedule)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S-boxes:  each set of 6 bits reduced to 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P-box permutes 32 bits</a:t>
            </a:r>
          </a:p>
        </p:txBody>
      </p:sp>
    </p:spTree>
    <p:extLst>
      <p:ext uri="{BB962C8B-B14F-4D97-AF65-F5344CB8AC3E}">
        <p14:creationId xmlns:p14="http://schemas.microsoft.com/office/powerpoint/2010/main" val="27329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8B86-504C-4465-B17C-2939A47E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cs typeface="Calibri Light"/>
              </a:rPr>
              <a:t>DES  - S-BOX</a:t>
            </a:r>
            <a:endParaRPr lang="en-GB" dirty="0">
              <a:cs typeface="Calibri Light" panose="020F0302020204030204"/>
            </a:endParaRPr>
          </a:p>
        </p:txBody>
      </p:sp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DB9568B-B6DE-409C-BA17-6928C4514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120" t="38457" r="21307" b="37885"/>
          <a:stretch/>
        </p:blipFill>
        <p:spPr>
          <a:xfrm>
            <a:off x="4407683" y="2458720"/>
            <a:ext cx="6898348" cy="2062104"/>
          </a:xfr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B3156C0-3D29-4C75-BC75-2EE67763072F}"/>
              </a:ext>
            </a:extLst>
          </p:cNvPr>
          <p:cNvSpPr txBox="1"/>
          <p:nvPr/>
        </p:nvSpPr>
        <p:spPr>
          <a:xfrm>
            <a:off x="728249" y="2033172"/>
            <a:ext cx="32669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Input: 011011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Output: 0101 </a:t>
            </a:r>
          </a:p>
        </p:txBody>
      </p:sp>
      <p:sp>
        <p:nvSpPr>
          <p:cNvPr id="4" name="סוגר מרובע שמאלי 3">
            <a:extLst>
              <a:ext uri="{FF2B5EF4-FFF2-40B4-BE49-F238E27FC236}">
                <a16:creationId xmlns:a16="http://schemas.microsoft.com/office/drawing/2014/main" id="{E44467B5-CF2D-4F8A-B9D9-1EEC404E4B69}"/>
              </a:ext>
            </a:extLst>
          </p:cNvPr>
          <p:cNvSpPr/>
          <p:nvPr/>
        </p:nvSpPr>
        <p:spPr>
          <a:xfrm rot="16200000">
            <a:off x="1949474" y="2409169"/>
            <a:ext cx="117723" cy="216824"/>
          </a:xfrm>
          <a:prstGeom prst="leftBracket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סוגר מרובע שמאלי 6">
            <a:extLst>
              <a:ext uri="{FF2B5EF4-FFF2-40B4-BE49-F238E27FC236}">
                <a16:creationId xmlns:a16="http://schemas.microsoft.com/office/drawing/2014/main" id="{5026EE3A-A3A6-429D-A827-06B6D9DC08A2}"/>
              </a:ext>
            </a:extLst>
          </p:cNvPr>
          <p:cNvSpPr/>
          <p:nvPr/>
        </p:nvSpPr>
        <p:spPr>
          <a:xfrm rot="16200000">
            <a:off x="2997128" y="2409169"/>
            <a:ext cx="117723" cy="216824"/>
          </a:xfrm>
          <a:prstGeom prst="leftBracket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סוגר מרובע שמאלי 7">
            <a:extLst>
              <a:ext uri="{FF2B5EF4-FFF2-40B4-BE49-F238E27FC236}">
                <a16:creationId xmlns:a16="http://schemas.microsoft.com/office/drawing/2014/main" id="{7B71E5C6-B9E8-4C70-B662-032808E8CF2B}"/>
              </a:ext>
            </a:extLst>
          </p:cNvPr>
          <p:cNvSpPr/>
          <p:nvPr/>
        </p:nvSpPr>
        <p:spPr>
          <a:xfrm rot="16200000">
            <a:off x="2459463" y="2193820"/>
            <a:ext cx="171242" cy="985519"/>
          </a:xfrm>
          <a:prstGeom prst="leftBracket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סוגר מרובע שמאלי 8">
            <a:extLst>
              <a:ext uri="{FF2B5EF4-FFF2-40B4-BE49-F238E27FC236}">
                <a16:creationId xmlns:a16="http://schemas.microsoft.com/office/drawing/2014/main" id="{A23EAF40-FE83-4CA9-BF41-92CBB8A7C7B2}"/>
              </a:ext>
            </a:extLst>
          </p:cNvPr>
          <p:cNvSpPr/>
          <p:nvPr/>
        </p:nvSpPr>
        <p:spPr>
          <a:xfrm rot="5400000">
            <a:off x="2446541" y="1786442"/>
            <a:ext cx="171242" cy="830830"/>
          </a:xfrm>
          <a:prstGeom prst="leftBracket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D480EB1-723C-4DE1-AF23-3AC7D5A0A041}"/>
              </a:ext>
            </a:extLst>
          </p:cNvPr>
          <p:cNvSpPr txBox="1"/>
          <p:nvPr/>
        </p:nvSpPr>
        <p:spPr>
          <a:xfrm>
            <a:off x="2098088" y="2705257"/>
            <a:ext cx="106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Row = 1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8B1C7CA-1B4B-4104-BC01-8A359F61AE63}"/>
              </a:ext>
            </a:extLst>
          </p:cNvPr>
          <p:cNvSpPr txBox="1"/>
          <p:nvPr/>
        </p:nvSpPr>
        <p:spPr>
          <a:xfrm>
            <a:off x="1914963" y="1760329"/>
            <a:ext cx="14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Column = 13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A07CFE2-CE7F-4C75-80AA-570F18726828}"/>
              </a:ext>
            </a:extLst>
          </p:cNvPr>
          <p:cNvSpPr/>
          <p:nvPr/>
        </p:nvSpPr>
        <p:spPr>
          <a:xfrm>
            <a:off x="10093912" y="3291840"/>
            <a:ext cx="340408" cy="314960"/>
          </a:xfrm>
          <a:prstGeom prst="rect">
            <a:avLst/>
          </a:prstGeom>
          <a:solidFill>
            <a:schemeClr val="accent4">
              <a:alpha val="37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8D605676-3318-4D81-A5E8-0431A6BD5D16}"/>
              </a:ext>
            </a:extLst>
          </p:cNvPr>
          <p:cNvCxnSpPr>
            <a:cxnSpLocks/>
          </p:cNvCxnSpPr>
          <p:nvPr/>
        </p:nvCxnSpPr>
        <p:spPr>
          <a:xfrm>
            <a:off x="3347526" y="2287478"/>
            <a:ext cx="6727727" cy="1141522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DE1A-947E-4F0C-AA99-F536329D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ea typeface="+mj-lt"/>
                <a:cs typeface="+mj-lt"/>
              </a:rPr>
              <a:t>The DES key scheduler</a:t>
            </a:r>
            <a:endParaRPr lang="en-US" b="1" u="sng">
              <a:cs typeface="Calibri Light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A6DC3-ABE1-4B99-8059-14DD2754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334" t="35718" r="40045" b="16453"/>
          <a:stretch/>
        </p:blipFill>
        <p:spPr>
          <a:xfrm>
            <a:off x="3828687" y="1727802"/>
            <a:ext cx="4534625" cy="4765073"/>
          </a:xfrm>
        </p:spPr>
      </p:pic>
    </p:spTree>
    <p:extLst>
      <p:ext uri="{BB962C8B-B14F-4D97-AF65-F5344CB8AC3E}">
        <p14:creationId xmlns:p14="http://schemas.microsoft.com/office/powerpoint/2010/main" val="40557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3F9F-E5F6-4034-BC98-35EF2B13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cs typeface="Calibri Light"/>
              </a:rPr>
              <a:t>DES </a:t>
            </a:r>
            <a:r>
              <a:rPr lang="en-GB" b="1" u="sng" dirty="0">
                <a:ea typeface="+mj-lt"/>
                <a:cs typeface="+mj-lt"/>
              </a:rPr>
              <a:t>Decrypting</a:t>
            </a:r>
            <a:endParaRPr lang="en-GB" b="1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D6F2E0-71A7-463B-B9B4-D9BF676798F4}"/>
              </a:ext>
            </a:extLst>
          </p:cNvPr>
          <p:cNvSpPr txBox="1"/>
          <p:nvPr/>
        </p:nvSpPr>
        <p:spPr>
          <a:xfrm>
            <a:off x="838200" y="2485747"/>
            <a:ext cx="7661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decrypt we only need to apply the very same algorithm with the same keys in </a:t>
            </a:r>
            <a:r>
              <a:rPr lang="en-US" sz="2800" u="sng" dirty="0"/>
              <a:t>reverse order</a:t>
            </a:r>
            <a:r>
              <a:rPr lang="en-US" sz="2800" dirty="0"/>
              <a:t> to an encrypted message block.</a:t>
            </a:r>
          </a:p>
        </p:txBody>
      </p:sp>
    </p:spTree>
    <p:extLst>
      <p:ext uri="{BB962C8B-B14F-4D97-AF65-F5344CB8AC3E}">
        <p14:creationId xmlns:p14="http://schemas.microsoft.com/office/powerpoint/2010/main" val="8025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D43-79FB-48A8-B93E-C19EBB41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cs typeface="Calibri Light"/>
              </a:rPr>
              <a:t>Encrypting Long Texts </a:t>
            </a:r>
            <a:endParaRPr lang="en-US" b="1" u="sng">
              <a:cs typeface="Calibri Light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E299686-B8B5-4B61-AFC8-685958C0EEF0}"/>
              </a:ext>
            </a:extLst>
          </p:cNvPr>
          <p:cNvSpPr txBox="1"/>
          <p:nvPr/>
        </p:nvSpPr>
        <p:spPr>
          <a:xfrm>
            <a:off x="838200" y="1917577"/>
            <a:ext cx="83006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 plaintext into 64bit blocks and apply cipher on each block.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u="sng" dirty="0">
                <a:ea typeface="+mn-lt"/>
                <a:cs typeface="+mn-lt"/>
              </a:rPr>
              <a:t>ECB</a:t>
            </a:r>
            <a:r>
              <a:rPr lang="en-GB" sz="2400" dirty="0">
                <a:ea typeface="+mn-lt"/>
                <a:cs typeface="+mn-lt"/>
              </a:rPr>
              <a:t> – Electronic Codebook used to encipher a single plaintext block (e.g., a DES key).</a:t>
            </a:r>
          </a:p>
          <a:p>
            <a:endParaRPr lang="en-GB" sz="24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u="sng" dirty="0">
                <a:ea typeface="+mn-lt"/>
                <a:cs typeface="+mn-lt"/>
              </a:rPr>
              <a:t>CBC</a:t>
            </a:r>
            <a:r>
              <a:rPr lang="en-GB" sz="2400" dirty="0">
                <a:ea typeface="+mn-lt"/>
                <a:cs typeface="+mn-lt"/>
              </a:rPr>
              <a:t> – Cipher Block Chaining repeated use of the encryption algorithm to encipher a message consisting of many blocks.</a:t>
            </a:r>
            <a:endParaRPr lang="en-GB" sz="2400" dirty="0">
              <a:cs typeface="Calibri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7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6921-E82D-4D1D-940B-FABD0092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cs typeface="Calibri Light"/>
              </a:rPr>
              <a:t>CBC MODE</a:t>
            </a:r>
          </a:p>
        </p:txBody>
      </p:sp>
      <p:pic>
        <p:nvPicPr>
          <p:cNvPr id="6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A1A22B8A-6A0D-4AE9-86DB-74C33F3E1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12" t="32862" r="16927" b="9402"/>
          <a:stretch/>
        </p:blipFill>
        <p:spPr>
          <a:xfrm>
            <a:off x="2357043" y="1819922"/>
            <a:ext cx="7477913" cy="4582029"/>
          </a:xfrm>
        </p:spPr>
      </p:pic>
    </p:spTree>
    <p:extLst>
      <p:ext uri="{BB962C8B-B14F-4D97-AF65-F5344CB8AC3E}">
        <p14:creationId xmlns:p14="http://schemas.microsoft.com/office/powerpoint/2010/main" val="16163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326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Using DES, Elliptic DH and El-Gamal Signature </vt:lpstr>
      <vt:lpstr>How does it work</vt:lpstr>
      <vt:lpstr>DES - STRUCTURE</vt:lpstr>
      <vt:lpstr>DES – Function F</vt:lpstr>
      <vt:lpstr>DES  - S-BOX</vt:lpstr>
      <vt:lpstr>The DES key scheduler</vt:lpstr>
      <vt:lpstr>DES Decrypting</vt:lpstr>
      <vt:lpstr>Encrypting Long Texts </vt:lpstr>
      <vt:lpstr>CBC MODE</vt:lpstr>
      <vt:lpstr>Elliptic Curve Diffie Hellman</vt:lpstr>
      <vt:lpstr>El-Gamal Digital Signature</vt:lpstr>
      <vt:lpstr>El-Gamal Digital Signature - Verification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ziva meshulam</dc:creator>
  <cp:lastModifiedBy>Aviv Eitam</cp:lastModifiedBy>
  <cp:revision>755</cp:revision>
  <dcterms:created xsi:type="dcterms:W3CDTF">2020-06-14T11:34:52Z</dcterms:created>
  <dcterms:modified xsi:type="dcterms:W3CDTF">2020-07-05T06:57:12Z</dcterms:modified>
</cp:coreProperties>
</file>