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B1D2A-6CE5-417D-B2CC-AD5E473E9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09" y="1409770"/>
            <a:ext cx="8915399" cy="84294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Relazione Progetto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3FB497-9BA0-4816-9410-ECC4B2A8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0" y="3727214"/>
            <a:ext cx="8915399" cy="183314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Corso: Informatica Industriale</a:t>
            </a:r>
          </a:p>
          <a:p>
            <a:r>
              <a:rPr lang="it-IT" dirty="0"/>
              <a:t>Gruppo N° 2</a:t>
            </a:r>
          </a:p>
          <a:p>
            <a:endParaRPr lang="it-IT" dirty="0"/>
          </a:p>
          <a:p>
            <a:r>
              <a:rPr lang="it-IT" dirty="0"/>
              <a:t>Marco Belotti 793675</a:t>
            </a:r>
          </a:p>
          <a:p>
            <a:r>
              <a:rPr lang="it-IT" dirty="0"/>
              <a:t>Antonio Vivace 793509</a:t>
            </a:r>
          </a:p>
        </p:txBody>
      </p:sp>
      <p:pic>
        <p:nvPicPr>
          <p:cNvPr id="1030" name="Picture 6" descr="Risultati immagini per traffic light">
            <a:extLst>
              <a:ext uri="{FF2B5EF4-FFF2-40B4-BE49-F238E27FC236}">
                <a16:creationId xmlns:a16="http://schemas.microsoft.com/office/drawing/2014/main" id="{FD790043-7F15-430B-B496-85AE2CA2F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76" b="92414" l="10000" r="90000">
                        <a14:foregroundMark x1="45556" y1="7414" x2="53333" y2="6724"/>
                        <a14:foregroundMark x1="47778" y1="5000" x2="47000" y2="5862"/>
                        <a14:foregroundMark x1="46889" y1="5000" x2="49333" y2="4483"/>
                        <a14:foregroundMark x1="46889" y1="4138" x2="50222" y2="4138"/>
                        <a14:foregroundMark x1="47000" y1="3448" x2="51667" y2="4138"/>
                        <a14:foregroundMark x1="47556" y1="3276" x2="52667" y2="4310"/>
                        <a14:foregroundMark x1="61111" y1="11897" x2="64444" y2="28448"/>
                        <a14:foregroundMark x1="60222" y1="20345" x2="61333" y2="70000"/>
                        <a14:foregroundMark x1="61333" y1="70000" x2="54444" y2="93621"/>
                        <a14:foregroundMark x1="54444" y1="93621" x2="38889" y2="92414"/>
                        <a14:foregroundMark x1="38889" y1="92414" x2="39222" y2="88276"/>
                        <a14:foregroundMark x1="61778" y1="81207" x2="61333" y2="41552"/>
                        <a14:foregroundMark x1="61444" y1="44310" x2="61889" y2="61724"/>
                        <a14:foregroundMark x1="61556" y1="48103" x2="62222" y2="429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11" y="3727214"/>
            <a:ext cx="3057597" cy="197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37FEBD-928D-4CD8-8BC1-3842B6AA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 di Funzionamento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1FCFBC2-2B5A-47C5-B36B-C3496646E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5400" cy="154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623183-383C-4026-A92F-157EEFAC27F0}"/>
              </a:ext>
            </a:extLst>
          </p:cNvPr>
          <p:cNvSpPr txBox="1"/>
          <p:nvPr/>
        </p:nvSpPr>
        <p:spPr>
          <a:xfrm>
            <a:off x="2592925" y="3832860"/>
            <a:ext cx="891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nello stato di </a:t>
            </a:r>
            <a:r>
              <a:rPr lang="it-IT" dirty="0" err="1"/>
              <a:t>Maintenance</a:t>
            </a:r>
            <a:r>
              <a:rPr lang="it-IT" dirty="0"/>
              <a:t> (00), ricevendo in input il segnale </a:t>
            </a:r>
            <a:r>
              <a:rPr lang="it-IT" dirty="0" err="1"/>
              <a:t>Change_Mode</a:t>
            </a:r>
            <a:r>
              <a:rPr lang="it-IT" dirty="0"/>
              <a:t> (11) e avendo valore 0 per il segnale </a:t>
            </a:r>
            <a:r>
              <a:rPr lang="it-IT" dirty="0" err="1"/>
              <a:t>mode_in</a:t>
            </a:r>
            <a:r>
              <a:rPr lang="it-IT" dirty="0"/>
              <a:t>, viene effettuata la transizione alla modalità Mod12, che prevede una durata di 12 secondi per il verde ed il rosso in modalità </a:t>
            </a:r>
            <a:r>
              <a:rPr lang="it-IT" dirty="0" err="1"/>
              <a:t>Nominal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60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42663-A1A8-42FB-96CF-85ACD7C3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 di Funzionamento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1CB613-E247-4241-9B7B-ECB8416B9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786318"/>
            <a:ext cx="8915400" cy="1607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A4C90B-1672-4EC4-A419-09BA552CA57A}"/>
              </a:ext>
            </a:extLst>
          </p:cNvPr>
          <p:cNvSpPr txBox="1"/>
          <p:nvPr/>
        </p:nvSpPr>
        <p:spPr>
          <a:xfrm>
            <a:off x="2592925" y="3832860"/>
            <a:ext cx="891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nello stato di </a:t>
            </a:r>
            <a:r>
              <a:rPr lang="it-IT" dirty="0" err="1"/>
              <a:t>Maintenance</a:t>
            </a:r>
            <a:r>
              <a:rPr lang="it-IT" dirty="0"/>
              <a:t> (00), ricevendo in input il segnale </a:t>
            </a:r>
            <a:r>
              <a:rPr lang="it-IT" dirty="0" err="1"/>
              <a:t>Change_Mode</a:t>
            </a:r>
            <a:r>
              <a:rPr lang="it-IT" dirty="0"/>
              <a:t> (11) e avendo valore 1 per il segnale </a:t>
            </a:r>
            <a:r>
              <a:rPr lang="it-IT" dirty="0" err="1"/>
              <a:t>mode_in</a:t>
            </a:r>
            <a:r>
              <a:rPr lang="it-IT" dirty="0"/>
              <a:t>, viene effettuata la transizione alla modalità Mod15, che prevede una durata di 15 secondi per il verde ed il rosso in modalità </a:t>
            </a:r>
            <a:r>
              <a:rPr lang="it-IT" dirty="0" err="1"/>
              <a:t>Nominal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4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0DF5D-ACDB-4B6B-9416-1950C594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 di Funzionamento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7B69B14-55E9-492C-9124-5E9152C3B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423" y="1905000"/>
            <a:ext cx="4048690" cy="213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7F4848-0E43-40A3-B801-72EC1044EA03}"/>
              </a:ext>
            </a:extLst>
          </p:cNvPr>
          <p:cNvSpPr txBox="1"/>
          <p:nvPr/>
        </p:nvSpPr>
        <p:spPr>
          <a:xfrm>
            <a:off x="3352800" y="4472940"/>
            <a:ext cx="743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appena il segnale di reset passa da 1 a 0, il semaforo ritorna immediatamente in modalità </a:t>
            </a:r>
            <a:r>
              <a:rPr lang="it-IT" dirty="0" err="1"/>
              <a:t>Maintenance</a:t>
            </a:r>
            <a:r>
              <a:rPr lang="it-IT" dirty="0"/>
              <a:t> Mod5 (indipendentemente dagli altri input), accendendo conseguentemente tutte le luci</a:t>
            </a:r>
          </a:p>
        </p:txBody>
      </p:sp>
    </p:spTree>
    <p:extLst>
      <p:ext uri="{BB962C8B-B14F-4D97-AF65-F5344CB8AC3E}">
        <p14:creationId xmlns:p14="http://schemas.microsoft.com/office/powerpoint/2010/main" val="3806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A1AC4-37FB-4045-8156-2C4B3CF1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 di Funzionamento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CD16027-8E2E-4CCD-850E-568710336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265" y="1905000"/>
            <a:ext cx="4525006" cy="213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1D2EF4-68B4-4722-AE25-070168644375}"/>
              </a:ext>
            </a:extLst>
          </p:cNvPr>
          <p:cNvSpPr txBox="1"/>
          <p:nvPr/>
        </p:nvSpPr>
        <p:spPr>
          <a:xfrm>
            <a:off x="3223260" y="4579620"/>
            <a:ext cx="7444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in cui </a:t>
            </a:r>
            <a:r>
              <a:rPr lang="it-IT" dirty="0" err="1"/>
              <a:t>Enable</a:t>
            </a:r>
            <a:r>
              <a:rPr lang="it-IT" dirty="0"/>
              <a:t> passi a 0 e nello stesso istante si verifichi che anche Reset passi a 0, dal momento che il segnale di </a:t>
            </a:r>
            <a:r>
              <a:rPr lang="it-IT" dirty="0" err="1"/>
              <a:t>Enable</a:t>
            </a:r>
            <a:r>
              <a:rPr lang="it-IT" dirty="0"/>
              <a:t> ha priorità più elevata l’intero sistema diventerà insensibile ai comandi esterni fino a quando </a:t>
            </a:r>
            <a:r>
              <a:rPr lang="it-IT" dirty="0" err="1"/>
              <a:t>enable</a:t>
            </a:r>
            <a:r>
              <a:rPr lang="it-IT" dirty="0"/>
              <a:t> non tornerà ad 1. Settando conseguentemente tutte le luci a 0 (spente)</a:t>
            </a:r>
          </a:p>
        </p:txBody>
      </p:sp>
    </p:spTree>
    <p:extLst>
      <p:ext uri="{BB962C8B-B14F-4D97-AF65-F5344CB8AC3E}">
        <p14:creationId xmlns:p14="http://schemas.microsoft.com/office/powerpoint/2010/main" val="260468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B1D2A-6CE5-417D-B2CC-AD5E473E9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09" y="1409770"/>
            <a:ext cx="8915399" cy="84294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Relazione Progetto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3FB497-9BA0-4816-9410-ECC4B2A8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0" y="3727214"/>
            <a:ext cx="8915399" cy="183314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Corso: Informatica Industriale</a:t>
            </a:r>
          </a:p>
          <a:p>
            <a:r>
              <a:rPr lang="it-IT" dirty="0"/>
              <a:t>Gruppo N° 2</a:t>
            </a:r>
          </a:p>
          <a:p>
            <a:endParaRPr lang="it-IT" dirty="0"/>
          </a:p>
          <a:p>
            <a:r>
              <a:rPr lang="it-IT" dirty="0"/>
              <a:t>Marco Belotti 793675</a:t>
            </a:r>
          </a:p>
          <a:p>
            <a:r>
              <a:rPr lang="it-IT" dirty="0"/>
              <a:t>Antonio Vivace 793509</a:t>
            </a:r>
          </a:p>
        </p:txBody>
      </p:sp>
      <p:pic>
        <p:nvPicPr>
          <p:cNvPr id="1030" name="Picture 6" descr="Risultati immagini per traffic light">
            <a:extLst>
              <a:ext uri="{FF2B5EF4-FFF2-40B4-BE49-F238E27FC236}">
                <a16:creationId xmlns:a16="http://schemas.microsoft.com/office/drawing/2014/main" id="{FD790043-7F15-430B-B496-85AE2CA2F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76" b="92414" l="10000" r="90000">
                        <a14:foregroundMark x1="45556" y1="7414" x2="53333" y2="6724"/>
                        <a14:foregroundMark x1="47778" y1="5000" x2="47000" y2="5862"/>
                        <a14:foregroundMark x1="46889" y1="5000" x2="49333" y2="4483"/>
                        <a14:foregroundMark x1="46889" y1="4138" x2="50222" y2="4138"/>
                        <a14:foregroundMark x1="47000" y1="3448" x2="51667" y2="4138"/>
                        <a14:foregroundMark x1="47556" y1="3276" x2="52667" y2="4310"/>
                        <a14:foregroundMark x1="61111" y1="11897" x2="64444" y2="28448"/>
                        <a14:foregroundMark x1="60222" y1="20345" x2="61333" y2="70000"/>
                        <a14:foregroundMark x1="61333" y1="70000" x2="54444" y2="93621"/>
                        <a14:foregroundMark x1="54444" y1="93621" x2="38889" y2="92414"/>
                        <a14:foregroundMark x1="38889" y1="92414" x2="39222" y2="88276"/>
                        <a14:foregroundMark x1="61778" y1="81207" x2="61333" y2="41552"/>
                        <a14:foregroundMark x1="61444" y1="44310" x2="61889" y2="61724"/>
                        <a14:foregroundMark x1="61556" y1="48103" x2="62222" y2="429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11" y="3727214"/>
            <a:ext cx="3057597" cy="197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9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D1629-44C8-486A-BECA-080F9C4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Obbiettivo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7A8339-A327-491B-842E-28004816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175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L’obbiettivo del progetto è quello d’implementare un sistema digitale in VHDL, che partendo dal segnale di clock dell’FPGA gestisca il funzionamento di un semaforo, dotato dei classici tre segnali (Rosso, Giallo e Verde).</a:t>
            </a:r>
          </a:p>
          <a:p>
            <a:pPr marL="0" indent="0">
              <a:buNone/>
            </a:pPr>
            <a:r>
              <a:rPr lang="it-IT" dirty="0"/>
              <a:t>Il sistema deve prevedere le seguenti modalità di funzionamento:</a:t>
            </a:r>
          </a:p>
          <a:p>
            <a:pPr lvl="1"/>
            <a:r>
              <a:rPr lang="it-IT" b="1" dirty="0" err="1"/>
              <a:t>Nominal</a:t>
            </a:r>
            <a:endParaRPr lang="it-IT" b="1" dirty="0"/>
          </a:p>
          <a:p>
            <a:pPr lvl="2"/>
            <a:r>
              <a:rPr lang="it-IT" dirty="0"/>
              <a:t>Rosso acceso per 5 secondi seguito dal verde acceso per 5 secondi e giallo acceso per 2 secondi sovrapposto al verde</a:t>
            </a:r>
          </a:p>
          <a:p>
            <a:pPr lvl="1"/>
            <a:r>
              <a:rPr lang="it-IT" b="1" dirty="0"/>
              <a:t>Standby</a:t>
            </a:r>
          </a:p>
          <a:p>
            <a:pPr lvl="2"/>
            <a:r>
              <a:rPr lang="it-IT" dirty="0"/>
              <a:t>Giallo acceso per 1 secondo e spento per 2 secondi</a:t>
            </a:r>
          </a:p>
          <a:p>
            <a:pPr lvl="1"/>
            <a:r>
              <a:rPr lang="it-IT" b="1" dirty="0" err="1"/>
              <a:t>Maintenance</a:t>
            </a:r>
            <a:endParaRPr lang="it-IT" b="1" dirty="0"/>
          </a:p>
          <a:p>
            <a:pPr lvl="2"/>
            <a:r>
              <a:rPr lang="it-IT" dirty="0"/>
              <a:t>Rosso, Giallo e Verde costantemente accesi, inoltre in questa modalità è possibile rimodulare la durata dei segnali di rosso e verde della modalità </a:t>
            </a:r>
            <a:r>
              <a:rPr lang="it-IT" dirty="0" err="1"/>
              <a:t>Nominal</a:t>
            </a:r>
            <a:r>
              <a:rPr lang="it-IT" dirty="0"/>
              <a:t>, settabili a 12 o 15 secondi</a:t>
            </a:r>
          </a:p>
        </p:txBody>
      </p:sp>
    </p:spTree>
    <p:extLst>
      <p:ext uri="{BB962C8B-B14F-4D97-AF65-F5344CB8AC3E}">
        <p14:creationId xmlns:p14="http://schemas.microsoft.com/office/powerpoint/2010/main" val="13009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7FAEBE-EC25-4B24-B304-929161FD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Altri dettagli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0CA0E4-49F2-47BF-ABDD-18FDCDAAB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All’avvio il semaforo va automaticamente in posizione </a:t>
            </a:r>
            <a:r>
              <a:rPr lang="it-IT" dirty="0" err="1"/>
              <a:t>Maintenance</a:t>
            </a:r>
            <a:endParaRPr lang="it-IT" dirty="0"/>
          </a:p>
          <a:p>
            <a:r>
              <a:rPr lang="it-IT" dirty="0"/>
              <a:t>Il semaforo è dotato dei segnali di </a:t>
            </a:r>
            <a:r>
              <a:rPr lang="it-IT" dirty="0" err="1"/>
              <a:t>Enable</a:t>
            </a:r>
            <a:r>
              <a:rPr lang="it-IT" dirty="0"/>
              <a:t> e Reset</a:t>
            </a:r>
          </a:p>
          <a:p>
            <a:pPr lvl="1"/>
            <a:r>
              <a:rPr lang="it-IT" dirty="0" err="1"/>
              <a:t>Enable</a:t>
            </a:r>
            <a:r>
              <a:rPr lang="it-IT" dirty="0"/>
              <a:t> è attivo alto, quando è pari ad 1, il semaforo opera secondo quanto descritto dagli stati </a:t>
            </a:r>
            <a:r>
              <a:rPr lang="it-IT" dirty="0" err="1"/>
              <a:t>Nominal</a:t>
            </a:r>
            <a:r>
              <a:rPr lang="it-IT" dirty="0"/>
              <a:t>, Standby e </a:t>
            </a:r>
            <a:r>
              <a:rPr lang="it-IT" dirty="0" err="1"/>
              <a:t>Maintenance</a:t>
            </a:r>
            <a:r>
              <a:rPr lang="it-IT" dirty="0"/>
              <a:t>. Con </a:t>
            </a:r>
            <a:r>
              <a:rPr lang="it-IT" dirty="0" err="1"/>
              <a:t>Enable</a:t>
            </a:r>
            <a:r>
              <a:rPr lang="it-IT" dirty="0"/>
              <a:t> a 0, il semaforo è insensibile a qualsiasi controllo esterno e i segnali Rosso, Giallo, Verde sono tutti spenti</a:t>
            </a:r>
          </a:p>
          <a:p>
            <a:pPr lvl="1"/>
            <a:r>
              <a:rPr lang="it-IT" dirty="0"/>
              <a:t>Reset è attivo basso. Quando Reset transisce da 1 a 0 il semaforo ritorna automaticamente in </a:t>
            </a:r>
            <a:r>
              <a:rPr lang="it-IT" dirty="0" err="1"/>
              <a:t>Maintenance</a:t>
            </a:r>
            <a:r>
              <a:rPr lang="it-IT" dirty="0"/>
              <a:t> Mod5</a:t>
            </a:r>
          </a:p>
          <a:p>
            <a:pPr lvl="1"/>
            <a:r>
              <a:rPr lang="it-IT" dirty="0" err="1"/>
              <a:t>Enable</a:t>
            </a:r>
            <a:r>
              <a:rPr lang="it-IT" dirty="0"/>
              <a:t> ha priorità più elevata rispetto a reset.</a:t>
            </a:r>
          </a:p>
        </p:txBody>
      </p:sp>
    </p:spTree>
    <p:extLst>
      <p:ext uri="{BB962C8B-B14F-4D97-AF65-F5344CB8AC3E}">
        <p14:creationId xmlns:p14="http://schemas.microsoft.com/office/powerpoint/2010/main" val="156391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AB9810-8D16-478A-8A97-46B3C139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a Blocchi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F9DA08-24D7-43C7-81AA-B6865C96A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0106" y="2133600"/>
            <a:ext cx="8813614" cy="377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39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5357E-D53F-4FCF-86C4-B58A0F86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Caratteristiche dei Segnali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2D1615-72BB-450C-9F5E-75555CFE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981008" cy="19202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/>
              <a:t>Input dall’utilizzatore:</a:t>
            </a:r>
          </a:p>
          <a:p>
            <a:pPr lvl="1"/>
            <a:r>
              <a:rPr lang="it-IT" b="1" dirty="0"/>
              <a:t>State</a:t>
            </a:r>
            <a:r>
              <a:rPr lang="it-IT" dirty="0"/>
              <a:t> (2 Bit)</a:t>
            </a:r>
          </a:p>
          <a:p>
            <a:pPr lvl="1"/>
            <a:r>
              <a:rPr lang="it-IT" b="1" dirty="0"/>
              <a:t>Mode</a:t>
            </a:r>
            <a:r>
              <a:rPr lang="it-IT" dirty="0"/>
              <a:t> (1Bit)</a:t>
            </a:r>
          </a:p>
          <a:p>
            <a:pPr lvl="1"/>
            <a:r>
              <a:rPr lang="it-IT" b="1" dirty="0" err="1"/>
              <a:t>Enable</a:t>
            </a:r>
            <a:r>
              <a:rPr lang="it-IT" dirty="0"/>
              <a:t> (1Bit)</a:t>
            </a:r>
          </a:p>
          <a:p>
            <a:pPr lvl="1"/>
            <a:r>
              <a:rPr lang="it-IT" b="1" dirty="0"/>
              <a:t>Reset</a:t>
            </a:r>
            <a:r>
              <a:rPr lang="it-IT" dirty="0"/>
              <a:t> (1Bit)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7099E9-61AF-4F8F-B75F-C011D4EBF691}"/>
              </a:ext>
            </a:extLst>
          </p:cNvPr>
          <p:cNvSpPr txBox="1">
            <a:spLocks/>
          </p:cNvSpPr>
          <p:nvPr/>
        </p:nvSpPr>
        <p:spPr>
          <a:xfrm>
            <a:off x="5570220" y="2133600"/>
            <a:ext cx="2981008" cy="192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Output dalla FSM:</a:t>
            </a:r>
          </a:p>
          <a:p>
            <a:pPr lvl="1"/>
            <a:r>
              <a:rPr lang="it-IT" b="1" dirty="0"/>
              <a:t>Mod5</a:t>
            </a:r>
            <a:r>
              <a:rPr lang="it-IT" dirty="0"/>
              <a:t> (1 Bit)</a:t>
            </a:r>
          </a:p>
          <a:p>
            <a:pPr lvl="1"/>
            <a:r>
              <a:rPr lang="it-IT" b="1" dirty="0"/>
              <a:t>Mod12</a:t>
            </a:r>
            <a:r>
              <a:rPr lang="it-IT" dirty="0"/>
              <a:t> (1Bit)</a:t>
            </a:r>
          </a:p>
          <a:p>
            <a:pPr lvl="1"/>
            <a:r>
              <a:rPr lang="it-IT" b="1" dirty="0"/>
              <a:t>Mode15</a:t>
            </a:r>
            <a:r>
              <a:rPr lang="it-IT" dirty="0"/>
              <a:t> (1Bit)</a:t>
            </a:r>
          </a:p>
          <a:p>
            <a:pPr lvl="1"/>
            <a:r>
              <a:rPr lang="it-IT" b="1" dirty="0" err="1"/>
              <a:t>State_Code</a:t>
            </a:r>
            <a:r>
              <a:rPr lang="it-IT" dirty="0"/>
              <a:t>(2Bit)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79C46A4-686D-4AB4-B263-9175D8FDADFE}"/>
              </a:ext>
            </a:extLst>
          </p:cNvPr>
          <p:cNvSpPr txBox="1">
            <a:spLocks/>
          </p:cNvSpPr>
          <p:nvPr/>
        </p:nvSpPr>
        <p:spPr>
          <a:xfrm>
            <a:off x="8551228" y="2133600"/>
            <a:ext cx="2981008" cy="192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Output dal </a:t>
            </a:r>
            <a:r>
              <a:rPr lang="it-IT" dirty="0" err="1"/>
              <a:t>Semaphore</a:t>
            </a:r>
            <a:r>
              <a:rPr lang="it-IT" dirty="0"/>
              <a:t> Controller:</a:t>
            </a:r>
          </a:p>
          <a:p>
            <a:pPr lvl="1"/>
            <a:r>
              <a:rPr lang="it-IT" b="1" dirty="0"/>
              <a:t>Rosso</a:t>
            </a:r>
            <a:r>
              <a:rPr lang="it-IT" dirty="0"/>
              <a:t> (1 Bit)</a:t>
            </a:r>
          </a:p>
          <a:p>
            <a:pPr lvl="1"/>
            <a:r>
              <a:rPr lang="it-IT" b="1" dirty="0"/>
              <a:t>Giallo</a:t>
            </a:r>
            <a:r>
              <a:rPr lang="it-IT" dirty="0"/>
              <a:t> (1Bit)</a:t>
            </a:r>
          </a:p>
          <a:p>
            <a:pPr lvl="1"/>
            <a:r>
              <a:rPr lang="it-IT" b="1" dirty="0"/>
              <a:t>Verde</a:t>
            </a:r>
            <a:r>
              <a:rPr lang="it-IT" dirty="0"/>
              <a:t> (1Bit)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283A4D4-E037-40D8-8E5E-EBAA56997DAB}"/>
              </a:ext>
            </a:extLst>
          </p:cNvPr>
          <p:cNvSpPr txBox="1">
            <a:spLocks/>
          </p:cNvSpPr>
          <p:nvPr/>
        </p:nvSpPr>
        <p:spPr>
          <a:xfrm>
            <a:off x="2589212" y="4282440"/>
            <a:ext cx="2981008" cy="192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Valori possibili </a:t>
            </a:r>
            <a:r>
              <a:rPr lang="it-IT" b="1" dirty="0"/>
              <a:t>State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00        </a:t>
            </a:r>
            <a:r>
              <a:rPr lang="it-IT" dirty="0" err="1"/>
              <a:t>Maintenance</a:t>
            </a:r>
            <a:endParaRPr lang="it-IT" dirty="0"/>
          </a:p>
          <a:p>
            <a:pPr lvl="1"/>
            <a:r>
              <a:rPr lang="it-IT" b="1" dirty="0"/>
              <a:t>01        </a:t>
            </a:r>
            <a:r>
              <a:rPr lang="it-IT" dirty="0" err="1"/>
              <a:t>Nominal</a:t>
            </a:r>
            <a:endParaRPr lang="it-IT" b="1" dirty="0"/>
          </a:p>
          <a:p>
            <a:pPr lvl="1"/>
            <a:r>
              <a:rPr lang="it-IT" b="1" dirty="0"/>
              <a:t>10        </a:t>
            </a:r>
            <a:r>
              <a:rPr lang="it-IT" dirty="0"/>
              <a:t>Standby</a:t>
            </a:r>
            <a:endParaRPr lang="it-IT" b="1" dirty="0"/>
          </a:p>
          <a:p>
            <a:pPr lvl="1"/>
            <a:r>
              <a:rPr lang="it-IT" b="1" dirty="0"/>
              <a:t>11        </a:t>
            </a:r>
            <a:r>
              <a:rPr lang="it-IT" dirty="0" err="1"/>
              <a:t>Change</a:t>
            </a:r>
            <a:r>
              <a:rPr lang="it-IT" dirty="0"/>
              <a:t> Mode</a:t>
            </a:r>
            <a:endParaRPr lang="it-IT" b="1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B678E36-1184-4DB4-84BB-DC39C0540878}"/>
              </a:ext>
            </a:extLst>
          </p:cNvPr>
          <p:cNvCxnSpPr/>
          <p:nvPr/>
        </p:nvCxnSpPr>
        <p:spPr>
          <a:xfrm>
            <a:off x="3712448" y="4838700"/>
            <a:ext cx="32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C06C2B2-5D35-4AC2-9792-7FCD702ABC93}"/>
              </a:ext>
            </a:extLst>
          </p:cNvPr>
          <p:cNvCxnSpPr/>
          <p:nvPr/>
        </p:nvCxnSpPr>
        <p:spPr>
          <a:xfrm>
            <a:off x="3712448" y="5204460"/>
            <a:ext cx="32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BC0670-44D7-4E78-892B-275118119EA9}"/>
              </a:ext>
            </a:extLst>
          </p:cNvPr>
          <p:cNvCxnSpPr/>
          <p:nvPr/>
        </p:nvCxnSpPr>
        <p:spPr>
          <a:xfrm>
            <a:off x="3712448" y="5532120"/>
            <a:ext cx="32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082F845-524C-4877-B735-B509B02EA9CE}"/>
              </a:ext>
            </a:extLst>
          </p:cNvPr>
          <p:cNvCxnSpPr/>
          <p:nvPr/>
        </p:nvCxnSpPr>
        <p:spPr>
          <a:xfrm>
            <a:off x="3712448" y="5897880"/>
            <a:ext cx="32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1E1A248C-67FF-4B13-B41B-AEA0AB3BA8DA}"/>
              </a:ext>
            </a:extLst>
          </p:cNvPr>
          <p:cNvSpPr txBox="1">
            <a:spLocks/>
          </p:cNvSpPr>
          <p:nvPr/>
        </p:nvSpPr>
        <p:spPr>
          <a:xfrm>
            <a:off x="5570220" y="4282440"/>
            <a:ext cx="2981008" cy="192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Valori possibili </a:t>
            </a:r>
            <a:r>
              <a:rPr lang="it-IT" b="1" dirty="0" err="1"/>
              <a:t>State_Code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00        </a:t>
            </a:r>
            <a:r>
              <a:rPr lang="it-IT" dirty="0" err="1"/>
              <a:t>Maintenance</a:t>
            </a:r>
            <a:endParaRPr lang="it-IT" dirty="0"/>
          </a:p>
          <a:p>
            <a:pPr lvl="1"/>
            <a:r>
              <a:rPr lang="it-IT" b="1" dirty="0"/>
              <a:t>01        </a:t>
            </a:r>
            <a:r>
              <a:rPr lang="it-IT" dirty="0" err="1"/>
              <a:t>Nominal</a:t>
            </a:r>
            <a:endParaRPr lang="it-IT" b="1" dirty="0"/>
          </a:p>
          <a:p>
            <a:pPr lvl="1"/>
            <a:r>
              <a:rPr lang="it-IT" b="1" dirty="0"/>
              <a:t>10        </a:t>
            </a:r>
            <a:r>
              <a:rPr lang="it-IT" dirty="0"/>
              <a:t>Standby</a:t>
            </a:r>
            <a:endParaRPr lang="it-IT" b="1" dirty="0"/>
          </a:p>
          <a:p>
            <a:pPr lvl="1"/>
            <a:r>
              <a:rPr lang="it-IT" b="1" dirty="0"/>
              <a:t>11        </a:t>
            </a:r>
            <a:r>
              <a:rPr lang="it-IT" dirty="0" err="1"/>
              <a:t>Disabled</a:t>
            </a:r>
            <a:endParaRPr lang="it-IT" b="1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F9DC17C-42CB-4844-91DC-39C2C1D944AB}"/>
              </a:ext>
            </a:extLst>
          </p:cNvPr>
          <p:cNvCxnSpPr/>
          <p:nvPr/>
        </p:nvCxnSpPr>
        <p:spPr>
          <a:xfrm>
            <a:off x="6693456" y="4998720"/>
            <a:ext cx="32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CD62845-7D83-4E51-8EB3-6C7742517790}"/>
              </a:ext>
            </a:extLst>
          </p:cNvPr>
          <p:cNvCxnSpPr/>
          <p:nvPr/>
        </p:nvCxnSpPr>
        <p:spPr>
          <a:xfrm>
            <a:off x="6693456" y="5334000"/>
            <a:ext cx="32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D432BA0-F11A-463F-BB01-BEECC3C59A2A}"/>
              </a:ext>
            </a:extLst>
          </p:cNvPr>
          <p:cNvCxnSpPr/>
          <p:nvPr/>
        </p:nvCxnSpPr>
        <p:spPr>
          <a:xfrm>
            <a:off x="6693456" y="5669280"/>
            <a:ext cx="32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937A2F0-8086-4B1D-A566-0B781FAC83C4}"/>
              </a:ext>
            </a:extLst>
          </p:cNvPr>
          <p:cNvCxnSpPr/>
          <p:nvPr/>
        </p:nvCxnSpPr>
        <p:spPr>
          <a:xfrm>
            <a:off x="6693456" y="5996940"/>
            <a:ext cx="32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4BFFF403-BBC4-452A-A33C-9759F47DABF5}"/>
              </a:ext>
            </a:extLst>
          </p:cNvPr>
          <p:cNvSpPr txBox="1">
            <a:spLocks/>
          </p:cNvSpPr>
          <p:nvPr/>
        </p:nvSpPr>
        <p:spPr>
          <a:xfrm>
            <a:off x="8523604" y="4282440"/>
            <a:ext cx="2981008" cy="192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Valori possibili </a:t>
            </a:r>
            <a:r>
              <a:rPr lang="it-IT" b="1" dirty="0"/>
              <a:t>Mode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0       </a:t>
            </a:r>
            <a:r>
              <a:rPr lang="it-IT" dirty="0"/>
              <a:t>Mod12</a:t>
            </a:r>
          </a:p>
          <a:p>
            <a:pPr lvl="1"/>
            <a:r>
              <a:rPr lang="it-IT" b="1" dirty="0"/>
              <a:t>1       </a:t>
            </a:r>
            <a:r>
              <a:rPr lang="it-IT" dirty="0"/>
              <a:t>Mod15</a:t>
            </a:r>
            <a:endParaRPr lang="it-IT" b="1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4DD57CB-A3CF-455B-B20F-8C3A0F355F1F}"/>
              </a:ext>
            </a:extLst>
          </p:cNvPr>
          <p:cNvCxnSpPr/>
          <p:nvPr/>
        </p:nvCxnSpPr>
        <p:spPr>
          <a:xfrm>
            <a:off x="9528096" y="4838700"/>
            <a:ext cx="32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CB35C6A-5E8F-4CEB-BE87-0C7DCC0CBD9C}"/>
              </a:ext>
            </a:extLst>
          </p:cNvPr>
          <p:cNvCxnSpPr/>
          <p:nvPr/>
        </p:nvCxnSpPr>
        <p:spPr>
          <a:xfrm>
            <a:off x="9528096" y="5227320"/>
            <a:ext cx="32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DA903F-2D31-4BE7-A36D-CAC645AC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FSM Utilizzata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E5919A-DBC0-4FEA-9D44-7BBB15B1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189738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Per la realizzazione del semaforo si è reso necessario l’utilizzo di una macchina a stati finiti.</a:t>
            </a:r>
          </a:p>
          <a:p>
            <a:pPr marL="0" indent="0">
              <a:buNone/>
            </a:pPr>
            <a:r>
              <a:rPr lang="it-IT" dirty="0"/>
              <a:t>A causa delle necessità emerse durante la progettazione, la nostra attenzione è ricaduta su di una FSM di tipo </a:t>
            </a:r>
            <a:r>
              <a:rPr lang="it-IT" b="1" dirty="0"/>
              <a:t>Moore</a:t>
            </a:r>
            <a:r>
              <a:rPr lang="it-IT" dirty="0"/>
              <a:t>, visto lo stretto legamene esistente tra stato attuale e valori di output</a:t>
            </a:r>
          </a:p>
        </p:txBody>
      </p:sp>
      <p:pic>
        <p:nvPicPr>
          <p:cNvPr id="3074" name="Picture 2" descr="Risultati immagini per fsm mealy moore">
            <a:extLst>
              <a:ext uri="{FF2B5EF4-FFF2-40B4-BE49-F238E27FC236}">
                <a16:creationId xmlns:a16="http://schemas.microsoft.com/office/drawing/2014/main" id="{40D5FEA6-6379-4FC6-86DE-0A6F957B5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29" y="3429001"/>
            <a:ext cx="4711295" cy="3096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3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67AFA-0B74-46D3-B960-1C9BBC63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FSM</a:t>
            </a:r>
          </a:p>
        </p:txBody>
      </p:sp>
      <p:pic>
        <p:nvPicPr>
          <p:cNvPr id="7" name="Segnaposto contenuto 6" descr="Immagine che contiene cielo, testo, mappa, ripieno&#10;&#10;Descrizione generata con affidabilità molto elevata">
            <a:extLst>
              <a:ext uri="{FF2B5EF4-FFF2-40B4-BE49-F238E27FC236}">
                <a16:creationId xmlns:a16="http://schemas.microsoft.com/office/drawing/2014/main" id="{DDCD9032-131A-4F33-8176-694148C76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172" y="1398779"/>
            <a:ext cx="7787191" cy="5118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46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145D06-F1C9-44BB-9301-1A0D9256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Sintesi Circuito </a:t>
            </a:r>
            <a:r>
              <a:rPr lang="it-IT" dirty="0" err="1"/>
              <a:t>ModelSim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D5DC1D-7BCE-4868-88BA-8ADF8BF74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594468"/>
            <a:ext cx="8915400" cy="2856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636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CE4115-866A-4068-B65E-29DDA0C6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 di Funzionamento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5972EB-BE9B-40EC-8AE8-96B085E3C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82582"/>
            <a:ext cx="8915400" cy="1904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610F8F-8F58-49CF-9E6C-E3A507458A69}"/>
              </a:ext>
            </a:extLst>
          </p:cNvPr>
          <p:cNvSpPr txBox="1"/>
          <p:nvPr/>
        </p:nvSpPr>
        <p:spPr>
          <a:xfrm>
            <a:off x="2592925" y="4008120"/>
            <a:ext cx="8911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si può notare dal grafico, all’avvio il semaforo si trova in modalità </a:t>
            </a:r>
            <a:r>
              <a:rPr lang="it-IT" dirty="0" err="1"/>
              <a:t>Maintenance</a:t>
            </a:r>
            <a:r>
              <a:rPr lang="it-IT" dirty="0"/>
              <a:t>, con tutte e tre le luci accese.</a:t>
            </a:r>
          </a:p>
          <a:p>
            <a:endParaRPr lang="it-IT" dirty="0"/>
          </a:p>
          <a:p>
            <a:r>
              <a:rPr lang="it-IT" dirty="0"/>
              <a:t>Per rimodulare il segnale di Rosso e Verde (12 o 15 secondi) non solo devo essere nello stato </a:t>
            </a:r>
            <a:r>
              <a:rPr lang="it-IT" dirty="0" err="1"/>
              <a:t>Maintenance</a:t>
            </a:r>
            <a:r>
              <a:rPr lang="it-IT" dirty="0"/>
              <a:t> (00) ma devo ricevere in input la combinazione 11, per questo motivo nonostante </a:t>
            </a:r>
            <a:r>
              <a:rPr lang="it-IT" dirty="0" err="1"/>
              <a:t>mode_in</a:t>
            </a:r>
            <a:r>
              <a:rPr lang="it-IT" dirty="0"/>
              <a:t> vari tra 0 ed 1 l’output non ne viene influenzato </a:t>
            </a:r>
          </a:p>
        </p:txBody>
      </p:sp>
    </p:spTree>
    <p:extLst>
      <p:ext uri="{BB962C8B-B14F-4D97-AF65-F5344CB8AC3E}">
        <p14:creationId xmlns:p14="http://schemas.microsoft.com/office/powerpoint/2010/main" val="24326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1483</TotalTime>
  <Words>692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Filo</vt:lpstr>
      <vt:lpstr>Relazione Progetto</vt:lpstr>
      <vt:lpstr>Obbiettivo del Progetto</vt:lpstr>
      <vt:lpstr>Altri dettagli</vt:lpstr>
      <vt:lpstr>Schema a Blocchi</vt:lpstr>
      <vt:lpstr>Caratteristiche dei Segnali</vt:lpstr>
      <vt:lpstr>FSM Utilizzata</vt:lpstr>
      <vt:lpstr>FSM</vt:lpstr>
      <vt:lpstr>Sintesi Circuito ModelSim</vt:lpstr>
      <vt:lpstr>Esempi di Funzionamento</vt:lpstr>
      <vt:lpstr>Esempi di Funzionamento</vt:lpstr>
      <vt:lpstr>Esempi di Funzionamento</vt:lpstr>
      <vt:lpstr>Esempi di Funzionamento</vt:lpstr>
      <vt:lpstr>Esempi di Funzionamento</vt:lpstr>
      <vt:lpstr>Relazione Progetto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Progetto</dc:title>
  <dc:creator>Marco Belotti</dc:creator>
  <cp:lastModifiedBy>Marco Belotti</cp:lastModifiedBy>
  <cp:revision>23</cp:revision>
  <dcterms:created xsi:type="dcterms:W3CDTF">2018-07-21T08:25:44Z</dcterms:created>
  <dcterms:modified xsi:type="dcterms:W3CDTF">2018-07-24T12:25:04Z</dcterms:modified>
</cp:coreProperties>
</file>