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
      <p:font typeface="PT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TSans-bold.fntdata"/><Relationship Id="rId25" Type="http://schemas.openxmlformats.org/officeDocument/2006/relationships/font" Target="fonts/PTSans-regular.fntdata"/><Relationship Id="rId28" Type="http://schemas.openxmlformats.org/officeDocument/2006/relationships/font" Target="fonts/PTSans-boldItalic.fntdata"/><Relationship Id="rId27" Type="http://schemas.openxmlformats.org/officeDocument/2006/relationships/font" Target="fonts/PT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aleway-regular.fntdata"/><Relationship Id="rId16" Type="http://schemas.openxmlformats.org/officeDocument/2006/relationships/slide" Target="slides/slide12.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rIns="91425" wrap="square" tIns="91425"/>
          <a:lstStyle>
            <a:lvl1pPr lvl="0">
              <a:spcBef>
                <a:spcPts val="0"/>
              </a:spcBef>
              <a:buClr>
                <a:schemeClr val="dk2"/>
              </a:buClr>
              <a:buSzPct val="100000"/>
              <a:defRPr sz="4200">
                <a:solidFill>
                  <a:schemeClr val="dk2"/>
                </a:solidFill>
              </a:defRPr>
            </a:lvl1pPr>
            <a:lvl2pPr lvl="1">
              <a:spcBef>
                <a:spcPts val="0"/>
              </a:spcBef>
              <a:buClr>
                <a:schemeClr val="dk2"/>
              </a:buClr>
              <a:buSzPct val="100000"/>
              <a:defRPr sz="4200">
                <a:solidFill>
                  <a:schemeClr val="dk2"/>
                </a:solidFill>
              </a:defRPr>
            </a:lvl2pPr>
            <a:lvl3pPr lvl="2">
              <a:spcBef>
                <a:spcPts val="0"/>
              </a:spcBef>
              <a:buClr>
                <a:schemeClr val="dk2"/>
              </a:buClr>
              <a:buSzPct val="100000"/>
              <a:defRPr sz="4200">
                <a:solidFill>
                  <a:schemeClr val="dk2"/>
                </a:solidFill>
              </a:defRPr>
            </a:lvl3pPr>
            <a:lvl4pPr lvl="3">
              <a:spcBef>
                <a:spcPts val="0"/>
              </a:spcBef>
              <a:buClr>
                <a:schemeClr val="dk2"/>
              </a:buClr>
              <a:buSzPct val="100000"/>
              <a:defRPr sz="4200">
                <a:solidFill>
                  <a:schemeClr val="dk2"/>
                </a:solidFill>
              </a:defRPr>
            </a:lvl4pPr>
            <a:lvl5pPr lvl="4">
              <a:spcBef>
                <a:spcPts val="0"/>
              </a:spcBef>
              <a:buClr>
                <a:schemeClr val="dk2"/>
              </a:buClr>
              <a:buSzPct val="100000"/>
              <a:defRPr sz="4200">
                <a:solidFill>
                  <a:schemeClr val="dk2"/>
                </a:solidFill>
              </a:defRPr>
            </a:lvl5pPr>
            <a:lvl6pPr lvl="5">
              <a:spcBef>
                <a:spcPts val="0"/>
              </a:spcBef>
              <a:buClr>
                <a:schemeClr val="dk2"/>
              </a:buClr>
              <a:buSzPct val="100000"/>
              <a:defRPr sz="4200">
                <a:solidFill>
                  <a:schemeClr val="dk2"/>
                </a:solidFill>
              </a:defRPr>
            </a:lvl6pPr>
            <a:lvl7pPr lvl="6">
              <a:spcBef>
                <a:spcPts val="0"/>
              </a:spcBef>
              <a:buClr>
                <a:schemeClr val="dk2"/>
              </a:buClr>
              <a:buSzPct val="100000"/>
              <a:defRPr sz="4200">
                <a:solidFill>
                  <a:schemeClr val="dk2"/>
                </a:solidFill>
              </a:defRPr>
            </a:lvl7pPr>
            <a:lvl8pPr lvl="7">
              <a:spcBef>
                <a:spcPts val="0"/>
              </a:spcBef>
              <a:buClr>
                <a:schemeClr val="dk2"/>
              </a:buClr>
              <a:buSzPct val="100000"/>
              <a:defRPr sz="4200">
                <a:solidFill>
                  <a:schemeClr val="dk2"/>
                </a:solidFill>
              </a:defRPr>
            </a:lvl8pPr>
            <a:lvl9pPr lvl="8">
              <a:spcBef>
                <a:spcPts val="0"/>
              </a:spcBef>
              <a:buClr>
                <a:schemeClr val="dk2"/>
              </a:buClr>
              <a:buSzPct val="100000"/>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rIns="91425" wrap="square" tIns="91425"/>
          <a:lstStyle>
            <a:lvl1pPr lvl="0">
              <a:spcBef>
                <a:spcPts val="0"/>
              </a:spcBef>
              <a:buClr>
                <a:schemeClr val="lt1"/>
              </a:buClr>
              <a:buSzPct val="100000"/>
              <a:defRPr sz="8000">
                <a:solidFill>
                  <a:schemeClr val="lt1"/>
                </a:solidFill>
              </a:defRPr>
            </a:lvl1pPr>
            <a:lvl2pPr lvl="1">
              <a:spcBef>
                <a:spcPts val="0"/>
              </a:spcBef>
              <a:buClr>
                <a:schemeClr val="lt1"/>
              </a:buClr>
              <a:buSzPct val="100000"/>
              <a:defRPr sz="8000">
                <a:solidFill>
                  <a:schemeClr val="lt1"/>
                </a:solidFill>
              </a:defRPr>
            </a:lvl2pPr>
            <a:lvl3pPr lvl="2">
              <a:spcBef>
                <a:spcPts val="0"/>
              </a:spcBef>
              <a:buClr>
                <a:schemeClr val="lt1"/>
              </a:buClr>
              <a:buSzPct val="100000"/>
              <a:defRPr sz="8000">
                <a:solidFill>
                  <a:schemeClr val="lt1"/>
                </a:solidFill>
              </a:defRPr>
            </a:lvl3pPr>
            <a:lvl4pPr lvl="3">
              <a:spcBef>
                <a:spcPts val="0"/>
              </a:spcBef>
              <a:buClr>
                <a:schemeClr val="lt1"/>
              </a:buClr>
              <a:buSzPct val="100000"/>
              <a:defRPr sz="8000">
                <a:solidFill>
                  <a:schemeClr val="lt1"/>
                </a:solidFill>
              </a:defRPr>
            </a:lvl4pPr>
            <a:lvl5pPr lvl="4">
              <a:spcBef>
                <a:spcPts val="0"/>
              </a:spcBef>
              <a:buClr>
                <a:schemeClr val="lt1"/>
              </a:buClr>
              <a:buSzPct val="100000"/>
              <a:defRPr sz="8000">
                <a:solidFill>
                  <a:schemeClr val="lt1"/>
                </a:solidFill>
              </a:defRPr>
            </a:lvl5pPr>
            <a:lvl6pPr lvl="5">
              <a:spcBef>
                <a:spcPts val="0"/>
              </a:spcBef>
              <a:buClr>
                <a:schemeClr val="lt1"/>
              </a:buClr>
              <a:buSzPct val="100000"/>
              <a:defRPr sz="8000">
                <a:solidFill>
                  <a:schemeClr val="lt1"/>
                </a:solidFill>
              </a:defRPr>
            </a:lvl6pPr>
            <a:lvl7pPr lvl="6">
              <a:spcBef>
                <a:spcPts val="0"/>
              </a:spcBef>
              <a:buClr>
                <a:schemeClr val="lt1"/>
              </a:buClr>
              <a:buSzPct val="100000"/>
              <a:defRPr sz="8000">
                <a:solidFill>
                  <a:schemeClr val="lt1"/>
                </a:solidFill>
              </a:defRPr>
            </a:lvl7pPr>
            <a:lvl8pPr lvl="7">
              <a:spcBef>
                <a:spcPts val="0"/>
              </a:spcBef>
              <a:buClr>
                <a:schemeClr val="lt1"/>
              </a:buClr>
              <a:buSzPct val="100000"/>
              <a:defRPr sz="8000">
                <a:solidFill>
                  <a:schemeClr val="lt1"/>
                </a:solidFill>
              </a:defRPr>
            </a:lvl8pPr>
            <a:lvl9pPr lvl="8">
              <a:spcBef>
                <a:spcPts val="0"/>
              </a:spcBef>
              <a:buClr>
                <a:schemeClr val="lt1"/>
              </a:buClr>
              <a:buSzPct val="100000"/>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SzPct val="100000"/>
              <a:buFont typeface="Raleway"/>
              <a:buNone/>
              <a:defRPr b="1" sz="2800">
                <a:latin typeface="Raleway"/>
                <a:ea typeface="Raleway"/>
                <a:cs typeface="Raleway"/>
                <a:sym typeface="Raleway"/>
              </a:defRPr>
            </a:lvl1pPr>
            <a:lvl2pPr lvl="1">
              <a:spcBef>
                <a:spcPts val="0"/>
              </a:spcBef>
              <a:buSzPct val="100000"/>
              <a:buFont typeface="Raleway"/>
              <a:buNone/>
              <a:defRPr b="1" sz="2800">
                <a:latin typeface="Raleway"/>
                <a:ea typeface="Raleway"/>
                <a:cs typeface="Raleway"/>
                <a:sym typeface="Raleway"/>
              </a:defRPr>
            </a:lvl2pPr>
            <a:lvl3pPr lvl="2">
              <a:spcBef>
                <a:spcPts val="0"/>
              </a:spcBef>
              <a:buSzPct val="100000"/>
              <a:buFont typeface="Raleway"/>
              <a:buNone/>
              <a:defRPr b="1" sz="2800">
                <a:latin typeface="Raleway"/>
                <a:ea typeface="Raleway"/>
                <a:cs typeface="Raleway"/>
                <a:sym typeface="Raleway"/>
              </a:defRPr>
            </a:lvl3pPr>
            <a:lvl4pPr lvl="3">
              <a:spcBef>
                <a:spcPts val="0"/>
              </a:spcBef>
              <a:buSzPct val="100000"/>
              <a:buFont typeface="Raleway"/>
              <a:buNone/>
              <a:defRPr b="1" sz="2800">
                <a:latin typeface="Raleway"/>
                <a:ea typeface="Raleway"/>
                <a:cs typeface="Raleway"/>
                <a:sym typeface="Raleway"/>
              </a:defRPr>
            </a:lvl4pPr>
            <a:lvl5pPr lvl="4">
              <a:spcBef>
                <a:spcPts val="0"/>
              </a:spcBef>
              <a:buSzPct val="100000"/>
              <a:buFont typeface="Raleway"/>
              <a:buNone/>
              <a:defRPr b="1" sz="2800">
                <a:latin typeface="Raleway"/>
                <a:ea typeface="Raleway"/>
                <a:cs typeface="Raleway"/>
                <a:sym typeface="Raleway"/>
              </a:defRPr>
            </a:lvl5pPr>
            <a:lvl6pPr lvl="5">
              <a:spcBef>
                <a:spcPts val="0"/>
              </a:spcBef>
              <a:buSzPct val="100000"/>
              <a:buFont typeface="Raleway"/>
              <a:buNone/>
              <a:defRPr b="1" sz="2800">
                <a:latin typeface="Raleway"/>
                <a:ea typeface="Raleway"/>
                <a:cs typeface="Raleway"/>
                <a:sym typeface="Raleway"/>
              </a:defRPr>
            </a:lvl6pPr>
            <a:lvl7pPr lvl="6">
              <a:spcBef>
                <a:spcPts val="0"/>
              </a:spcBef>
              <a:buSzPct val="100000"/>
              <a:buFont typeface="Raleway"/>
              <a:buNone/>
              <a:defRPr b="1" sz="2800">
                <a:latin typeface="Raleway"/>
                <a:ea typeface="Raleway"/>
                <a:cs typeface="Raleway"/>
                <a:sym typeface="Raleway"/>
              </a:defRPr>
            </a:lvl7pPr>
            <a:lvl8pPr lvl="7">
              <a:spcBef>
                <a:spcPts val="0"/>
              </a:spcBef>
              <a:buSzPct val="100000"/>
              <a:buFont typeface="Raleway"/>
              <a:buNone/>
              <a:defRPr b="1" sz="2800">
                <a:latin typeface="Raleway"/>
                <a:ea typeface="Raleway"/>
                <a:cs typeface="Raleway"/>
                <a:sym typeface="Raleway"/>
              </a:defRPr>
            </a:lvl8pPr>
            <a:lvl9pPr lvl="8">
              <a:spcBef>
                <a:spcPts val="0"/>
              </a:spcBef>
              <a:buSzPct val="1000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1"/>
              </a:buClr>
              <a:buSzPct val="100000"/>
              <a:buFont typeface="Lato"/>
              <a:buChar char="●"/>
              <a:defRPr sz="1300">
                <a:solidFill>
                  <a:schemeClr val="accent1"/>
                </a:solidFill>
                <a:latin typeface="Lato"/>
                <a:ea typeface="Lato"/>
                <a:cs typeface="Lato"/>
                <a:sym typeface="Lato"/>
              </a:defRPr>
            </a:lvl1pPr>
            <a:lvl2pPr lvl="1">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2pPr>
            <a:lvl3pPr lvl="2">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3pPr>
            <a:lvl4pPr lvl="3">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4pPr>
            <a:lvl5pPr lvl="4">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5pPr>
            <a:lvl6pPr lvl="5">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6pPr>
            <a:lvl7pPr lvl="6">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7pPr>
            <a:lvl8pPr lvl="7">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8pPr>
            <a:lvl9pPr lvl="8">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GB" sz="1000">
                <a:solidFill>
                  <a:schemeClr val="accen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p:spPr>
        <p:txBody>
          <a:bodyPr anchorCtr="0" anchor="t" bIns="91425" lIns="91425" rIns="91425" wrap="square" tIns="91425">
            <a:noAutofit/>
          </a:bodyPr>
          <a:lstStyle/>
          <a:p>
            <a:pPr lvl="0">
              <a:spcBef>
                <a:spcPts val="0"/>
              </a:spcBef>
              <a:buNone/>
            </a:pPr>
            <a:r>
              <a:rPr lang="en-GB" sz="3600">
                <a:latin typeface="PT Sans"/>
                <a:ea typeface="PT Sans"/>
                <a:cs typeface="PT Sans"/>
                <a:sym typeface="PT Sans"/>
              </a:rPr>
              <a:t>Approcci di Programmazione Lineare Intera al problema della ricombinazione del DNA nei ciliati</a:t>
            </a:r>
          </a:p>
        </p:txBody>
      </p:sp>
      <p:sp>
        <p:nvSpPr>
          <p:cNvPr id="87" name="Shape 87"/>
          <p:cNvSpPr txBox="1"/>
          <p:nvPr>
            <p:ph idx="1" type="subTitle"/>
          </p:nvPr>
        </p:nvSpPr>
        <p:spPr>
          <a:xfrm>
            <a:off x="729627" y="3172900"/>
            <a:ext cx="7688100" cy="541200"/>
          </a:xfrm>
          <a:prstGeom prst="rect">
            <a:avLst/>
          </a:prstGeom>
        </p:spPr>
        <p:txBody>
          <a:bodyPr anchorCtr="0" anchor="t" bIns="91425" lIns="91425" rIns="91425" wrap="square" tIns="91425">
            <a:noAutofit/>
          </a:bodyPr>
          <a:lstStyle/>
          <a:p>
            <a:pPr lvl="0">
              <a:spcBef>
                <a:spcPts val="0"/>
              </a:spcBef>
              <a:buNone/>
            </a:pPr>
            <a:r>
              <a:rPr lang="en-GB" sz="1800">
                <a:latin typeface="PT Sans"/>
                <a:ea typeface="PT Sans"/>
                <a:cs typeface="PT Sans"/>
                <a:sym typeface="PT Sans"/>
              </a:rPr>
              <a:t>Antonio Vivace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729450" y="564375"/>
            <a:ext cx="7688700" cy="535200"/>
          </a:xfrm>
          <a:prstGeom prst="rect">
            <a:avLst/>
          </a:prstGeom>
        </p:spPr>
        <p:txBody>
          <a:bodyPr anchorCtr="0" anchor="t" bIns="91425" lIns="91425" rIns="91425" wrap="square" tIns="91425">
            <a:noAutofit/>
          </a:bodyPr>
          <a:lstStyle/>
          <a:p>
            <a:pPr lvl="0">
              <a:spcBef>
                <a:spcPts val="0"/>
              </a:spcBef>
              <a:buNone/>
            </a:pPr>
            <a:r>
              <a:rPr lang="en-GB" sz="2600">
                <a:latin typeface="PT Sans"/>
                <a:ea typeface="PT Sans"/>
                <a:cs typeface="PT Sans"/>
                <a:sym typeface="PT Sans"/>
              </a:rPr>
              <a:t>Idiomi di logica</a:t>
            </a:r>
            <a:r>
              <a:rPr lang="en-GB">
                <a:latin typeface="PT Sans"/>
                <a:ea typeface="PT Sans"/>
                <a:cs typeface="PT Sans"/>
                <a:sym typeface="PT Sans"/>
              </a:rPr>
              <a:t> come disequazioni lineari</a:t>
            </a:r>
          </a:p>
        </p:txBody>
      </p:sp>
      <p:pic>
        <p:nvPicPr>
          <p:cNvPr id="143" name="Shape 143"/>
          <p:cNvPicPr preferRelativeResize="0"/>
          <p:nvPr/>
        </p:nvPicPr>
        <p:blipFill>
          <a:blip r:embed="rId3">
            <a:alphaModFix/>
          </a:blip>
          <a:stretch>
            <a:fillRect/>
          </a:stretch>
        </p:blipFill>
        <p:spPr>
          <a:xfrm>
            <a:off x="766125" y="2259525"/>
            <a:ext cx="2798550" cy="1360350"/>
          </a:xfrm>
          <a:prstGeom prst="rect">
            <a:avLst/>
          </a:prstGeom>
          <a:noFill/>
          <a:ln>
            <a:noFill/>
          </a:ln>
        </p:spPr>
      </p:pic>
      <p:sp>
        <p:nvSpPr>
          <p:cNvPr id="144" name="Shape 144"/>
          <p:cNvSpPr txBox="1"/>
          <p:nvPr/>
        </p:nvSpPr>
        <p:spPr>
          <a:xfrm>
            <a:off x="621950" y="1481225"/>
            <a:ext cx="2845200" cy="1458900"/>
          </a:xfrm>
          <a:prstGeom prst="rect">
            <a:avLst/>
          </a:prstGeom>
          <a:noFill/>
          <a:ln>
            <a:noFill/>
          </a:ln>
        </p:spPr>
        <p:txBody>
          <a:bodyPr anchorCtr="0" anchor="t" bIns="91425" lIns="91425" rIns="91425" wrap="square" tIns="91425">
            <a:noAutofit/>
          </a:bodyPr>
          <a:lstStyle/>
          <a:p>
            <a:pPr lvl="0" algn="ctr">
              <a:spcBef>
                <a:spcPts val="0"/>
              </a:spcBef>
              <a:buNone/>
            </a:pPr>
            <a:r>
              <a:rPr lang="en-GB" sz="2400">
                <a:latin typeface="PT Sans"/>
                <a:ea typeface="PT Sans"/>
                <a:cs typeface="PT Sans"/>
                <a:sym typeface="PT Sans"/>
              </a:rPr>
              <a:t>If-Then</a:t>
            </a:r>
          </a:p>
        </p:txBody>
      </p:sp>
      <p:pic>
        <p:nvPicPr>
          <p:cNvPr id="145" name="Shape 145"/>
          <p:cNvPicPr preferRelativeResize="0"/>
          <p:nvPr/>
        </p:nvPicPr>
        <p:blipFill>
          <a:blip r:embed="rId4">
            <a:alphaModFix/>
          </a:blip>
          <a:stretch>
            <a:fillRect/>
          </a:stretch>
        </p:blipFill>
        <p:spPr>
          <a:xfrm>
            <a:off x="5278579" y="2214497"/>
            <a:ext cx="2539021" cy="535200"/>
          </a:xfrm>
          <a:prstGeom prst="rect">
            <a:avLst/>
          </a:prstGeom>
          <a:noFill/>
          <a:ln>
            <a:noFill/>
          </a:ln>
        </p:spPr>
      </p:pic>
      <p:pic>
        <p:nvPicPr>
          <p:cNvPr id="146" name="Shape 146"/>
          <p:cNvPicPr preferRelativeResize="0"/>
          <p:nvPr/>
        </p:nvPicPr>
        <p:blipFill>
          <a:blip r:embed="rId5">
            <a:alphaModFix/>
          </a:blip>
          <a:stretch>
            <a:fillRect/>
          </a:stretch>
        </p:blipFill>
        <p:spPr>
          <a:xfrm>
            <a:off x="5264750" y="3056150"/>
            <a:ext cx="2566674" cy="597300"/>
          </a:xfrm>
          <a:prstGeom prst="rect">
            <a:avLst/>
          </a:prstGeom>
          <a:noFill/>
          <a:ln>
            <a:noFill/>
          </a:ln>
        </p:spPr>
      </p:pic>
      <p:sp>
        <p:nvSpPr>
          <p:cNvPr id="147" name="Shape 147"/>
          <p:cNvSpPr txBox="1"/>
          <p:nvPr/>
        </p:nvSpPr>
        <p:spPr>
          <a:xfrm>
            <a:off x="5125475" y="1481225"/>
            <a:ext cx="2845200" cy="535200"/>
          </a:xfrm>
          <a:prstGeom prst="rect">
            <a:avLst/>
          </a:prstGeom>
          <a:noFill/>
          <a:ln>
            <a:noFill/>
          </a:ln>
        </p:spPr>
        <p:txBody>
          <a:bodyPr anchorCtr="0" anchor="t" bIns="91425" lIns="91425" rIns="91425" wrap="square" tIns="91425">
            <a:noAutofit/>
          </a:bodyPr>
          <a:lstStyle/>
          <a:p>
            <a:pPr lvl="0" rtl="0" algn="ctr">
              <a:spcBef>
                <a:spcPts val="0"/>
              </a:spcBef>
              <a:buNone/>
            </a:pPr>
            <a:r>
              <a:rPr lang="en-GB" sz="2400">
                <a:latin typeface="PT Sans"/>
                <a:ea typeface="PT Sans"/>
                <a:cs typeface="PT Sans"/>
                <a:sym typeface="PT Sans"/>
              </a:rPr>
              <a:t>Only-If</a:t>
            </a:r>
          </a:p>
        </p:txBody>
      </p:sp>
      <p:sp>
        <p:nvSpPr>
          <p:cNvPr id="148" name="Shape 148"/>
          <p:cNvSpPr txBox="1"/>
          <p:nvPr/>
        </p:nvSpPr>
        <p:spPr>
          <a:xfrm>
            <a:off x="729450" y="3959900"/>
            <a:ext cx="7382400" cy="873900"/>
          </a:xfrm>
          <a:prstGeom prst="rect">
            <a:avLst/>
          </a:prstGeom>
          <a:noFill/>
          <a:ln>
            <a:noFill/>
          </a:ln>
        </p:spPr>
        <p:txBody>
          <a:bodyPr anchorCtr="0" anchor="t" bIns="91425" lIns="91425" rIns="91425" wrap="square" tIns="91425">
            <a:noAutofit/>
          </a:bodyPr>
          <a:lstStyle/>
          <a:p>
            <a:pPr lvl="0">
              <a:spcBef>
                <a:spcPts val="0"/>
              </a:spcBef>
              <a:buNone/>
            </a:pPr>
            <a:r>
              <a:rPr lang="en-GB"/>
              <a:t>Con </a:t>
            </a:r>
            <a:r>
              <a:rPr b="1" i="1" lang="en-GB"/>
              <a:t>L</a:t>
            </a:r>
            <a:r>
              <a:rPr lang="en-GB"/>
              <a:t> funzione lineare limitata superiormente da </a:t>
            </a:r>
            <a:r>
              <a:rPr b="1" i="1" lang="en-GB"/>
              <a:t>M, </a:t>
            </a:r>
            <a:r>
              <a:rPr lang="en-GB"/>
              <a:t>inferiormente da </a:t>
            </a:r>
            <a:r>
              <a:rPr b="1" i="1" lang="en-GB"/>
              <a:t>s </a:t>
            </a:r>
            <a:r>
              <a:rPr lang="en-GB"/>
              <a:t>con</a:t>
            </a:r>
            <a:r>
              <a:rPr b="1" i="1" lang="en-GB"/>
              <a:t> m = s - b. </a:t>
            </a:r>
          </a:p>
          <a:p>
            <a:pPr lvl="0">
              <a:spcBef>
                <a:spcPts val="0"/>
              </a:spcBef>
              <a:buNone/>
            </a:pPr>
            <a:r>
              <a:rPr b="1" i="1" lang="en-GB"/>
              <a:t>b</a:t>
            </a:r>
            <a:r>
              <a:rPr lang="en-GB"/>
              <a:t> numero positivo intero.</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729450" y="602725"/>
            <a:ext cx="7688700" cy="535200"/>
          </a:xfrm>
          <a:prstGeom prst="rect">
            <a:avLst/>
          </a:prstGeom>
        </p:spPr>
        <p:txBody>
          <a:bodyPr anchorCtr="0" anchor="t" bIns="91425" lIns="91425" rIns="91425" wrap="square" tIns="91425">
            <a:noAutofit/>
          </a:bodyPr>
          <a:lstStyle/>
          <a:p>
            <a:pPr lvl="0">
              <a:spcBef>
                <a:spcPts val="0"/>
              </a:spcBef>
              <a:buNone/>
            </a:pPr>
            <a:r>
              <a:rPr lang="en-GB">
                <a:latin typeface="PT Sans"/>
                <a:ea typeface="PT Sans"/>
                <a:cs typeface="PT Sans"/>
                <a:sym typeface="PT Sans"/>
              </a:rPr>
              <a:t>Alcuni idiomi della formulazione proposta</a:t>
            </a:r>
          </a:p>
        </p:txBody>
      </p:sp>
      <p:pic>
        <p:nvPicPr>
          <p:cNvPr id="154" name="Shape 154"/>
          <p:cNvPicPr preferRelativeResize="0"/>
          <p:nvPr/>
        </p:nvPicPr>
        <p:blipFill>
          <a:blip r:embed="rId3">
            <a:alphaModFix/>
          </a:blip>
          <a:stretch>
            <a:fillRect/>
          </a:stretch>
        </p:blipFill>
        <p:spPr>
          <a:xfrm>
            <a:off x="326150" y="1951325"/>
            <a:ext cx="4699175" cy="604100"/>
          </a:xfrm>
          <a:prstGeom prst="rect">
            <a:avLst/>
          </a:prstGeom>
          <a:noFill/>
          <a:ln>
            <a:noFill/>
          </a:ln>
        </p:spPr>
      </p:pic>
      <p:sp>
        <p:nvSpPr>
          <p:cNvPr id="155" name="Shape 155"/>
          <p:cNvSpPr txBox="1"/>
          <p:nvPr>
            <p:ph idx="1" type="body"/>
          </p:nvPr>
        </p:nvSpPr>
        <p:spPr>
          <a:xfrm>
            <a:off x="242900" y="1522200"/>
            <a:ext cx="7688700" cy="429000"/>
          </a:xfrm>
          <a:prstGeom prst="rect">
            <a:avLst/>
          </a:prstGeom>
        </p:spPr>
        <p:txBody>
          <a:bodyPr anchorCtr="0" anchor="t" bIns="91425" lIns="91425" rIns="91425" wrap="square" tIns="91425">
            <a:noAutofit/>
          </a:bodyPr>
          <a:lstStyle/>
          <a:p>
            <a:pPr lvl="0">
              <a:spcBef>
                <a:spcPts val="0"/>
              </a:spcBef>
              <a:buNone/>
            </a:pPr>
            <a:r>
              <a:rPr b="1" lang="en-GB"/>
              <a:t>Variabili</a:t>
            </a:r>
          </a:p>
        </p:txBody>
      </p:sp>
      <p:pic>
        <p:nvPicPr>
          <p:cNvPr id="156" name="Shape 156"/>
          <p:cNvPicPr preferRelativeResize="0"/>
          <p:nvPr/>
        </p:nvPicPr>
        <p:blipFill>
          <a:blip r:embed="rId4">
            <a:alphaModFix/>
          </a:blip>
          <a:stretch>
            <a:fillRect/>
          </a:stretch>
        </p:blipFill>
        <p:spPr>
          <a:xfrm>
            <a:off x="5441875" y="2624488"/>
            <a:ext cx="3529575" cy="635450"/>
          </a:xfrm>
          <a:prstGeom prst="rect">
            <a:avLst/>
          </a:prstGeom>
          <a:noFill/>
          <a:ln cap="flat" cmpd="sng" w="19050">
            <a:solidFill>
              <a:srgbClr val="38761D"/>
            </a:solidFill>
            <a:prstDash val="solid"/>
            <a:round/>
            <a:headEnd len="med" w="med" type="none"/>
            <a:tailEnd len="med" w="med" type="none"/>
          </a:ln>
        </p:spPr>
      </p:pic>
      <p:pic>
        <p:nvPicPr>
          <p:cNvPr id="157" name="Shape 157"/>
          <p:cNvPicPr preferRelativeResize="0"/>
          <p:nvPr/>
        </p:nvPicPr>
        <p:blipFill>
          <a:blip r:embed="rId5">
            <a:alphaModFix/>
          </a:blip>
          <a:stretch>
            <a:fillRect/>
          </a:stretch>
        </p:blipFill>
        <p:spPr>
          <a:xfrm>
            <a:off x="326150" y="3701950"/>
            <a:ext cx="5964049" cy="497650"/>
          </a:xfrm>
          <a:prstGeom prst="rect">
            <a:avLst/>
          </a:prstGeom>
          <a:noFill/>
          <a:ln>
            <a:noFill/>
          </a:ln>
        </p:spPr>
      </p:pic>
      <p:sp>
        <p:nvSpPr>
          <p:cNvPr id="158" name="Shape 158"/>
          <p:cNvSpPr txBox="1"/>
          <p:nvPr>
            <p:ph idx="1" type="body"/>
          </p:nvPr>
        </p:nvSpPr>
        <p:spPr>
          <a:xfrm>
            <a:off x="326150" y="3329000"/>
            <a:ext cx="7688700" cy="429000"/>
          </a:xfrm>
          <a:prstGeom prst="rect">
            <a:avLst/>
          </a:prstGeom>
        </p:spPr>
        <p:txBody>
          <a:bodyPr anchorCtr="0" anchor="t" bIns="91425" lIns="91425" rIns="91425" wrap="square" tIns="91425">
            <a:noAutofit/>
          </a:bodyPr>
          <a:lstStyle/>
          <a:p>
            <a:pPr lvl="0" rtl="0">
              <a:spcBef>
                <a:spcPts val="0"/>
              </a:spcBef>
              <a:buNone/>
            </a:pPr>
            <a:r>
              <a:rPr b="1" lang="en-GB"/>
              <a:t>Vincoli</a:t>
            </a:r>
          </a:p>
        </p:txBody>
      </p:sp>
      <p:pic>
        <p:nvPicPr>
          <p:cNvPr id="159" name="Shape 159"/>
          <p:cNvPicPr preferRelativeResize="0"/>
          <p:nvPr/>
        </p:nvPicPr>
        <p:blipFill>
          <a:blip r:embed="rId6">
            <a:alphaModFix/>
          </a:blip>
          <a:stretch>
            <a:fillRect/>
          </a:stretch>
        </p:blipFill>
        <p:spPr>
          <a:xfrm>
            <a:off x="659775" y="2598625"/>
            <a:ext cx="3529575" cy="687174"/>
          </a:xfrm>
          <a:prstGeom prst="rect">
            <a:avLst/>
          </a:prstGeom>
          <a:noFill/>
          <a:ln>
            <a:noFill/>
          </a:ln>
        </p:spPr>
      </p:pic>
      <p:pic>
        <p:nvPicPr>
          <p:cNvPr id="160" name="Shape 160"/>
          <p:cNvPicPr preferRelativeResize="0"/>
          <p:nvPr/>
        </p:nvPicPr>
        <p:blipFill>
          <a:blip r:embed="rId7">
            <a:alphaModFix/>
          </a:blip>
          <a:stretch>
            <a:fillRect/>
          </a:stretch>
        </p:blipFill>
        <p:spPr>
          <a:xfrm>
            <a:off x="284450" y="4251925"/>
            <a:ext cx="2859525" cy="635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729450" y="602725"/>
            <a:ext cx="7688700" cy="535200"/>
          </a:xfrm>
          <a:prstGeom prst="rect">
            <a:avLst/>
          </a:prstGeom>
        </p:spPr>
        <p:txBody>
          <a:bodyPr anchorCtr="0" anchor="t" bIns="91425" lIns="91425" rIns="91425" wrap="square" tIns="91425">
            <a:noAutofit/>
          </a:bodyPr>
          <a:lstStyle/>
          <a:p>
            <a:pPr lvl="0">
              <a:spcBef>
                <a:spcPts val="0"/>
              </a:spcBef>
              <a:buNone/>
            </a:pPr>
            <a:r>
              <a:rPr lang="en-GB">
                <a:latin typeface="PT Sans"/>
                <a:ea typeface="PT Sans"/>
                <a:cs typeface="PT Sans"/>
                <a:sym typeface="PT Sans"/>
              </a:rPr>
              <a:t>Conclusioni</a:t>
            </a:r>
          </a:p>
        </p:txBody>
      </p:sp>
      <p:sp>
        <p:nvSpPr>
          <p:cNvPr id="166" name="Shape 166"/>
          <p:cNvSpPr txBox="1"/>
          <p:nvPr>
            <p:ph idx="1" type="body"/>
          </p:nvPr>
        </p:nvSpPr>
        <p:spPr>
          <a:xfrm>
            <a:off x="727650" y="1641000"/>
            <a:ext cx="7688700" cy="2261100"/>
          </a:xfrm>
          <a:prstGeom prst="rect">
            <a:avLst/>
          </a:prstGeom>
        </p:spPr>
        <p:txBody>
          <a:bodyPr anchorCtr="0" anchor="t" bIns="91425" lIns="91425" rIns="91425" wrap="square" tIns="91425">
            <a:noAutofit/>
          </a:bodyPr>
          <a:lstStyle/>
          <a:p>
            <a:pPr lvl="0">
              <a:spcBef>
                <a:spcPts val="0"/>
              </a:spcBef>
              <a:buNone/>
            </a:pPr>
            <a:r>
              <a:rPr lang="en-GB" sz="1600"/>
              <a:t>Approcci ibridi</a:t>
            </a:r>
          </a:p>
          <a:p>
            <a:pPr lvl="0">
              <a:spcBef>
                <a:spcPts val="0"/>
              </a:spcBef>
              <a:buNone/>
            </a:pPr>
            <a:r>
              <a:rPr lang="en-GB" sz="1600"/>
              <a:t>Maggiori dettagli sul processo biologico</a:t>
            </a:r>
          </a:p>
          <a:p>
            <a:pPr lvl="0">
              <a:spcBef>
                <a:spcPts val="0"/>
              </a:spcBef>
              <a:buNone/>
            </a:pPr>
            <a:r>
              <a:rPr lang="en-GB" sz="1600"/>
              <a:t>Panoramica dei metodi utilizzati</a:t>
            </a:r>
          </a:p>
          <a:p>
            <a:pPr lvl="0">
              <a:spcBef>
                <a:spcPts val="0"/>
              </a:spcBef>
              <a:buNone/>
            </a:pPr>
            <a:r>
              <a:rPr lang="en-GB" sz="1600"/>
              <a:t>Costruzione di software che genera proceduralmente istanze con le volute caratteristiche e le pre-processa</a:t>
            </a:r>
          </a:p>
          <a:p>
            <a:pPr lvl="0">
              <a:spcBef>
                <a:spcPts val="0"/>
              </a:spcBef>
              <a:buNone/>
            </a:pPr>
            <a:r>
              <a:rPr lang="en-GB" sz="1600"/>
              <a:t>Formato per l’annotazione di mappe di riarrangiamento</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727650" y="524450"/>
            <a:ext cx="7688700" cy="657300"/>
          </a:xfrm>
          <a:prstGeom prst="rect">
            <a:avLst/>
          </a:prstGeom>
        </p:spPr>
        <p:txBody>
          <a:bodyPr anchorCtr="0" anchor="t" bIns="91425" lIns="91425" rIns="91425" wrap="square" tIns="91425">
            <a:noAutofit/>
          </a:bodyPr>
          <a:lstStyle/>
          <a:p>
            <a:pPr lvl="0">
              <a:spcBef>
                <a:spcPts val="0"/>
              </a:spcBef>
              <a:buNone/>
            </a:pPr>
            <a:r>
              <a:rPr lang="en-GB" sz="3000">
                <a:latin typeface="PT Sans"/>
                <a:ea typeface="PT Sans"/>
                <a:cs typeface="PT Sans"/>
                <a:sym typeface="PT Sans"/>
              </a:rPr>
              <a:t>Panoramica del lavoro</a:t>
            </a:r>
          </a:p>
        </p:txBody>
      </p:sp>
      <p:sp>
        <p:nvSpPr>
          <p:cNvPr id="93" name="Shape 93"/>
          <p:cNvSpPr txBox="1"/>
          <p:nvPr>
            <p:ph idx="1" type="body"/>
          </p:nvPr>
        </p:nvSpPr>
        <p:spPr>
          <a:xfrm>
            <a:off x="729450" y="1314250"/>
            <a:ext cx="7688700" cy="3498300"/>
          </a:xfrm>
          <a:prstGeom prst="rect">
            <a:avLst/>
          </a:prstGeom>
        </p:spPr>
        <p:txBody>
          <a:bodyPr anchorCtr="0" anchor="t" bIns="91425" lIns="91425" rIns="91425" wrap="square" tIns="91425">
            <a:noAutofit/>
          </a:bodyPr>
          <a:lstStyle/>
          <a:p>
            <a:pPr lvl="0" rtl="0">
              <a:spcBef>
                <a:spcPts val="0"/>
              </a:spcBef>
              <a:buNone/>
            </a:pPr>
            <a:r>
              <a:rPr b="1" lang="en-GB" sz="1400"/>
              <a:t>Biologia (molecolare) computazionale, </a:t>
            </a:r>
            <a:r>
              <a:rPr b="1" i="1" lang="en-GB" sz="1400"/>
              <a:t>Bioinformatica</a:t>
            </a:r>
            <a:r>
              <a:rPr lang="en-GB" sz="1400"/>
              <a:t>. Domini applicativi, metodo, approcci e principali problemi affrontati.</a:t>
            </a:r>
          </a:p>
          <a:p>
            <a:pPr lvl="0">
              <a:spcBef>
                <a:spcPts val="0"/>
              </a:spcBef>
              <a:buNone/>
            </a:pPr>
            <a:r>
              <a:rPr b="1" lang="en-GB" sz="1400"/>
              <a:t>Programmazione Lineare Intera. </a:t>
            </a:r>
            <a:r>
              <a:rPr lang="en-GB" sz="1400"/>
              <a:t>Definizione, tecniche e algoritmi risolutivi. Relazione con la bioinformatica. Traduzione di idiomi logici in sistemi di disequazioni lineari.</a:t>
            </a:r>
          </a:p>
          <a:p>
            <a:pPr lvl="0">
              <a:spcBef>
                <a:spcPts val="0"/>
              </a:spcBef>
              <a:buNone/>
            </a:pPr>
            <a:r>
              <a:rPr b="1" lang="en-GB" sz="1400"/>
              <a:t>Il problema della ricombinazione del DNA e la sua manifestazione nei ciliati. </a:t>
            </a:r>
            <a:r>
              <a:rPr lang="en-GB" sz="1400"/>
              <a:t>Contesto biologico e motivazione. Formalizzazione e panoramica degli approcci esistenti.</a:t>
            </a:r>
          </a:p>
          <a:p>
            <a:pPr lvl="0" rtl="0">
              <a:spcBef>
                <a:spcPts val="0"/>
              </a:spcBef>
              <a:buNone/>
            </a:pPr>
            <a:r>
              <a:rPr b="1" lang="en-GB" sz="1400"/>
              <a:t>Sperimentazione. </a:t>
            </a:r>
            <a:r>
              <a:rPr lang="en-GB" sz="1400"/>
              <a:t>Tentativi di formulazione del problema in termini di ILP. Software per la generazione procedurale di istanze ridotte. Proposta di un formato che rappresenti le mappe di riarrangiamento. Stesura del problema in termini di un un risolutore commerciale di problemi di programmazione lineare.</a:t>
            </a:r>
          </a:p>
          <a:p>
            <a:pPr lvl="0" rtl="0">
              <a:spcBef>
                <a:spcPts val="0"/>
              </a:spcBef>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727650" y="562250"/>
            <a:ext cx="7688700" cy="535200"/>
          </a:xfrm>
          <a:prstGeom prst="rect">
            <a:avLst/>
          </a:prstGeom>
        </p:spPr>
        <p:txBody>
          <a:bodyPr anchorCtr="0" anchor="t" bIns="91425" lIns="91425" rIns="91425" wrap="square" tIns="91425">
            <a:noAutofit/>
          </a:bodyPr>
          <a:lstStyle/>
          <a:p>
            <a:pPr lvl="0">
              <a:spcBef>
                <a:spcPts val="0"/>
              </a:spcBef>
              <a:buNone/>
            </a:pPr>
            <a:r>
              <a:rPr lang="en-GB" sz="3000">
                <a:latin typeface="PT Sans"/>
                <a:ea typeface="PT Sans"/>
                <a:cs typeface="PT Sans"/>
                <a:sym typeface="PT Sans"/>
              </a:rPr>
              <a:t>Bioinformatica </a:t>
            </a:r>
            <a:r>
              <a:rPr lang="en-GB" sz="2400">
                <a:solidFill>
                  <a:srgbClr val="999999"/>
                </a:solidFill>
                <a:latin typeface="PT Sans"/>
                <a:ea typeface="PT Sans"/>
                <a:cs typeface="PT Sans"/>
                <a:sym typeface="PT Sans"/>
              </a:rPr>
              <a:t>B</a:t>
            </a:r>
            <a:r>
              <a:rPr lang="en-GB" sz="2400">
                <a:solidFill>
                  <a:srgbClr val="999999"/>
                </a:solidFill>
                <a:latin typeface="PT Sans"/>
                <a:ea typeface="PT Sans"/>
                <a:cs typeface="PT Sans"/>
                <a:sym typeface="PT Sans"/>
              </a:rPr>
              <a:t>iologia (molecolare) computazionale</a:t>
            </a:r>
          </a:p>
        </p:txBody>
      </p:sp>
      <p:sp>
        <p:nvSpPr>
          <p:cNvPr id="99" name="Shape 99"/>
          <p:cNvSpPr txBox="1"/>
          <p:nvPr>
            <p:ph idx="1" type="body"/>
          </p:nvPr>
        </p:nvSpPr>
        <p:spPr>
          <a:xfrm>
            <a:off x="729450" y="1418250"/>
            <a:ext cx="7688700" cy="3460500"/>
          </a:xfrm>
          <a:prstGeom prst="rect">
            <a:avLst/>
          </a:prstGeom>
        </p:spPr>
        <p:txBody>
          <a:bodyPr anchorCtr="0" anchor="t" bIns="91425" lIns="91425" rIns="91425" wrap="square" tIns="91425">
            <a:noAutofit/>
          </a:bodyPr>
          <a:lstStyle/>
          <a:p>
            <a:pPr lvl="0">
              <a:spcBef>
                <a:spcPts val="0"/>
              </a:spcBef>
              <a:buNone/>
            </a:pPr>
            <a:r>
              <a:rPr lang="en-GB"/>
              <a:t>Acidi nucleici ed evoluzione molecolare</a:t>
            </a:r>
          </a:p>
          <a:p>
            <a:pPr lvl="0">
              <a:spcBef>
                <a:spcPts val="0"/>
              </a:spcBef>
              <a:buNone/>
            </a:pPr>
            <a:r>
              <a:rPr lang="en-GB"/>
              <a:t>Strutture e funzione delle proteine</a:t>
            </a:r>
          </a:p>
          <a:p>
            <a:pPr lvl="0">
              <a:spcBef>
                <a:spcPts val="0"/>
              </a:spcBef>
              <a:buNone/>
            </a:pPr>
            <a:r>
              <a:t/>
            </a:r>
            <a:endParaRPr/>
          </a:p>
          <a:p>
            <a:pPr lvl="0">
              <a:spcBef>
                <a:spcPts val="0"/>
              </a:spcBef>
              <a:buNone/>
            </a:pPr>
            <a:r>
              <a:rPr lang="en-GB"/>
              <a:t>TODO</a:t>
            </a:r>
          </a:p>
          <a:p>
            <a:pPr lvl="0">
              <a:spcBef>
                <a:spcPts val="0"/>
              </a:spcBef>
              <a:buNone/>
            </a:pPr>
            <a:r>
              <a:t/>
            </a:r>
            <a:endParaRP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729450" y="552800"/>
            <a:ext cx="7688700" cy="535200"/>
          </a:xfrm>
          <a:prstGeom prst="rect">
            <a:avLst/>
          </a:prstGeom>
        </p:spPr>
        <p:txBody>
          <a:bodyPr anchorCtr="0" anchor="t" bIns="91425" lIns="91425" rIns="91425" wrap="square" tIns="91425">
            <a:noAutofit/>
          </a:bodyPr>
          <a:lstStyle/>
          <a:p>
            <a:pPr lvl="0">
              <a:spcBef>
                <a:spcPts val="0"/>
              </a:spcBef>
              <a:buNone/>
            </a:pPr>
            <a:r>
              <a:rPr lang="en-GB" sz="3000">
                <a:latin typeface="PT Sans"/>
                <a:ea typeface="PT Sans"/>
                <a:cs typeface="PT Sans"/>
                <a:sym typeface="PT Sans"/>
              </a:rPr>
              <a:t>Eventi evolutivi</a:t>
            </a:r>
          </a:p>
        </p:txBody>
      </p:sp>
      <p:sp>
        <p:nvSpPr>
          <p:cNvPr id="105" name="Shape 105"/>
          <p:cNvSpPr txBox="1"/>
          <p:nvPr>
            <p:ph idx="1" type="body"/>
          </p:nvPr>
        </p:nvSpPr>
        <p:spPr>
          <a:xfrm>
            <a:off x="729450" y="2354275"/>
            <a:ext cx="3761700" cy="1096800"/>
          </a:xfrm>
          <a:prstGeom prst="rect">
            <a:avLst/>
          </a:prstGeom>
        </p:spPr>
        <p:txBody>
          <a:bodyPr anchorCtr="0" anchor="t" bIns="91425" lIns="91425" rIns="91425" wrap="square" tIns="91425">
            <a:noAutofit/>
          </a:bodyPr>
          <a:lstStyle/>
          <a:p>
            <a:pPr lvl="0">
              <a:spcBef>
                <a:spcPts val="0"/>
              </a:spcBef>
              <a:buNone/>
            </a:pPr>
            <a:r>
              <a:rPr b="1" lang="en-GB"/>
              <a:t>Computazione della </a:t>
            </a:r>
            <a:r>
              <a:rPr b="1" i="1" lang="en-GB"/>
              <a:t>Distanza Evolutiva</a:t>
            </a:r>
            <a:r>
              <a:rPr lang="en-GB"/>
              <a:t> </a:t>
            </a:r>
          </a:p>
          <a:p>
            <a:pPr lvl="0">
              <a:spcBef>
                <a:spcPts val="0"/>
              </a:spcBef>
              <a:buNone/>
            </a:pPr>
            <a:r>
              <a:rPr lang="en-GB"/>
              <a:t>Confronti di interi genomi per evidenziare gli eventi evolutivi che li separano.</a:t>
            </a:r>
          </a:p>
        </p:txBody>
      </p:sp>
      <p:pic>
        <p:nvPicPr>
          <p:cNvPr id="106" name="Shape 106"/>
          <p:cNvPicPr preferRelativeResize="0"/>
          <p:nvPr/>
        </p:nvPicPr>
        <p:blipFill>
          <a:blip r:embed="rId3">
            <a:alphaModFix/>
          </a:blip>
          <a:stretch>
            <a:fillRect/>
          </a:stretch>
        </p:blipFill>
        <p:spPr>
          <a:xfrm>
            <a:off x="4645575" y="667576"/>
            <a:ext cx="4287074" cy="42679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727650" y="562275"/>
            <a:ext cx="7688700" cy="535200"/>
          </a:xfrm>
          <a:prstGeom prst="rect">
            <a:avLst/>
          </a:prstGeom>
        </p:spPr>
        <p:txBody>
          <a:bodyPr anchorCtr="0" anchor="t" bIns="91425" lIns="91425" rIns="91425" wrap="square" tIns="91425">
            <a:noAutofit/>
          </a:bodyPr>
          <a:lstStyle/>
          <a:p>
            <a:pPr lvl="0">
              <a:spcBef>
                <a:spcPts val="0"/>
              </a:spcBef>
              <a:buNone/>
            </a:pPr>
            <a:r>
              <a:rPr lang="en-GB" sz="3000">
                <a:latin typeface="PT Sans"/>
                <a:ea typeface="PT Sans"/>
                <a:cs typeface="PT Sans"/>
                <a:sym typeface="PT Sans"/>
              </a:rPr>
              <a:t>Riarrangiamento del DNA</a:t>
            </a:r>
          </a:p>
        </p:txBody>
      </p:sp>
      <p:sp>
        <p:nvSpPr>
          <p:cNvPr id="112" name="Shape 112"/>
          <p:cNvSpPr txBox="1"/>
          <p:nvPr>
            <p:ph idx="1" type="body"/>
          </p:nvPr>
        </p:nvSpPr>
        <p:spPr>
          <a:xfrm>
            <a:off x="729450" y="1446600"/>
            <a:ext cx="7688700" cy="2893500"/>
          </a:xfrm>
          <a:prstGeom prst="rect">
            <a:avLst/>
          </a:prstGeom>
        </p:spPr>
        <p:txBody>
          <a:bodyPr anchorCtr="0" anchor="t" bIns="91425" lIns="91425" rIns="91425" wrap="square" tIns="91425">
            <a:noAutofit/>
          </a:bodyPr>
          <a:lstStyle/>
          <a:p>
            <a:pPr lvl="0">
              <a:spcBef>
                <a:spcPts val="0"/>
              </a:spcBef>
              <a:buNone/>
            </a:pPr>
            <a:r>
              <a:rPr lang="en-GB" sz="1800"/>
              <a:t>Dato un insieme di </a:t>
            </a:r>
            <a:r>
              <a:rPr b="1" lang="en-GB" sz="1800"/>
              <a:t>genomi</a:t>
            </a:r>
            <a:r>
              <a:rPr lang="en-GB" sz="1800"/>
              <a:t> e un insieme di possibili </a:t>
            </a:r>
            <a:r>
              <a:rPr b="1" lang="en-GB" sz="1800"/>
              <a:t>eventi </a:t>
            </a:r>
            <a:r>
              <a:rPr lang="en-GB" sz="1800"/>
              <a:t>evolutivi (operazioni), trovare il più piccolo insieme di eventi che trasforma un genoma in un altro.</a:t>
            </a:r>
          </a:p>
          <a:p>
            <a:pPr lvl="0">
              <a:spcBef>
                <a:spcPts val="0"/>
              </a:spcBef>
              <a:buNone/>
            </a:pPr>
            <a:r>
              <a:rPr b="1" lang="en-GB" sz="1800"/>
              <a:t>Diversità</a:t>
            </a:r>
            <a:r>
              <a:rPr lang="en-GB" sz="1800"/>
              <a:t> del problema: </a:t>
            </a:r>
            <a:r>
              <a:rPr b="1" lang="en-GB" sz="1800"/>
              <a:t>cosa</a:t>
            </a:r>
            <a:r>
              <a:rPr lang="en-GB" sz="1800"/>
              <a:t> rappresentano i genomi e </a:t>
            </a:r>
            <a:r>
              <a:rPr b="1" lang="en-GB" sz="1800"/>
              <a:t>quali</a:t>
            </a:r>
            <a:r>
              <a:rPr lang="en-GB" sz="1800"/>
              <a:t> sono gli </a:t>
            </a:r>
            <a:r>
              <a:rPr b="1" lang="en-GB" sz="1800"/>
              <a:t>eventi possibili</a:t>
            </a:r>
            <a:r>
              <a:rPr lang="en-GB" sz="1800"/>
              <a:t>.</a:t>
            </a:r>
          </a:p>
          <a:p>
            <a:pPr lvl="0">
              <a:spcBef>
                <a:spcPts val="0"/>
              </a:spcBef>
              <a:buNone/>
            </a:pPr>
            <a:r>
              <a:rPr lang="en-GB" sz="1800"/>
              <a:t>Eventi rari?</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pic>
        <p:nvPicPr>
          <p:cNvPr id="117" name="Shape 117"/>
          <p:cNvPicPr preferRelativeResize="0"/>
          <p:nvPr/>
        </p:nvPicPr>
        <p:blipFill>
          <a:blip r:embed="rId3">
            <a:alphaModFix/>
          </a:blip>
          <a:stretch>
            <a:fillRect/>
          </a:stretch>
        </p:blipFill>
        <p:spPr>
          <a:xfrm>
            <a:off x="652648" y="809100"/>
            <a:ext cx="5447226" cy="3918426"/>
          </a:xfrm>
          <a:prstGeom prst="rect">
            <a:avLst/>
          </a:prstGeom>
          <a:noFill/>
          <a:ln>
            <a:noFill/>
          </a:ln>
        </p:spPr>
      </p:pic>
      <p:sp>
        <p:nvSpPr>
          <p:cNvPr id="118" name="Shape 118"/>
          <p:cNvSpPr txBox="1"/>
          <p:nvPr>
            <p:ph type="title"/>
          </p:nvPr>
        </p:nvSpPr>
        <p:spPr>
          <a:xfrm>
            <a:off x="6790100" y="760850"/>
            <a:ext cx="2012400" cy="535200"/>
          </a:xfrm>
          <a:prstGeom prst="rect">
            <a:avLst/>
          </a:prstGeom>
        </p:spPr>
        <p:txBody>
          <a:bodyPr anchorCtr="0" anchor="t" bIns="91425" lIns="91425" rIns="91425" wrap="square" tIns="91425">
            <a:noAutofit/>
          </a:bodyPr>
          <a:lstStyle/>
          <a:p>
            <a:pPr lvl="0">
              <a:spcBef>
                <a:spcPts val="0"/>
              </a:spcBef>
              <a:buNone/>
            </a:pPr>
            <a:r>
              <a:rPr lang="en-GB" sz="3000">
                <a:latin typeface="PT Sans"/>
                <a:ea typeface="PT Sans"/>
                <a:cs typeface="PT Sans"/>
                <a:sym typeface="PT Sans"/>
              </a:rPr>
              <a:t>...nei ciliati</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id="123" name="Shape 123"/>
          <p:cNvPicPr preferRelativeResize="0"/>
          <p:nvPr/>
        </p:nvPicPr>
        <p:blipFill>
          <a:blip r:embed="rId3">
            <a:alphaModFix/>
          </a:blip>
          <a:stretch>
            <a:fillRect/>
          </a:stretch>
        </p:blipFill>
        <p:spPr>
          <a:xfrm>
            <a:off x="405525" y="1633750"/>
            <a:ext cx="8332951" cy="2856375"/>
          </a:xfrm>
          <a:prstGeom prst="rect">
            <a:avLst/>
          </a:prstGeom>
          <a:noFill/>
          <a:ln>
            <a:noFill/>
          </a:ln>
        </p:spPr>
      </p:pic>
      <p:sp>
        <p:nvSpPr>
          <p:cNvPr id="124" name="Shape 124"/>
          <p:cNvSpPr txBox="1"/>
          <p:nvPr>
            <p:ph type="title"/>
          </p:nvPr>
        </p:nvSpPr>
        <p:spPr>
          <a:xfrm>
            <a:off x="767525" y="628500"/>
            <a:ext cx="4700400" cy="535200"/>
          </a:xfrm>
          <a:prstGeom prst="rect">
            <a:avLst/>
          </a:prstGeom>
        </p:spPr>
        <p:txBody>
          <a:bodyPr anchorCtr="0" anchor="t" bIns="91425" lIns="91425" rIns="91425" wrap="square" tIns="91425">
            <a:noAutofit/>
          </a:bodyPr>
          <a:lstStyle/>
          <a:p>
            <a:pPr lvl="0" rtl="0">
              <a:spcBef>
                <a:spcPts val="0"/>
              </a:spcBef>
              <a:buNone/>
            </a:pPr>
            <a:r>
              <a:rPr lang="en-GB" sz="3000">
                <a:latin typeface="PT Sans"/>
                <a:ea typeface="PT Sans"/>
                <a:cs typeface="PT Sans"/>
                <a:sym typeface="PT Sans"/>
              </a:rPr>
              <a:t>Eventi possibili</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727650" y="590825"/>
            <a:ext cx="7688700" cy="535200"/>
          </a:xfrm>
          <a:prstGeom prst="rect">
            <a:avLst/>
          </a:prstGeom>
        </p:spPr>
        <p:txBody>
          <a:bodyPr anchorCtr="0" anchor="t" bIns="91425" lIns="91425" rIns="91425" wrap="square" tIns="91425">
            <a:noAutofit/>
          </a:bodyPr>
          <a:lstStyle/>
          <a:p>
            <a:pPr lvl="0">
              <a:spcBef>
                <a:spcPts val="0"/>
              </a:spcBef>
              <a:buNone/>
            </a:pPr>
            <a:r>
              <a:rPr lang="en-GB" sz="3000">
                <a:latin typeface="PT Sans"/>
                <a:ea typeface="PT Sans"/>
                <a:cs typeface="PT Sans"/>
                <a:sym typeface="PT Sans"/>
              </a:rPr>
              <a:t>Sezioni di </a:t>
            </a:r>
            <a:r>
              <a:rPr lang="en-GB" sz="3000">
                <a:latin typeface="PT Sans"/>
                <a:ea typeface="PT Sans"/>
                <a:cs typeface="PT Sans"/>
                <a:sym typeface="PT Sans"/>
              </a:rPr>
              <a:t>sovrapposizione</a:t>
            </a:r>
          </a:p>
          <a:p>
            <a:pPr lvl="0">
              <a:spcBef>
                <a:spcPts val="0"/>
              </a:spcBef>
              <a:buNone/>
            </a:pPr>
            <a:r>
              <a:t/>
            </a:r>
            <a:endParaRPr/>
          </a:p>
          <a:p>
            <a:pPr lvl="0" rtl="0">
              <a:spcBef>
                <a:spcPts val="0"/>
              </a:spcBef>
              <a:buNone/>
            </a:pPr>
            <a:r>
              <a:t/>
            </a:r>
            <a:endParaRPr/>
          </a:p>
        </p:txBody>
      </p:sp>
      <p:pic>
        <p:nvPicPr>
          <p:cNvPr id="130" name="Shape 130"/>
          <p:cNvPicPr preferRelativeResize="0"/>
          <p:nvPr/>
        </p:nvPicPr>
        <p:blipFill>
          <a:blip r:embed="rId3">
            <a:alphaModFix/>
          </a:blip>
          <a:stretch>
            <a:fillRect/>
          </a:stretch>
        </p:blipFill>
        <p:spPr>
          <a:xfrm>
            <a:off x="2119313" y="2165075"/>
            <a:ext cx="4905375" cy="1466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727650" y="562250"/>
            <a:ext cx="7688700" cy="535200"/>
          </a:xfrm>
          <a:prstGeom prst="rect">
            <a:avLst/>
          </a:prstGeom>
        </p:spPr>
        <p:txBody>
          <a:bodyPr anchorCtr="0" anchor="t" bIns="91425" lIns="91425" rIns="91425" wrap="square" tIns="91425">
            <a:noAutofit/>
          </a:bodyPr>
          <a:lstStyle/>
          <a:p>
            <a:pPr lvl="0">
              <a:spcBef>
                <a:spcPts val="0"/>
              </a:spcBef>
              <a:buNone/>
            </a:pPr>
            <a:r>
              <a:rPr lang="en-GB">
                <a:latin typeface="PT Sans"/>
                <a:ea typeface="PT Sans"/>
                <a:cs typeface="PT Sans"/>
                <a:sym typeface="PT Sans"/>
              </a:rPr>
              <a:t>Programmazione Lineare Intera</a:t>
            </a:r>
          </a:p>
        </p:txBody>
      </p:sp>
      <p:sp>
        <p:nvSpPr>
          <p:cNvPr id="136" name="Shape 136"/>
          <p:cNvSpPr txBox="1"/>
          <p:nvPr>
            <p:ph idx="1" type="body"/>
          </p:nvPr>
        </p:nvSpPr>
        <p:spPr>
          <a:xfrm>
            <a:off x="727650" y="1525954"/>
            <a:ext cx="4536900" cy="3436500"/>
          </a:xfrm>
          <a:prstGeom prst="rect">
            <a:avLst/>
          </a:prstGeom>
        </p:spPr>
        <p:txBody>
          <a:bodyPr anchorCtr="0" anchor="t" bIns="91425" lIns="91425" rIns="91425" wrap="square" tIns="91425">
            <a:noAutofit/>
          </a:bodyPr>
          <a:lstStyle/>
          <a:p>
            <a:pPr lvl="0">
              <a:spcBef>
                <a:spcPts val="0"/>
              </a:spcBef>
              <a:buNone/>
            </a:pPr>
            <a:r>
              <a:rPr b="1" lang="en-GB" sz="1800"/>
              <a:t>NP HARD</a:t>
            </a:r>
            <a:r>
              <a:rPr lang="en-GB" sz="1800"/>
              <a:t> I problemi di Programmazione Lineare Intera sono molto più </a:t>
            </a:r>
            <a:r>
              <a:rPr i="1" lang="en-GB" sz="1800"/>
              <a:t>difficili</a:t>
            </a:r>
            <a:r>
              <a:rPr lang="en-GB" sz="1800"/>
              <a:t> di quelli di Programmazione Lineare. Nessun algoritmo di soluzione generale è conosciuto.</a:t>
            </a:r>
          </a:p>
          <a:p>
            <a:pPr lvl="0">
              <a:spcBef>
                <a:spcPts val="0"/>
              </a:spcBef>
              <a:buNone/>
            </a:pPr>
            <a:r>
              <a:rPr b="1" lang="en-GB" sz="1800"/>
              <a:t>Strumento</a:t>
            </a:r>
            <a:r>
              <a:rPr lang="en-GB" sz="1800"/>
              <a:t> per descrivere, riformulare problemi in bioinformatica</a:t>
            </a:r>
          </a:p>
          <a:p>
            <a:pPr lvl="0">
              <a:spcBef>
                <a:spcPts val="0"/>
              </a:spcBef>
              <a:buNone/>
            </a:pPr>
            <a:r>
              <a:rPr b="1" lang="en-GB" sz="1800"/>
              <a:t>Algoritmi</a:t>
            </a:r>
            <a:r>
              <a:rPr lang="en-GB" sz="1800"/>
              <a:t> Esatti, Euristici e Approssimativi</a:t>
            </a:r>
          </a:p>
        </p:txBody>
      </p:sp>
      <p:pic>
        <p:nvPicPr>
          <p:cNvPr id="137" name="Shape 137"/>
          <p:cNvPicPr preferRelativeResize="0"/>
          <p:nvPr/>
        </p:nvPicPr>
        <p:blipFill>
          <a:blip r:embed="rId3">
            <a:alphaModFix/>
          </a:blip>
          <a:stretch>
            <a:fillRect/>
          </a:stretch>
        </p:blipFill>
        <p:spPr>
          <a:xfrm>
            <a:off x="5334675" y="2078863"/>
            <a:ext cx="3733800" cy="1495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