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PT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PTSans-regular.fntdata"/><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TSans-italic.fntdata"/><Relationship Id="rId25" Type="http://schemas.openxmlformats.org/officeDocument/2006/relationships/font" Target="fonts/PTSans-bold.fntdata"/><Relationship Id="rId27" Type="http://schemas.openxmlformats.org/officeDocument/2006/relationships/font" Target="fonts/PT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GB"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ctrTitle"/>
          </p:nvPr>
        </p:nvSpPr>
        <p:spPr>
          <a:xfrm>
            <a:off x="729450" y="1322450"/>
            <a:ext cx="7688100" cy="1664700"/>
          </a:xfrm>
          <a:prstGeom prst="rect">
            <a:avLst/>
          </a:prstGeom>
        </p:spPr>
        <p:txBody>
          <a:bodyPr anchorCtr="0" anchor="t" bIns="91425" lIns="91425" rIns="91425" wrap="square" tIns="91425">
            <a:noAutofit/>
          </a:bodyPr>
          <a:lstStyle/>
          <a:p>
            <a:pPr lvl="0">
              <a:spcBef>
                <a:spcPts val="0"/>
              </a:spcBef>
              <a:buNone/>
            </a:pPr>
            <a:r>
              <a:rPr lang="en-GB" sz="3600">
                <a:latin typeface="PT Sans"/>
                <a:ea typeface="PT Sans"/>
                <a:cs typeface="PT Sans"/>
                <a:sym typeface="PT Sans"/>
              </a:rPr>
              <a:t>Approcci di Programmazione Lineare Intera al problema della ricombinazione del DNA nei ciliati</a:t>
            </a:r>
          </a:p>
        </p:txBody>
      </p:sp>
      <p:sp>
        <p:nvSpPr>
          <p:cNvPr id="87" name="Shape 87"/>
          <p:cNvSpPr txBox="1"/>
          <p:nvPr>
            <p:ph idx="1" type="subTitle"/>
          </p:nvPr>
        </p:nvSpPr>
        <p:spPr>
          <a:xfrm>
            <a:off x="729627" y="3172900"/>
            <a:ext cx="7688100" cy="541200"/>
          </a:xfrm>
          <a:prstGeom prst="rect">
            <a:avLst/>
          </a:prstGeom>
        </p:spPr>
        <p:txBody>
          <a:bodyPr anchorCtr="0" anchor="t" bIns="91425" lIns="91425" rIns="91425" wrap="square" tIns="91425">
            <a:noAutofit/>
          </a:bodyPr>
          <a:lstStyle/>
          <a:p>
            <a:pPr lvl="0">
              <a:spcBef>
                <a:spcPts val="0"/>
              </a:spcBef>
              <a:buNone/>
            </a:pPr>
            <a:r>
              <a:rPr lang="en-GB" sz="1800">
                <a:latin typeface="PT Sans"/>
                <a:ea typeface="PT Sans"/>
                <a:cs typeface="PT Sans"/>
                <a:sym typeface="PT Sans"/>
              </a:rPr>
              <a:t>Antonio Vivace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729450" y="617300"/>
            <a:ext cx="7688700" cy="535200"/>
          </a:xfrm>
          <a:prstGeom prst="rect">
            <a:avLst/>
          </a:prstGeom>
        </p:spPr>
        <p:txBody>
          <a:bodyPr anchorCtr="0" anchor="t" bIns="91425" lIns="91425" rIns="91425" wrap="square" tIns="91425">
            <a:noAutofit/>
          </a:bodyPr>
          <a:lstStyle/>
          <a:p>
            <a:pPr lvl="0">
              <a:spcBef>
                <a:spcPts val="0"/>
              </a:spcBef>
              <a:buNone/>
            </a:pPr>
            <a:r>
              <a:rPr lang="en-GB"/>
              <a:t>Esempio ilp formulazione</a:t>
            </a:r>
          </a:p>
        </p:txBody>
      </p:sp>
      <p:sp>
        <p:nvSpPr>
          <p:cNvPr id="147" name="Shape 147"/>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729450" y="1318650"/>
            <a:ext cx="7688400" cy="535200"/>
          </a:xfrm>
          <a:prstGeom prst="rect">
            <a:avLst/>
          </a:prstGeom>
        </p:spPr>
        <p:txBody>
          <a:bodyPr anchorCtr="0" anchor="t" bIns="91425" lIns="91425" rIns="91425" wrap="square" tIns="91425">
            <a:noAutofit/>
          </a:bodyPr>
          <a:lstStyle/>
          <a:p>
            <a:pPr lvl="0">
              <a:spcBef>
                <a:spcPts val="0"/>
              </a:spcBef>
              <a:buNone/>
            </a:pPr>
            <a:r>
              <a:rPr lang="en-GB">
                <a:latin typeface="PT Sans"/>
                <a:ea typeface="PT Sans"/>
                <a:cs typeface="PT Sans"/>
                <a:sym typeface="PT Sans"/>
              </a:rPr>
              <a:t>Conclusioni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727650" y="524450"/>
            <a:ext cx="7688700" cy="6573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Panoramica del lavoro</a:t>
            </a:r>
          </a:p>
        </p:txBody>
      </p:sp>
      <p:sp>
        <p:nvSpPr>
          <p:cNvPr id="93" name="Shape 93"/>
          <p:cNvSpPr txBox="1"/>
          <p:nvPr>
            <p:ph idx="1" type="body"/>
          </p:nvPr>
        </p:nvSpPr>
        <p:spPr>
          <a:xfrm>
            <a:off x="729450" y="1314250"/>
            <a:ext cx="7688700" cy="3498300"/>
          </a:xfrm>
          <a:prstGeom prst="rect">
            <a:avLst/>
          </a:prstGeom>
        </p:spPr>
        <p:txBody>
          <a:bodyPr anchorCtr="0" anchor="t" bIns="91425" lIns="91425" rIns="91425" wrap="square" tIns="91425">
            <a:noAutofit/>
          </a:bodyPr>
          <a:lstStyle/>
          <a:p>
            <a:pPr lvl="0" rtl="0">
              <a:spcBef>
                <a:spcPts val="0"/>
              </a:spcBef>
              <a:buNone/>
            </a:pPr>
            <a:r>
              <a:rPr b="1" lang="en-GB" sz="1400"/>
              <a:t>Biologia (molecolare) computazionale, </a:t>
            </a:r>
            <a:r>
              <a:rPr b="1" i="1" lang="en-GB" sz="1400"/>
              <a:t>Bioinformatica</a:t>
            </a:r>
            <a:r>
              <a:rPr lang="en-GB" sz="1400"/>
              <a:t>. Domini applicativi, metodo, approcci e principali problemi affrontati.</a:t>
            </a:r>
          </a:p>
          <a:p>
            <a:pPr lvl="0">
              <a:spcBef>
                <a:spcPts val="0"/>
              </a:spcBef>
              <a:buNone/>
            </a:pPr>
            <a:r>
              <a:rPr b="1" lang="en-GB" sz="1400"/>
              <a:t>Programmazione Lineare Intera. </a:t>
            </a:r>
            <a:r>
              <a:rPr lang="en-GB" sz="1400"/>
              <a:t>Definizione, tecniche e algoritmi risolutivi. Relazione con la bioinformatica. Traduzione di idiomi logici in sistemi di disequazioni lineari.</a:t>
            </a:r>
          </a:p>
          <a:p>
            <a:pPr lvl="0">
              <a:spcBef>
                <a:spcPts val="0"/>
              </a:spcBef>
              <a:buNone/>
            </a:pPr>
            <a:r>
              <a:rPr b="1" lang="en-GB" sz="1400"/>
              <a:t>Il problema della ricombinazione del DNA e la sua manifestazione nei ciliati. </a:t>
            </a:r>
            <a:r>
              <a:rPr lang="en-GB" sz="1400"/>
              <a:t>Contesto biologico e motivazione. Formalizzazione e panoramica degli approcci esistenti.</a:t>
            </a:r>
          </a:p>
          <a:p>
            <a:pPr lvl="0" rtl="0">
              <a:spcBef>
                <a:spcPts val="0"/>
              </a:spcBef>
              <a:buNone/>
            </a:pPr>
            <a:r>
              <a:rPr b="1" lang="en-GB" sz="1400"/>
              <a:t>Sperimentazione. </a:t>
            </a:r>
            <a:r>
              <a:rPr lang="en-GB" sz="1400"/>
              <a:t>Tentativi di formulazione del problema in termini di ILP. Software per la generazione procedurale di istanze ridotte. Proposta di un formato che rappresenti le mappe di riarrangiamento. Stesura del problema in termini di un un risolutore commerciale di problemi di programmazione lineare.</a:t>
            </a:r>
          </a:p>
          <a:p>
            <a:pPr lvl="0" rtl="0">
              <a:spcBef>
                <a:spcPts val="0"/>
              </a:spcBef>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727650" y="562250"/>
            <a:ext cx="7688700" cy="5352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Bioinformatica </a:t>
            </a:r>
            <a:r>
              <a:rPr lang="en-GB" sz="2400">
                <a:solidFill>
                  <a:srgbClr val="999999"/>
                </a:solidFill>
                <a:latin typeface="PT Sans"/>
                <a:ea typeface="PT Sans"/>
                <a:cs typeface="PT Sans"/>
                <a:sym typeface="PT Sans"/>
              </a:rPr>
              <a:t>B</a:t>
            </a:r>
            <a:r>
              <a:rPr lang="en-GB" sz="2400">
                <a:solidFill>
                  <a:srgbClr val="999999"/>
                </a:solidFill>
                <a:latin typeface="PT Sans"/>
                <a:ea typeface="PT Sans"/>
                <a:cs typeface="PT Sans"/>
                <a:sym typeface="PT Sans"/>
              </a:rPr>
              <a:t>iologia (molecolare) computazionale</a:t>
            </a:r>
          </a:p>
        </p:txBody>
      </p:sp>
      <p:sp>
        <p:nvSpPr>
          <p:cNvPr id="99" name="Shape 99"/>
          <p:cNvSpPr txBox="1"/>
          <p:nvPr>
            <p:ph idx="1" type="body"/>
          </p:nvPr>
        </p:nvSpPr>
        <p:spPr>
          <a:xfrm>
            <a:off x="729450" y="1418250"/>
            <a:ext cx="7688700" cy="3460500"/>
          </a:xfrm>
          <a:prstGeom prst="rect">
            <a:avLst/>
          </a:prstGeom>
        </p:spPr>
        <p:txBody>
          <a:bodyPr anchorCtr="0" anchor="t" bIns="91425" lIns="91425" rIns="91425" wrap="square" tIns="91425">
            <a:noAutofit/>
          </a:bodyPr>
          <a:lstStyle/>
          <a:p>
            <a:pPr lvl="0">
              <a:spcBef>
                <a:spcPts val="0"/>
              </a:spcBef>
              <a:buNone/>
            </a:pPr>
            <a:r>
              <a:rPr lang="en-GB"/>
              <a:t>Acidi nucleici ed evoluzione molecolare</a:t>
            </a:r>
          </a:p>
          <a:p>
            <a:pPr lvl="0">
              <a:spcBef>
                <a:spcPts val="0"/>
              </a:spcBef>
              <a:buNone/>
            </a:pPr>
            <a:r>
              <a:rPr lang="en-GB"/>
              <a:t>Strutture e funzione delle proteine</a:t>
            </a:r>
          </a:p>
          <a:p>
            <a:pPr lvl="0">
              <a:spcBef>
                <a:spcPts val="0"/>
              </a:spcBef>
              <a:buNone/>
            </a:pPr>
            <a:r>
              <a:t/>
            </a:r>
            <a:endParaRP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729450" y="552800"/>
            <a:ext cx="7688700" cy="5352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Eventi evolutivi</a:t>
            </a:r>
          </a:p>
        </p:txBody>
      </p:sp>
      <p:sp>
        <p:nvSpPr>
          <p:cNvPr id="105" name="Shape 105"/>
          <p:cNvSpPr txBox="1"/>
          <p:nvPr>
            <p:ph idx="1" type="body"/>
          </p:nvPr>
        </p:nvSpPr>
        <p:spPr>
          <a:xfrm>
            <a:off x="729450" y="2354275"/>
            <a:ext cx="3761700" cy="1096800"/>
          </a:xfrm>
          <a:prstGeom prst="rect">
            <a:avLst/>
          </a:prstGeom>
        </p:spPr>
        <p:txBody>
          <a:bodyPr anchorCtr="0" anchor="t" bIns="91425" lIns="91425" rIns="91425" wrap="square" tIns="91425">
            <a:noAutofit/>
          </a:bodyPr>
          <a:lstStyle/>
          <a:p>
            <a:pPr lvl="0">
              <a:spcBef>
                <a:spcPts val="0"/>
              </a:spcBef>
              <a:buNone/>
            </a:pPr>
            <a:r>
              <a:rPr b="1" lang="en-GB"/>
              <a:t>Computazione della </a:t>
            </a:r>
            <a:r>
              <a:rPr b="1" i="1" lang="en-GB"/>
              <a:t>Distanza Evolutiva</a:t>
            </a:r>
            <a:r>
              <a:rPr lang="en-GB"/>
              <a:t> </a:t>
            </a:r>
          </a:p>
          <a:p>
            <a:pPr lvl="0">
              <a:spcBef>
                <a:spcPts val="0"/>
              </a:spcBef>
              <a:buNone/>
            </a:pPr>
            <a:r>
              <a:rPr lang="en-GB"/>
              <a:t>Confronti di interi genomi per evidenziare gli eventi evolutivi che li separano.</a:t>
            </a:r>
          </a:p>
        </p:txBody>
      </p:sp>
      <p:pic>
        <p:nvPicPr>
          <p:cNvPr id="106" name="Shape 106"/>
          <p:cNvPicPr preferRelativeResize="0"/>
          <p:nvPr/>
        </p:nvPicPr>
        <p:blipFill>
          <a:blip r:embed="rId3">
            <a:alphaModFix/>
          </a:blip>
          <a:stretch>
            <a:fillRect/>
          </a:stretch>
        </p:blipFill>
        <p:spPr>
          <a:xfrm>
            <a:off x="4645575" y="667576"/>
            <a:ext cx="4287074" cy="42679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727650" y="562275"/>
            <a:ext cx="7688700" cy="535200"/>
          </a:xfrm>
          <a:prstGeom prst="rect">
            <a:avLst/>
          </a:prstGeom>
        </p:spPr>
        <p:txBody>
          <a:bodyPr anchorCtr="0" anchor="t" bIns="91425" lIns="91425" rIns="91425" wrap="square" tIns="91425">
            <a:noAutofit/>
          </a:bodyPr>
          <a:lstStyle/>
          <a:p>
            <a:pPr lvl="0">
              <a:spcBef>
                <a:spcPts val="0"/>
              </a:spcBef>
              <a:buNone/>
            </a:pPr>
            <a:r>
              <a:rPr lang="en-GB" sz="3000">
                <a:latin typeface="PT Sans"/>
                <a:ea typeface="PT Sans"/>
                <a:cs typeface="PT Sans"/>
                <a:sym typeface="PT Sans"/>
              </a:rPr>
              <a:t>Riarrangiamento del DNA</a:t>
            </a:r>
          </a:p>
        </p:txBody>
      </p:sp>
      <p:sp>
        <p:nvSpPr>
          <p:cNvPr id="112" name="Shape 112"/>
          <p:cNvSpPr txBox="1"/>
          <p:nvPr>
            <p:ph idx="1" type="body"/>
          </p:nvPr>
        </p:nvSpPr>
        <p:spPr>
          <a:xfrm>
            <a:off x="729450" y="1446600"/>
            <a:ext cx="7688700" cy="2893500"/>
          </a:xfrm>
          <a:prstGeom prst="rect">
            <a:avLst/>
          </a:prstGeom>
        </p:spPr>
        <p:txBody>
          <a:bodyPr anchorCtr="0" anchor="t" bIns="91425" lIns="91425" rIns="91425" wrap="square" tIns="91425">
            <a:noAutofit/>
          </a:bodyPr>
          <a:lstStyle/>
          <a:p>
            <a:pPr lvl="0">
              <a:spcBef>
                <a:spcPts val="0"/>
              </a:spcBef>
              <a:buNone/>
            </a:pPr>
            <a:r>
              <a:rPr lang="en-GB" sz="1800"/>
              <a:t>Dato un insieme di </a:t>
            </a:r>
            <a:r>
              <a:rPr b="1" lang="en-GB" sz="1800"/>
              <a:t>genomi</a:t>
            </a:r>
            <a:r>
              <a:rPr lang="en-GB" sz="1800"/>
              <a:t> e un insieme di possibili </a:t>
            </a:r>
            <a:r>
              <a:rPr b="1" lang="en-GB" sz="1800"/>
              <a:t>eventi </a:t>
            </a:r>
            <a:r>
              <a:rPr lang="en-GB" sz="1800"/>
              <a:t>evolutivi (operazioni), trovare il più piccolo insieme di eventi che trasforma un genoma in un altro.</a:t>
            </a:r>
          </a:p>
          <a:p>
            <a:pPr lvl="0">
              <a:spcBef>
                <a:spcPts val="0"/>
              </a:spcBef>
              <a:buNone/>
            </a:pPr>
            <a:r>
              <a:rPr b="1" lang="en-GB" sz="1800"/>
              <a:t>Diversità</a:t>
            </a:r>
            <a:r>
              <a:rPr lang="en-GB" sz="1800"/>
              <a:t> del problema: </a:t>
            </a:r>
            <a:r>
              <a:rPr b="1" lang="en-GB" sz="1800"/>
              <a:t>cosa</a:t>
            </a:r>
            <a:r>
              <a:rPr lang="en-GB" sz="1800"/>
              <a:t> rappresentano i genomi e </a:t>
            </a:r>
            <a:r>
              <a:rPr b="1" lang="en-GB" sz="1800"/>
              <a:t>quali</a:t>
            </a:r>
            <a:r>
              <a:rPr lang="en-GB" sz="1800"/>
              <a:t> sono gli </a:t>
            </a:r>
            <a:r>
              <a:rPr b="1" lang="en-GB" sz="1800"/>
              <a:t>eventi possibili</a:t>
            </a:r>
            <a:r>
              <a:rPr lang="en-GB" sz="1800"/>
              <a:t>.</a:t>
            </a:r>
          </a:p>
          <a:p>
            <a:pPr lvl="0">
              <a:spcBef>
                <a:spcPts val="0"/>
              </a:spcBef>
              <a:buNone/>
            </a:pPr>
            <a:r>
              <a:rPr lang="en-GB" sz="1800"/>
              <a:t>Eventi rari?</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Shape 117"/>
          <p:cNvPicPr preferRelativeResize="0"/>
          <p:nvPr/>
        </p:nvPicPr>
        <p:blipFill>
          <a:blip r:embed="rId3">
            <a:alphaModFix/>
          </a:blip>
          <a:stretch>
            <a:fillRect/>
          </a:stretch>
        </p:blipFill>
        <p:spPr>
          <a:xfrm>
            <a:off x="652648" y="809100"/>
            <a:ext cx="5447226" cy="3918426"/>
          </a:xfrm>
          <a:prstGeom prst="rect">
            <a:avLst/>
          </a:prstGeom>
          <a:noFill/>
          <a:ln>
            <a:noFill/>
          </a:ln>
        </p:spPr>
      </p:pic>
      <p:sp>
        <p:nvSpPr>
          <p:cNvPr id="118" name="Shape 118"/>
          <p:cNvSpPr txBox="1"/>
          <p:nvPr>
            <p:ph type="title"/>
          </p:nvPr>
        </p:nvSpPr>
        <p:spPr>
          <a:xfrm>
            <a:off x="6790100" y="760850"/>
            <a:ext cx="2012400" cy="535200"/>
          </a:xfrm>
          <a:prstGeom prst="rect">
            <a:avLst/>
          </a:prstGeom>
        </p:spPr>
        <p:txBody>
          <a:bodyPr anchorCtr="0" anchor="t" bIns="91425" lIns="91425" rIns="91425" wrap="square" tIns="91425">
            <a:noAutofit/>
          </a:bodyPr>
          <a:lstStyle/>
          <a:p>
            <a:pPr lvl="0">
              <a:spcBef>
                <a:spcPts val="0"/>
              </a:spcBef>
              <a:buNone/>
            </a:pPr>
            <a:r>
              <a:rPr lang="en-GB">
                <a:latin typeface="PT Sans"/>
                <a:ea typeface="PT Sans"/>
                <a:cs typeface="PT Sans"/>
                <a:sym typeface="PT Sans"/>
              </a:rPr>
              <a:t>...nei ciliati</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Shape 123"/>
          <p:cNvPicPr preferRelativeResize="0"/>
          <p:nvPr/>
        </p:nvPicPr>
        <p:blipFill>
          <a:blip r:embed="rId3">
            <a:alphaModFix/>
          </a:blip>
          <a:stretch>
            <a:fillRect/>
          </a:stretch>
        </p:blipFill>
        <p:spPr>
          <a:xfrm>
            <a:off x="1042975" y="1626800"/>
            <a:ext cx="7058025" cy="241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727650" y="562250"/>
            <a:ext cx="7688700" cy="535200"/>
          </a:xfrm>
          <a:prstGeom prst="rect">
            <a:avLst/>
          </a:prstGeom>
        </p:spPr>
        <p:txBody>
          <a:bodyPr anchorCtr="0" anchor="t" bIns="91425" lIns="91425" rIns="91425" wrap="square" tIns="91425">
            <a:noAutofit/>
          </a:bodyPr>
          <a:lstStyle/>
          <a:p>
            <a:pPr lvl="0">
              <a:spcBef>
                <a:spcPts val="0"/>
              </a:spcBef>
              <a:buNone/>
            </a:pPr>
            <a:r>
              <a:rPr lang="en-GB">
                <a:latin typeface="PT Sans"/>
                <a:ea typeface="PT Sans"/>
                <a:cs typeface="PT Sans"/>
                <a:sym typeface="PT Sans"/>
              </a:rPr>
              <a:t>Programmazione Lineare Intera</a:t>
            </a:r>
          </a:p>
        </p:txBody>
      </p:sp>
      <p:sp>
        <p:nvSpPr>
          <p:cNvPr id="129" name="Shape 129"/>
          <p:cNvSpPr txBox="1"/>
          <p:nvPr>
            <p:ph idx="1" type="body"/>
          </p:nvPr>
        </p:nvSpPr>
        <p:spPr>
          <a:xfrm>
            <a:off x="727650" y="1525954"/>
            <a:ext cx="4536900" cy="3436500"/>
          </a:xfrm>
          <a:prstGeom prst="rect">
            <a:avLst/>
          </a:prstGeom>
        </p:spPr>
        <p:txBody>
          <a:bodyPr anchorCtr="0" anchor="t" bIns="91425" lIns="91425" rIns="91425" wrap="square" tIns="91425">
            <a:noAutofit/>
          </a:bodyPr>
          <a:lstStyle/>
          <a:p>
            <a:pPr lvl="0">
              <a:spcBef>
                <a:spcPts val="0"/>
              </a:spcBef>
              <a:buNone/>
            </a:pPr>
            <a:r>
              <a:rPr b="1" lang="en-GB" sz="1800"/>
              <a:t>NP HARD</a:t>
            </a:r>
            <a:r>
              <a:rPr lang="en-GB" sz="1800"/>
              <a:t> I problemi di Programmazione Lineare Intera sono molto più </a:t>
            </a:r>
            <a:r>
              <a:rPr i="1" lang="en-GB" sz="1800"/>
              <a:t>difficili</a:t>
            </a:r>
            <a:r>
              <a:rPr lang="en-GB" sz="1800"/>
              <a:t> di quelli di Programmazione Lineare. Nessun algoritmo di soluzione generale è conosciuto.</a:t>
            </a:r>
          </a:p>
          <a:p>
            <a:pPr lvl="0">
              <a:spcBef>
                <a:spcPts val="0"/>
              </a:spcBef>
              <a:buNone/>
            </a:pPr>
            <a:r>
              <a:rPr b="1" lang="en-GB" sz="1800"/>
              <a:t>Strumento</a:t>
            </a:r>
            <a:r>
              <a:rPr lang="en-GB" sz="1800"/>
              <a:t> per descrivere,riformulare problemi in bioinformatica</a:t>
            </a:r>
          </a:p>
          <a:p>
            <a:pPr lvl="0">
              <a:spcBef>
                <a:spcPts val="0"/>
              </a:spcBef>
              <a:buNone/>
            </a:pPr>
            <a:r>
              <a:rPr b="1" lang="en-GB" sz="1800"/>
              <a:t>Algoritmi</a:t>
            </a:r>
            <a:r>
              <a:rPr lang="en-GB" sz="1800"/>
              <a:t> Esatti, Euristici e Approssimativi</a:t>
            </a:r>
          </a:p>
        </p:txBody>
      </p:sp>
      <p:pic>
        <p:nvPicPr>
          <p:cNvPr id="130" name="Shape 130"/>
          <p:cNvPicPr preferRelativeResize="0"/>
          <p:nvPr/>
        </p:nvPicPr>
        <p:blipFill>
          <a:blip r:embed="rId3">
            <a:alphaModFix/>
          </a:blip>
          <a:stretch>
            <a:fillRect/>
          </a:stretch>
        </p:blipFill>
        <p:spPr>
          <a:xfrm>
            <a:off x="5334675" y="2078863"/>
            <a:ext cx="3733800" cy="14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729450" y="564375"/>
            <a:ext cx="7688700" cy="535200"/>
          </a:xfrm>
          <a:prstGeom prst="rect">
            <a:avLst/>
          </a:prstGeom>
        </p:spPr>
        <p:txBody>
          <a:bodyPr anchorCtr="0" anchor="t" bIns="91425" lIns="91425" rIns="91425" wrap="square" tIns="91425">
            <a:noAutofit/>
          </a:bodyPr>
          <a:lstStyle/>
          <a:p>
            <a:pPr lvl="0">
              <a:spcBef>
                <a:spcPts val="0"/>
              </a:spcBef>
              <a:buNone/>
            </a:pPr>
            <a:r>
              <a:rPr lang="en-GB" sz="2600">
                <a:latin typeface="PT Sans"/>
                <a:ea typeface="PT Sans"/>
                <a:cs typeface="PT Sans"/>
                <a:sym typeface="PT Sans"/>
              </a:rPr>
              <a:t>Idiomi di Logica in PLI</a:t>
            </a:r>
          </a:p>
        </p:txBody>
      </p:sp>
      <p:pic>
        <p:nvPicPr>
          <p:cNvPr id="136" name="Shape 136"/>
          <p:cNvPicPr preferRelativeResize="0"/>
          <p:nvPr/>
        </p:nvPicPr>
        <p:blipFill>
          <a:blip r:embed="rId3">
            <a:alphaModFix/>
          </a:blip>
          <a:stretch>
            <a:fillRect/>
          </a:stretch>
        </p:blipFill>
        <p:spPr>
          <a:xfrm>
            <a:off x="766125" y="2259525"/>
            <a:ext cx="2798550" cy="1360350"/>
          </a:xfrm>
          <a:prstGeom prst="rect">
            <a:avLst/>
          </a:prstGeom>
          <a:noFill/>
          <a:ln>
            <a:noFill/>
          </a:ln>
        </p:spPr>
      </p:pic>
      <p:sp>
        <p:nvSpPr>
          <p:cNvPr id="137" name="Shape 137"/>
          <p:cNvSpPr txBox="1"/>
          <p:nvPr/>
        </p:nvSpPr>
        <p:spPr>
          <a:xfrm>
            <a:off x="621950" y="1481225"/>
            <a:ext cx="2845200" cy="1458900"/>
          </a:xfrm>
          <a:prstGeom prst="rect">
            <a:avLst/>
          </a:prstGeom>
          <a:noFill/>
          <a:ln>
            <a:noFill/>
          </a:ln>
        </p:spPr>
        <p:txBody>
          <a:bodyPr anchorCtr="0" anchor="t" bIns="91425" lIns="91425" rIns="91425" wrap="square" tIns="91425">
            <a:noAutofit/>
          </a:bodyPr>
          <a:lstStyle/>
          <a:p>
            <a:pPr lvl="0" algn="ctr">
              <a:spcBef>
                <a:spcPts val="0"/>
              </a:spcBef>
              <a:buNone/>
            </a:pPr>
            <a:r>
              <a:rPr lang="en-GB" sz="2400">
                <a:latin typeface="PT Sans"/>
                <a:ea typeface="PT Sans"/>
                <a:cs typeface="PT Sans"/>
                <a:sym typeface="PT Sans"/>
              </a:rPr>
              <a:t>If-Then</a:t>
            </a:r>
          </a:p>
        </p:txBody>
      </p:sp>
      <p:pic>
        <p:nvPicPr>
          <p:cNvPr id="138" name="Shape 138"/>
          <p:cNvPicPr preferRelativeResize="0"/>
          <p:nvPr/>
        </p:nvPicPr>
        <p:blipFill>
          <a:blip r:embed="rId4">
            <a:alphaModFix/>
          </a:blip>
          <a:stretch>
            <a:fillRect/>
          </a:stretch>
        </p:blipFill>
        <p:spPr>
          <a:xfrm>
            <a:off x="5278579" y="2214497"/>
            <a:ext cx="2539021" cy="535200"/>
          </a:xfrm>
          <a:prstGeom prst="rect">
            <a:avLst/>
          </a:prstGeom>
          <a:noFill/>
          <a:ln>
            <a:noFill/>
          </a:ln>
        </p:spPr>
      </p:pic>
      <p:pic>
        <p:nvPicPr>
          <p:cNvPr id="139" name="Shape 139"/>
          <p:cNvPicPr preferRelativeResize="0"/>
          <p:nvPr/>
        </p:nvPicPr>
        <p:blipFill>
          <a:blip r:embed="rId5">
            <a:alphaModFix/>
          </a:blip>
          <a:stretch>
            <a:fillRect/>
          </a:stretch>
        </p:blipFill>
        <p:spPr>
          <a:xfrm>
            <a:off x="5264750" y="3056150"/>
            <a:ext cx="2566674" cy="597300"/>
          </a:xfrm>
          <a:prstGeom prst="rect">
            <a:avLst/>
          </a:prstGeom>
          <a:noFill/>
          <a:ln>
            <a:noFill/>
          </a:ln>
        </p:spPr>
      </p:pic>
      <p:sp>
        <p:nvSpPr>
          <p:cNvPr id="140" name="Shape 140"/>
          <p:cNvSpPr txBox="1"/>
          <p:nvPr/>
        </p:nvSpPr>
        <p:spPr>
          <a:xfrm>
            <a:off x="5125475" y="1481225"/>
            <a:ext cx="2845200" cy="535200"/>
          </a:xfrm>
          <a:prstGeom prst="rect">
            <a:avLst/>
          </a:prstGeom>
          <a:noFill/>
          <a:ln>
            <a:noFill/>
          </a:ln>
        </p:spPr>
        <p:txBody>
          <a:bodyPr anchorCtr="0" anchor="t" bIns="91425" lIns="91425" rIns="91425" wrap="square" tIns="91425">
            <a:noAutofit/>
          </a:bodyPr>
          <a:lstStyle/>
          <a:p>
            <a:pPr lvl="0" rtl="0" algn="ctr">
              <a:spcBef>
                <a:spcPts val="0"/>
              </a:spcBef>
              <a:buNone/>
            </a:pPr>
            <a:r>
              <a:rPr lang="en-GB" sz="2400">
                <a:latin typeface="PT Sans"/>
                <a:ea typeface="PT Sans"/>
                <a:cs typeface="PT Sans"/>
                <a:sym typeface="PT Sans"/>
              </a:rPr>
              <a:t>Only-If</a:t>
            </a:r>
          </a:p>
        </p:txBody>
      </p:sp>
      <p:sp>
        <p:nvSpPr>
          <p:cNvPr id="141" name="Shape 141"/>
          <p:cNvSpPr txBox="1"/>
          <p:nvPr/>
        </p:nvSpPr>
        <p:spPr>
          <a:xfrm>
            <a:off x="729450" y="3959900"/>
            <a:ext cx="7382400" cy="873900"/>
          </a:xfrm>
          <a:prstGeom prst="rect">
            <a:avLst/>
          </a:prstGeom>
          <a:noFill/>
          <a:ln>
            <a:noFill/>
          </a:ln>
        </p:spPr>
        <p:txBody>
          <a:bodyPr anchorCtr="0" anchor="t" bIns="91425" lIns="91425" rIns="91425" wrap="square" tIns="91425">
            <a:noAutofit/>
          </a:bodyPr>
          <a:lstStyle/>
          <a:p>
            <a:pPr lvl="0">
              <a:spcBef>
                <a:spcPts val="0"/>
              </a:spcBef>
              <a:buNone/>
            </a:pPr>
            <a:r>
              <a:rPr lang="en-GB"/>
              <a:t>Con </a:t>
            </a:r>
            <a:r>
              <a:rPr b="1" i="1" lang="en-GB"/>
              <a:t>L</a:t>
            </a:r>
            <a:r>
              <a:rPr lang="en-GB"/>
              <a:t> funzione lineare limitata superiormente da </a:t>
            </a:r>
            <a:r>
              <a:rPr b="1" i="1" lang="en-GB"/>
              <a:t>M, </a:t>
            </a:r>
            <a:r>
              <a:rPr lang="en-GB"/>
              <a:t>inferiormente da </a:t>
            </a:r>
            <a:r>
              <a:rPr b="1" i="1" lang="en-GB"/>
              <a:t>s </a:t>
            </a:r>
            <a:r>
              <a:rPr lang="en-GB"/>
              <a:t>con</a:t>
            </a:r>
            <a:r>
              <a:rPr b="1" i="1" lang="en-GB"/>
              <a:t> m = s - b. </a:t>
            </a:r>
          </a:p>
          <a:p>
            <a:pPr lvl="0">
              <a:spcBef>
                <a:spcPts val="0"/>
              </a:spcBef>
              <a:buNone/>
            </a:pPr>
            <a:r>
              <a:rPr b="1" i="1" lang="en-GB"/>
              <a:t>b</a:t>
            </a:r>
            <a:r>
              <a:rPr lang="en-GB"/>
              <a:t> numero positivo intero.</a:t>
            </a: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