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70" r:id="rId9"/>
    <p:sldId id="276" r:id="rId10"/>
    <p:sldId id="264" r:id="rId11"/>
    <p:sldId id="272" r:id="rId12"/>
    <p:sldId id="265" r:id="rId13"/>
    <p:sldId id="274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Pokèmon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31D06-7ED3-4F08-B097-10582D89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3721942"/>
            <a:ext cx="4136168" cy="152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2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EC9C0-2C83-4436-851A-6B7E090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Scelta del modello di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2692B-1ED8-4D48-AE68-62FB6035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96181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Una volta terminata la preparazione e l’integrazione dei dati, è possibile procedere con la costruzione del modello di Machine Learning, necessario per risolvere il problema di classificazione presentato. In particolare il modello sul quale ci siamo focalizzati è basato su di un albero di decisione, i motivi che ci hanno spinti ad adottare tale metodologia sono diversi, tra questi sicuramente vi sono:</a:t>
            </a:r>
          </a:p>
          <a:p>
            <a:pPr marL="285750" lvl="1"/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C8FAB11-69F4-4EB8-98D1-F49931F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2684"/>
              </p:ext>
            </p:extLst>
          </p:nvPr>
        </p:nvGraphicFramePr>
        <p:xfrm>
          <a:off x="9668980" y="3249827"/>
          <a:ext cx="2354580" cy="284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3481566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winner_first_label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09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Diff_attack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805089"/>
                  </a:ext>
                </a:extLst>
              </a:tr>
              <a:tr h="97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Diff_defense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34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Diff_sp_defense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10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Diff_sp_attack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19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Diff_speed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479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Diff_HP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84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First_pokemon_legendary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0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Second_pokemon_legendary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271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Advange</a:t>
                      </a:r>
                      <a:r>
                        <a:rPr lang="it-IT" sz="1400" dirty="0">
                          <a:effectLst/>
                        </a:rPr>
                        <a:t> (In seguito rimosso)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23966"/>
                  </a:ext>
                </a:extLst>
              </a:tr>
            </a:tbl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6E7C0E-3B79-4F16-B93C-ADEA4654A0A8}"/>
              </a:ext>
            </a:extLst>
          </p:cNvPr>
          <p:cNvSpPr txBox="1">
            <a:spLocks/>
          </p:cNvSpPr>
          <p:nvPr/>
        </p:nvSpPr>
        <p:spPr>
          <a:xfrm>
            <a:off x="2589212" y="3249827"/>
            <a:ext cx="7186074" cy="3274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b="1" dirty="0"/>
              <a:t>Semplicità. </a:t>
            </a:r>
            <a:r>
              <a:rPr lang="it-IT" dirty="0"/>
              <a:t>Indubbiamente gli alberi di decisione sono facili da capire e da eseguire</a:t>
            </a:r>
          </a:p>
          <a:p>
            <a:pPr lvl="1"/>
            <a:r>
              <a:rPr lang="it-IT" b="1" dirty="0"/>
              <a:t>Controllo.</a:t>
            </a:r>
            <a:r>
              <a:rPr lang="it-IT" dirty="0"/>
              <a:t> L’uomo può facilmente verificare come la macchina giunge alla decisione ed eventualmente dissentire, rispetto alle reti neurali ad esempio l’albero decisionale è più facilmente comprensibile</a:t>
            </a:r>
          </a:p>
          <a:p>
            <a:pPr lvl="1"/>
            <a:r>
              <a:rPr lang="it-IT" b="1" dirty="0"/>
              <a:t>Problematica in esame.</a:t>
            </a:r>
            <a:r>
              <a:rPr lang="it-IT" dirty="0"/>
              <a:t> Gli alberi decisionali sono notoriamente poco adatti a modellare problemi complessi, essenzialmente perché lo spazio delle ipotesi diventa troppo grande, non è però il caso della problematica che abbiamo cercato di risolvere</a:t>
            </a:r>
          </a:p>
          <a:p>
            <a:pPr marL="285750" lvl="1"/>
            <a:r>
              <a:rPr lang="it-IT" dirty="0"/>
              <a:t>Quindi dopo aver suddiviso il dataset integrato, nelle porzioni di training e </a:t>
            </a:r>
            <a:r>
              <a:rPr lang="it-IT" dirty="0" err="1"/>
              <a:t>testing</a:t>
            </a:r>
            <a:r>
              <a:rPr lang="it-IT" dirty="0"/>
              <a:t>, è stato creato il modello (a partire dai dati contenuti nella porzione di training), limitatamente ad alcuni attributi, riportati nella tabella.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5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F35AF-5FF4-4ABD-96BF-FD4FDCB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machine </a:t>
            </a:r>
            <a:r>
              <a:rPr lang="it-IT" dirty="0" err="1"/>
              <a:t>learning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FCA6B-65BE-4B89-8181-0F67BEAC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4999"/>
            <a:ext cx="6615405" cy="456472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risultato emerso dopo il procedimento di training ci ha quindi fornito la rappresentazione del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come si viene mostrato nella prima figura.</a:t>
            </a:r>
          </a:p>
          <a:p>
            <a:r>
              <a:rPr lang="it-IT" dirty="0"/>
              <a:t>A cui è seguita la fase di </a:t>
            </a:r>
            <a:r>
              <a:rPr lang="it-IT" dirty="0" err="1"/>
              <a:t>testing</a:t>
            </a:r>
            <a:r>
              <a:rPr lang="it-IT" dirty="0"/>
              <a:t> del modello ed il calcolo delle tradizionali misure di performance, le quali però ci hanno portato a credere ad un eventuale problema di </a:t>
            </a:r>
            <a:r>
              <a:rPr lang="it-IT" dirty="0" err="1"/>
              <a:t>overfitting</a:t>
            </a:r>
            <a:r>
              <a:rPr lang="it-IT" dirty="0"/>
              <a:t> visto anche il numero estremamente limitato di parametri utilizzati per effettuare la classificazione. </a:t>
            </a:r>
          </a:p>
          <a:p>
            <a:r>
              <a:rPr lang="it-IT" dirty="0"/>
              <a:t>Abbiamo cercato di aggirare questa problematica rimuovendo il parametro </a:t>
            </a:r>
            <a:r>
              <a:rPr lang="it-IT" dirty="0" err="1"/>
              <a:t>advantage</a:t>
            </a:r>
            <a:r>
              <a:rPr lang="it-IT" dirty="0"/>
              <a:t> riuscendo così ad ottenere un’altra rappresentazione del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, come si può vedere nella seconda figura, il quale tiene in considerazione per effettuare la classificazione del parametro </a:t>
            </a:r>
            <a:r>
              <a:rPr lang="it-IT" b="1" dirty="0" err="1"/>
              <a:t>winner_first_label</a:t>
            </a:r>
            <a:r>
              <a:rPr lang="it-IT" dirty="0"/>
              <a:t> che ha un numero più elevato di parametri rispetto al caso presentato precedentemente.</a:t>
            </a:r>
          </a:p>
          <a:p>
            <a:endParaRPr lang="it-IT" dirty="0"/>
          </a:p>
          <a:p>
            <a:endParaRPr lang="it-IT" dirty="0"/>
          </a:p>
          <a:p>
            <a:pPr lvl="0"/>
            <a:endParaRPr lang="it-IT" dirty="0"/>
          </a:p>
        </p:txBody>
      </p:sp>
      <p:pic>
        <p:nvPicPr>
          <p:cNvPr id="6" name="Immagine 5" descr="C:\Users\marco\AppData\Local\Microsoft\Windows\INetCache\Content.Word\DT with Advantage.png">
            <a:extLst>
              <a:ext uri="{FF2B5EF4-FFF2-40B4-BE49-F238E27FC236}">
                <a16:creationId xmlns:a16="http://schemas.microsoft.com/office/drawing/2014/main" id="{0E543C94-3C13-440F-A24C-CFCC1F0D77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45" y="1113502"/>
            <a:ext cx="2365498" cy="2706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C:\Users\marco\AppData\Local\Microsoft\Windows\INetCache\Content.Word\DT no Advantage.png">
            <a:extLst>
              <a:ext uri="{FF2B5EF4-FFF2-40B4-BE49-F238E27FC236}">
                <a16:creationId xmlns:a16="http://schemas.microsoft.com/office/drawing/2014/main" id="{65B50348-D937-4F63-9882-B0B86CB82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26" y="4005115"/>
            <a:ext cx="2357136" cy="2701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11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6B7B-B3D8-48DE-AD1A-1268705A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Modello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F5A94-A263-4C8A-A195-B839A4FB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865672" cy="3777622"/>
          </a:xfrm>
        </p:spPr>
        <p:txBody>
          <a:bodyPr/>
          <a:lstStyle/>
          <a:p>
            <a:r>
              <a:rPr lang="it-IT" dirty="0"/>
              <a:t>Effettuato il training del modello definitivo (privato del parametro </a:t>
            </a:r>
            <a:r>
              <a:rPr lang="it-IT" dirty="0" err="1"/>
              <a:t>advantage</a:t>
            </a:r>
            <a:r>
              <a:rPr lang="it-IT" dirty="0"/>
              <a:t>), abbiamo provveduto a determinare un ranking sull’importanza delle feature utilizzate.</a:t>
            </a:r>
          </a:p>
          <a:p>
            <a:endParaRPr lang="it-IT" dirty="0"/>
          </a:p>
          <a:p>
            <a:r>
              <a:rPr lang="it-IT" dirty="0"/>
              <a:t>Risulta quindi evidente come uno dei parametri più influenti ai fini della classificazione sia la diversità di velocità tra i due </a:t>
            </a:r>
            <a:r>
              <a:rPr lang="it-IT" dirty="0" err="1"/>
              <a:t>Pokémon</a:t>
            </a:r>
            <a:r>
              <a:rPr lang="it-IT" dirty="0"/>
              <a:t> contendenti, mentre in misura decisamente minima se non addirittura nulla influisca il fatto che uno o entrambi i </a:t>
            </a:r>
            <a:r>
              <a:rPr lang="it-IT" dirty="0" err="1"/>
              <a:t>Pokémon</a:t>
            </a:r>
            <a:r>
              <a:rPr lang="it-IT" dirty="0"/>
              <a:t> siano leggendari.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C:\Users\marco\AppData\Local\Microsoft\Windows\INetCache\Content.Word\ImportanceFeature.png">
            <a:extLst>
              <a:ext uri="{FF2B5EF4-FFF2-40B4-BE49-F238E27FC236}">
                <a16:creationId xmlns:a16="http://schemas.microsoft.com/office/drawing/2014/main" id="{76C54703-12A9-4DAF-8898-D6A2537CFA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50" y="2216684"/>
            <a:ext cx="2906484" cy="334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5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A019B-96D3-4592-A710-AAE3B548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risultati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6C6FDA2-F3B5-4210-BA7F-3A33B9C0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3371" y="2545737"/>
            <a:ext cx="4682566" cy="576262"/>
          </a:xfrm>
        </p:spPr>
        <p:txBody>
          <a:bodyPr/>
          <a:lstStyle/>
          <a:p>
            <a:pPr algn="ctr"/>
            <a:r>
              <a:rPr lang="it-IT" sz="1800" b="1" dirty="0"/>
              <a:t>10 </a:t>
            </a:r>
            <a:r>
              <a:rPr lang="it-IT" sz="1800" b="1" dirty="0" err="1"/>
              <a:t>fold</a:t>
            </a:r>
            <a:r>
              <a:rPr lang="it-IT" sz="1800" b="1" dirty="0"/>
              <a:t> Cross-</a:t>
            </a:r>
            <a:r>
              <a:rPr lang="it-IT" sz="1800" b="1" dirty="0" err="1"/>
              <a:t>validation</a:t>
            </a:r>
            <a:r>
              <a:rPr lang="it-IT" sz="1800" b="1" dirty="0"/>
              <a:t> </a:t>
            </a:r>
            <a:r>
              <a:rPr lang="it-IT" sz="1800" b="1" dirty="0" err="1"/>
              <a:t>Confusion</a:t>
            </a:r>
            <a:r>
              <a:rPr lang="it-IT" sz="1800" b="1" dirty="0"/>
              <a:t> Matrix</a:t>
            </a: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D5C78-E052-4C10-A56F-5B9D82A3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087118"/>
            <a:ext cx="8879799" cy="928016"/>
          </a:xfrm>
        </p:spPr>
        <p:txBody>
          <a:bodyPr/>
          <a:lstStyle/>
          <a:p>
            <a:r>
              <a:rPr lang="it-IT" dirty="0"/>
              <a:t>Dopo aver eseguito il training ed il </a:t>
            </a:r>
            <a:r>
              <a:rPr lang="it-IT" dirty="0" err="1"/>
              <a:t>testing</a:t>
            </a:r>
            <a:r>
              <a:rPr lang="it-IT" dirty="0"/>
              <a:t> del modello sono state calcolate le seguenti misure di performance:</a:t>
            </a:r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A11CBD-2EFF-456A-BB16-31CE179CF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2545737"/>
            <a:ext cx="3999001" cy="576262"/>
          </a:xfrm>
        </p:spPr>
        <p:txBody>
          <a:bodyPr/>
          <a:lstStyle/>
          <a:p>
            <a:pPr algn="ctr"/>
            <a:r>
              <a:rPr lang="it-IT" sz="1800" b="1" dirty="0" err="1"/>
              <a:t>Prediction</a:t>
            </a:r>
            <a:r>
              <a:rPr lang="it-IT" sz="1800" b="1" dirty="0"/>
              <a:t> </a:t>
            </a:r>
            <a:r>
              <a:rPr lang="it-IT" sz="1800" b="1" dirty="0" err="1"/>
              <a:t>Confusion</a:t>
            </a:r>
            <a:r>
              <a:rPr lang="it-IT" sz="1800" b="1" dirty="0"/>
              <a:t> Matrix</a:t>
            </a:r>
            <a:endParaRPr lang="it-IT" sz="1800" dirty="0"/>
          </a:p>
        </p:txBody>
      </p:sp>
      <p:pic>
        <p:nvPicPr>
          <p:cNvPr id="7" name="Immagine 6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972D9D08-405B-4893-B0FD-389EE7D5CD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29" y="3197253"/>
            <a:ext cx="4743450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 descr="C:\Users\marco\AppData\Local\Microsoft\Windows\INetCache\Content.Word\Immagine2.png">
            <a:extLst>
              <a:ext uri="{FF2B5EF4-FFF2-40B4-BE49-F238E27FC236}">
                <a16:creationId xmlns:a16="http://schemas.microsoft.com/office/drawing/2014/main" id="{A73697E4-ACDE-4E96-95BF-9CB1A9D787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90" y="3171163"/>
            <a:ext cx="2225040" cy="3504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00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CAEC161-11E5-4336-8D72-801CB95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dei risultati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AE59F3-7904-4B1A-A06C-A12FF3C54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Come si nota dai valori presenti nella </a:t>
            </a:r>
            <a:r>
              <a:rPr lang="it-IT" dirty="0" err="1"/>
              <a:t>Confusion</a:t>
            </a:r>
            <a:r>
              <a:rPr lang="it-IT" dirty="0"/>
              <a:t> Matrix abbiamo dei valori di accuratezza, </a:t>
            </a:r>
            <a:r>
              <a:rPr lang="it-IT" dirty="0" err="1"/>
              <a:t>precision</a:t>
            </a:r>
            <a:r>
              <a:rPr lang="it-IT" dirty="0"/>
              <a:t>, </a:t>
            </a:r>
            <a:r>
              <a:rPr lang="it-IT" dirty="0" err="1"/>
              <a:t>recall</a:t>
            </a:r>
            <a:r>
              <a:rPr lang="it-IT" dirty="0"/>
              <a:t> ed f-</a:t>
            </a:r>
            <a:r>
              <a:rPr lang="it-IT" dirty="0" err="1"/>
              <a:t>measure</a:t>
            </a:r>
            <a:r>
              <a:rPr lang="it-IT" dirty="0"/>
              <a:t> molto elevati, il che rende la classificazione del parametro </a:t>
            </a:r>
            <a:r>
              <a:rPr lang="it-IT" dirty="0" err="1"/>
              <a:t>winner_first_label</a:t>
            </a:r>
            <a:r>
              <a:rPr lang="it-IT" dirty="0"/>
              <a:t> tipicamente corretta.</a:t>
            </a:r>
          </a:p>
          <a:p>
            <a:r>
              <a:rPr lang="it-IT" dirty="0"/>
              <a:t>Come si può notare anche dalla figura, abbiamo una curva ROC con area under curve molto elevata e prossima ad uno, a testimonianza di quanto affermato precedentemente</a:t>
            </a:r>
          </a:p>
          <a:p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229408D-C977-41FB-BFC6-8A8DE73C6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b="1" dirty="0"/>
              <a:t>ROC Curve</a:t>
            </a:r>
          </a:p>
          <a:p>
            <a:endParaRPr lang="it-IT" dirty="0"/>
          </a:p>
        </p:txBody>
      </p:sp>
      <p:pic>
        <p:nvPicPr>
          <p:cNvPr id="8" name="Immagine 7" descr="C:\Users\marco\AppData\Local\Microsoft\Windows\INetCache\Content.Word\ROC no Advantage.png">
            <a:extLst>
              <a:ext uri="{FF2B5EF4-FFF2-40B4-BE49-F238E27FC236}">
                <a16:creationId xmlns:a16="http://schemas.microsoft.com/office/drawing/2014/main" id="{BFB55ACF-109A-4687-92B3-4E0224CA7F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56" y="2518268"/>
            <a:ext cx="3147046" cy="3606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52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Pokèmon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6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30574-0777-45BA-9353-1D77C0E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Dominio 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202A15-E37C-4515-9AD3-FF1687A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L’ambito entro cui si colloca il progetto riguarda una delle feature più importanti dei videogiochi della serie di successo, </a:t>
            </a:r>
            <a:r>
              <a:rPr lang="it-IT" dirty="0" err="1"/>
              <a:t>Pokémon</a:t>
            </a:r>
            <a:r>
              <a:rPr lang="it-IT" dirty="0"/>
              <a:t>, ovvero i loro combattimenti. </a:t>
            </a:r>
          </a:p>
          <a:p>
            <a:r>
              <a:rPr lang="it-IT" dirty="0"/>
              <a:t>Queste </a:t>
            </a:r>
            <a:r>
              <a:rPr lang="it-IT" dirty="0" err="1"/>
              <a:t>Battles</a:t>
            </a:r>
            <a:r>
              <a:rPr lang="it-IT" dirty="0"/>
              <a:t> si basano principalmente su alcune delle loro statistiche tra cui: </a:t>
            </a:r>
          </a:p>
          <a:p>
            <a:pPr lvl="1"/>
            <a:r>
              <a:rPr lang="it-IT" b="1" dirty="0"/>
              <a:t>PS(HP)</a:t>
            </a:r>
            <a:r>
              <a:rPr lang="it-IT" dirty="0"/>
              <a:t>. Indica l'energia vitale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  <a:p>
            <a:pPr lvl="1"/>
            <a:r>
              <a:rPr lang="it-IT" b="1" dirty="0"/>
              <a:t>Attacco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fisici. </a:t>
            </a:r>
          </a:p>
          <a:p>
            <a:pPr lvl="1"/>
            <a:r>
              <a:rPr lang="it-IT" b="1" dirty="0"/>
              <a:t>Difesa</a:t>
            </a:r>
            <a:r>
              <a:rPr lang="it-IT" dirty="0"/>
              <a:t>. Indica la resistenza di un </a:t>
            </a:r>
            <a:r>
              <a:rPr lang="it-IT" dirty="0" err="1"/>
              <a:t>Pokémon</a:t>
            </a:r>
            <a:r>
              <a:rPr lang="it-IT" dirty="0"/>
              <a:t> agli attacchi fisici.</a:t>
            </a:r>
          </a:p>
          <a:p>
            <a:pPr lvl="1"/>
            <a:r>
              <a:rPr lang="it-IT" b="1" dirty="0"/>
              <a:t>Attacco Speciale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speciali.</a:t>
            </a:r>
          </a:p>
          <a:p>
            <a:pPr lvl="1"/>
            <a:r>
              <a:rPr lang="it-IT" b="1" dirty="0"/>
              <a:t>Difesa Speciale</a:t>
            </a:r>
            <a:r>
              <a:rPr lang="it-IT" dirty="0"/>
              <a:t>. Resistenza di un </a:t>
            </a:r>
            <a:r>
              <a:rPr lang="it-IT" dirty="0" err="1"/>
              <a:t>Pokémon</a:t>
            </a:r>
            <a:r>
              <a:rPr lang="it-IT" dirty="0"/>
              <a:t> agli attacchi speciali. </a:t>
            </a:r>
          </a:p>
          <a:p>
            <a:pPr lvl="1"/>
            <a:r>
              <a:rPr lang="it-IT" b="1" dirty="0"/>
              <a:t>Velocità</a:t>
            </a:r>
            <a:r>
              <a:rPr lang="it-IT" dirty="0"/>
              <a:t>. Indica la rapidità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1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2FAB1-ECAC-4360-B6CD-2C018663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Obbiettivo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EF3D8-6E27-4949-BBBE-6E2BABD9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1104"/>
            <a:ext cx="8915400" cy="1767281"/>
          </a:xfrm>
        </p:spPr>
        <p:txBody>
          <a:bodyPr/>
          <a:lstStyle/>
          <a:p>
            <a:r>
              <a:rPr lang="it-IT" dirty="0"/>
              <a:t>Il progetto in esame si propone dunque d’individuare un modello di Machine Learning in grado di classificare correttamente il risultato di uno scontro tra </a:t>
            </a:r>
            <a:r>
              <a:rPr lang="it-IT" dirty="0" err="1"/>
              <a:t>Pokémon</a:t>
            </a:r>
            <a:r>
              <a:rPr lang="it-IT" dirty="0"/>
              <a:t>, il tutto garantendo livelli di accuratezza e performance il più elevati possibili, ricavando le informazioni necessarie per la scelta da vari dataset disponibili in rete, i quali saranno descritti successivamente</a:t>
            </a:r>
          </a:p>
        </p:txBody>
      </p:sp>
    </p:spTree>
    <p:extLst>
      <p:ext uri="{BB962C8B-B14F-4D97-AF65-F5344CB8AC3E}">
        <p14:creationId xmlns:p14="http://schemas.microsoft.com/office/powerpoint/2010/main" val="1330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E8BBA-E338-4CFB-B464-52CBBC43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Raccolta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001A8-2755-4C8A-B77B-F3450BA0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Dopo aver scelto il dominio applicativo di riferimento e gli obbiettivi principali dello stesso, si è reso necessario individuare in rete alcuni dataset contenenti informazioni utili a soddisfare l’analisi richiesta. Queste informazioni sono state ricavate dalla piattaforma </a:t>
            </a:r>
            <a:r>
              <a:rPr lang="it-IT" dirty="0" err="1"/>
              <a:t>Kaggle</a:t>
            </a:r>
            <a:r>
              <a:rPr lang="it-IT" dirty="0"/>
              <a:t>, la quale ci ha messo a disposizione i seguenti dataset:</a:t>
            </a:r>
          </a:p>
          <a:p>
            <a:pPr lvl="1"/>
            <a:r>
              <a:rPr lang="it-IT" b="1" dirty="0"/>
              <a:t>pokemon.csv</a:t>
            </a:r>
          </a:p>
          <a:p>
            <a:pPr lvl="1"/>
            <a:r>
              <a:rPr lang="it-IT" b="1" dirty="0"/>
              <a:t>combats.csv</a:t>
            </a:r>
            <a:endParaRPr lang="it-IT" dirty="0"/>
          </a:p>
          <a:p>
            <a:pPr lvl="1"/>
            <a:r>
              <a:rPr lang="it-IT" b="1" dirty="0"/>
              <a:t>pokemonTypeComp.csv</a:t>
            </a:r>
            <a:endParaRPr lang="it-IT" dirty="0"/>
          </a:p>
          <a:p>
            <a:pPr lvl="1"/>
            <a:r>
              <a:rPr lang="it-IT" b="1" dirty="0"/>
              <a:t>test.csv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92702-490E-42F3-BB17-4FA1A78D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Dimensioni di qualità singoli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6BAC1-01EE-42CD-BDB3-D782E442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56094"/>
            <a:ext cx="8915400" cy="3777622"/>
          </a:xfrm>
        </p:spPr>
        <p:txBody>
          <a:bodyPr/>
          <a:lstStyle/>
          <a:p>
            <a:r>
              <a:rPr lang="it-IT" dirty="0"/>
              <a:t>Al fine di effettuare una prima analisi sui dati raccolti, si è deciso di andare a monitorare quali fossero le misure di qualità relative a completezza ed unicità sui vari dataset da integrare.</a:t>
            </a:r>
          </a:p>
          <a:p>
            <a:pPr lvl="1"/>
            <a:r>
              <a:rPr lang="it-IT" dirty="0"/>
              <a:t>Ecco alcuni degli aspetti più rilevanti:</a:t>
            </a:r>
          </a:p>
          <a:p>
            <a:pPr lvl="2"/>
            <a:r>
              <a:rPr lang="it-IT" dirty="0"/>
              <a:t>Completezza pokemon.csv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combats.csv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tra le coppie combattenti</a:t>
            </a:r>
          </a:p>
          <a:p>
            <a:pPr lvl="1"/>
            <a:endParaRPr lang="it-IT" dirty="0"/>
          </a:p>
        </p:txBody>
      </p:sp>
      <p:pic>
        <p:nvPicPr>
          <p:cNvPr id="5" name="Immagine 4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1E23E52-7C78-4597-8CA7-0798A55580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3460971"/>
            <a:ext cx="6115050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9B12AA8-24DD-4193-8781-D037969DED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6" y="4397125"/>
            <a:ext cx="3486150" cy="34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4C5C898F-157E-4A94-AAD2-65AF81EF85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3" y="5433716"/>
            <a:ext cx="5362575" cy="619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0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B0A4C-864D-4BA2-A749-53C74181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Dataset coinvolti nell’integrazione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CCE56-A66F-4A45-BDEB-0D59ECDA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480346"/>
          </a:xfrm>
        </p:spPr>
        <p:txBody>
          <a:bodyPr>
            <a:normAutofit/>
          </a:bodyPr>
          <a:lstStyle/>
          <a:p>
            <a:r>
              <a:rPr lang="it-IT" dirty="0"/>
              <a:t>L’integrazione ha </a:t>
            </a:r>
            <a:r>
              <a:rPr lang="it-IT" dirty="0" err="1"/>
              <a:t>rigurdato</a:t>
            </a:r>
            <a:r>
              <a:rPr lang="it-IT" dirty="0"/>
              <a:t> i file </a:t>
            </a:r>
            <a:r>
              <a:rPr lang="it-IT" b="1" dirty="0"/>
              <a:t>pokemon.csv</a:t>
            </a:r>
            <a:r>
              <a:rPr lang="it-IT" dirty="0"/>
              <a:t>, </a:t>
            </a:r>
            <a:r>
              <a:rPr lang="it-IT" b="1" dirty="0"/>
              <a:t>combats.csv</a:t>
            </a:r>
            <a:r>
              <a:rPr lang="it-IT" dirty="0"/>
              <a:t> e </a:t>
            </a:r>
            <a:r>
              <a:rPr lang="it-IT" b="1" dirty="0"/>
              <a:t>pokemonTypeComp.csv</a:t>
            </a:r>
            <a:r>
              <a:rPr lang="it-IT" dirty="0"/>
              <a:t>. Attraverso la loro integrazione è stato possibile mettere in relazione all’interno di una stessa collezione tutti i parametri caratteristici dei </a:t>
            </a:r>
            <a:r>
              <a:rPr lang="it-IT" dirty="0" err="1"/>
              <a:t>Pokémon</a:t>
            </a:r>
            <a:r>
              <a:rPr lang="it-IT" dirty="0"/>
              <a:t> contendenti, oltre alle informazioni riguardo la tipologia e l’esito del combattimento. </a:t>
            </a:r>
          </a:p>
          <a:p>
            <a:r>
              <a:rPr lang="it-IT" dirty="0"/>
              <a:t>L’obbiettivo è infatti quello d’individuare la relazione esistente tra le vittorie nei combattimenti, le statistiche dei vari </a:t>
            </a:r>
            <a:r>
              <a:rPr lang="it-IT" dirty="0" err="1"/>
              <a:t>Pokémon</a:t>
            </a:r>
            <a:r>
              <a:rPr lang="it-IT" dirty="0"/>
              <a:t> ed il tipo del </a:t>
            </a:r>
            <a:r>
              <a:rPr lang="it-IT" dirty="0" err="1"/>
              <a:t>Pokémon</a:t>
            </a:r>
            <a:r>
              <a:rPr lang="it-IT" dirty="0"/>
              <a:t> stesso.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L’integrazione per i dataset pokemon.csv e combats.csv ha coinvolto tutti gli attributi disponibili ad eccezione dell’attributo secondo tipo contenuto in pokemon.csv. </a:t>
            </a:r>
          </a:p>
          <a:p>
            <a:r>
              <a:rPr lang="it-IT" dirty="0"/>
              <a:t>Sono inoltre stati calcolati alcuni parametri aggiuntivi, utili a sottolineare delle differenze tra le caratteristiche peculiari dei </a:t>
            </a:r>
            <a:r>
              <a:rPr lang="it-IT" dirty="0" err="1"/>
              <a:t>Pokémon</a:t>
            </a:r>
            <a:r>
              <a:rPr lang="it-IT" dirty="0"/>
              <a:t> tra cui attacco, difesa e velocità.  È stata inoltre prevista l’aggiunta dell’attributo </a:t>
            </a:r>
            <a:r>
              <a:rPr lang="it-IT" b="1" dirty="0" err="1"/>
              <a:t>winner_first_label</a:t>
            </a:r>
            <a:r>
              <a:rPr lang="it-IT" dirty="0"/>
              <a:t> utile per sapere se il vincitore è il primo dei due </a:t>
            </a:r>
            <a:r>
              <a:rPr lang="it-IT" dirty="0" err="1"/>
              <a:t>Pokémon</a:t>
            </a:r>
            <a:r>
              <a:rPr lang="it-IT" dirty="0"/>
              <a:t> (dove il primo </a:t>
            </a:r>
            <a:r>
              <a:rPr lang="it-IT" dirty="0" err="1"/>
              <a:t>Pokémon</a:t>
            </a:r>
            <a:r>
              <a:rPr lang="it-IT" dirty="0"/>
              <a:t> è anche colui che sferra il primo attacco).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12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L’integrazione con il dataset pokemonTypeComb.csv ha portato ad aggiungere al file integrato un ulteriore parametro, utile per le analisi successive, cioè l’attributo </a:t>
            </a:r>
            <a:r>
              <a:rPr lang="it-IT" dirty="0" err="1"/>
              <a:t>advantage</a:t>
            </a:r>
            <a:r>
              <a:rPr lang="it-IT" dirty="0"/>
              <a:t>, che possiamo ricavare dal dataset “pokemonTypeComp.csv” considerando le tipologie dei due </a:t>
            </a:r>
            <a:r>
              <a:rPr lang="it-IT" dirty="0" err="1"/>
              <a:t>Pokémon</a:t>
            </a:r>
            <a:r>
              <a:rPr lang="it-IT" dirty="0"/>
              <a:t> contendenti. </a:t>
            </a:r>
          </a:p>
          <a:p>
            <a:r>
              <a:rPr lang="it-IT" dirty="0"/>
              <a:t>Terminato il procedimento d’integrazione, la tabella contenente tutte le informazione è stata esportata in formato </a:t>
            </a:r>
            <a:r>
              <a:rPr lang="it-IT" dirty="0" err="1"/>
              <a:t>csv</a:t>
            </a:r>
            <a:r>
              <a:rPr lang="it-IT" dirty="0"/>
              <a:t> e nominata “</a:t>
            </a:r>
            <a:r>
              <a:rPr lang="it-IT" dirty="0" err="1"/>
              <a:t>integrated</a:t>
            </a:r>
            <a:r>
              <a:rPr lang="it-IT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0682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1FCC7-442D-413F-98A2-75C97CA5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Dimensione di qualità del dataset integrato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C348A-7227-4501-BC9D-948C4E81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state valutate alcune misure di qualità, anche in questo caso in riferimento a completezza ed unicità sui singoli attributi del dataset integrato.</a:t>
            </a:r>
          </a:p>
          <a:p>
            <a:r>
              <a:rPr lang="it-IT" dirty="0"/>
              <a:t>Completezza per il dataset integrato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Unicità per il dataset integrato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18A9C7-5421-461D-A25B-1F97AA2106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3492821"/>
            <a:ext cx="6115050" cy="1059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820208-5008-4820-85EF-1CEA011D3D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5092072"/>
            <a:ext cx="6115050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08888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1186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Filo</vt:lpstr>
      <vt:lpstr>Predicting Pokèmon Fights Outcomes</vt:lpstr>
      <vt:lpstr>Dominio Applicativo</vt:lpstr>
      <vt:lpstr>Obbiettivo del progetto</vt:lpstr>
      <vt:lpstr>Raccolta dei dati</vt:lpstr>
      <vt:lpstr>Dimensioni di qualità singoli dataset</vt:lpstr>
      <vt:lpstr>Dataset coinvolti nell’integrazione</vt:lpstr>
      <vt:lpstr>Integrazione</vt:lpstr>
      <vt:lpstr>Integrazione</vt:lpstr>
      <vt:lpstr>Dimensione di qualità del dataset integrato</vt:lpstr>
      <vt:lpstr>Scelta del modello di Machine Learning</vt:lpstr>
      <vt:lpstr>Modello di machine learning</vt:lpstr>
      <vt:lpstr>Modello Machine Learning</vt:lpstr>
      <vt:lpstr>Analisi dei risultati</vt:lpstr>
      <vt:lpstr>Analisi dei risultati</vt:lpstr>
      <vt:lpstr>Predicting Pokèmon Fights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Pokèmon Fights Outcomes</dc:title>
  <dc:creator>Marco Belotti</dc:creator>
  <cp:lastModifiedBy>f.bombarda1@campus.unimib.it</cp:lastModifiedBy>
  <cp:revision>13</cp:revision>
  <dcterms:created xsi:type="dcterms:W3CDTF">2018-06-18T09:59:15Z</dcterms:created>
  <dcterms:modified xsi:type="dcterms:W3CDTF">2018-06-18T15:37:46Z</dcterms:modified>
</cp:coreProperties>
</file>