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4"/>
  </p:notesMasterIdLst>
  <p:sldIdLst>
    <p:sldId id="256" r:id="rId2"/>
    <p:sldId id="257" r:id="rId3"/>
    <p:sldId id="258" r:id="rId4"/>
    <p:sldId id="259" r:id="rId5"/>
    <p:sldId id="260" r:id="rId6"/>
    <p:sldId id="261" r:id="rId7"/>
    <p:sldId id="262" r:id="rId8"/>
    <p:sldId id="270" r:id="rId9"/>
    <p:sldId id="268" r:id="rId10"/>
    <p:sldId id="266"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5" d="100"/>
          <a:sy n="75" d="100"/>
        </p:scale>
        <p:origin x="919" y="19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E1167-D79C-49FF-B40C-8CD8C4B27BD5}" type="datetimeFigureOut">
              <a:rPr lang="it-IT" smtClean="0"/>
              <a:t>17/06/2018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B1FEC-23BA-4CE9-A340-8B0911584289}" type="slidenum">
              <a:rPr lang="it-IT" smtClean="0"/>
              <a:t>‹N›</a:t>
            </a:fld>
            <a:endParaRPr lang="it-IT"/>
          </a:p>
        </p:txBody>
      </p:sp>
    </p:spTree>
    <p:extLst>
      <p:ext uri="{BB962C8B-B14F-4D97-AF65-F5344CB8AC3E}">
        <p14:creationId xmlns:p14="http://schemas.microsoft.com/office/powerpoint/2010/main" val="326038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6/17/2018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6/17/2018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8" name="Date Placeholder 7"/>
          <p:cNvSpPr>
            <a:spLocks noGrp="1"/>
          </p:cNvSpPr>
          <p:nvPr>
            <p:ph type="dt" sz="half" idx="10"/>
          </p:nvPr>
        </p:nvSpPr>
        <p:spPr/>
        <p:txBody>
          <a:bodyPr/>
          <a:lstStyle/>
          <a:p>
            <a:fld id="{FD0B8D63-E026-4E54-B301-C824E1BD14F3}" type="datetimeFigureOut">
              <a:rPr lang="en-US" dirty="0"/>
              <a:t>6/17/2018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‹N›</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6/17/2018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‹N›</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6/17/2018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5BC15A-147E-42C5-89EC-086A2E7AE636}"/>
              </a:ext>
            </a:extLst>
          </p:cNvPr>
          <p:cNvSpPr>
            <a:spLocks noGrp="1"/>
          </p:cNvSpPr>
          <p:nvPr>
            <p:ph type="ctrTitle"/>
          </p:nvPr>
        </p:nvSpPr>
        <p:spPr>
          <a:xfrm>
            <a:off x="1561707" y="2030303"/>
            <a:ext cx="9068586" cy="2521377"/>
          </a:xfrm>
        </p:spPr>
        <p:txBody>
          <a:bodyPr/>
          <a:lstStyle/>
          <a:p>
            <a:r>
              <a:rPr lang="it-IT" dirty="0"/>
              <a:t>Predicting Pokèmon Fights Outcomes</a:t>
            </a:r>
            <a:endParaRPr lang="it-IT" sz="6600" dirty="0"/>
          </a:p>
        </p:txBody>
      </p:sp>
      <p:sp>
        <p:nvSpPr>
          <p:cNvPr id="3" name="Sottotitolo 2">
            <a:extLst>
              <a:ext uri="{FF2B5EF4-FFF2-40B4-BE49-F238E27FC236}">
                <a16:creationId xmlns:a16="http://schemas.microsoft.com/office/drawing/2014/main" id="{6CE528AD-4B73-4B6E-AE92-D70194F5A983}"/>
              </a:ext>
            </a:extLst>
          </p:cNvPr>
          <p:cNvSpPr>
            <a:spLocks noGrp="1"/>
          </p:cNvSpPr>
          <p:nvPr>
            <p:ph type="subTitle" idx="1"/>
          </p:nvPr>
        </p:nvSpPr>
        <p:spPr>
          <a:xfrm>
            <a:off x="1561707" y="4511040"/>
            <a:ext cx="9070848" cy="863600"/>
          </a:xfrm>
        </p:spPr>
        <p:txBody>
          <a:bodyPr>
            <a:normAutofit fontScale="92500" lnSpcReduction="20000"/>
          </a:bodyPr>
          <a:lstStyle/>
          <a:p>
            <a:pPr lvl="0" algn="l"/>
            <a:r>
              <a:rPr lang="it-IT" dirty="0"/>
              <a:t>Marco Belotti (793675)</a:t>
            </a:r>
          </a:p>
          <a:p>
            <a:pPr lvl="0" algn="l"/>
            <a:r>
              <a:rPr lang="it-IT" dirty="0"/>
              <a:t>Francesco Bombarda (794976)</a:t>
            </a:r>
          </a:p>
          <a:p>
            <a:pPr lvl="0" algn="l"/>
            <a:r>
              <a:rPr lang="it-IT" dirty="0"/>
              <a:t>Antonio Vivace (793509)</a:t>
            </a:r>
          </a:p>
          <a:p>
            <a:pPr lvl="0" algn="l"/>
            <a:r>
              <a:rPr lang="it-IT" dirty="0"/>
              <a:t>A.A. 2017-2018</a:t>
            </a:r>
          </a:p>
          <a:p>
            <a:endParaRPr lang="it-IT" dirty="0"/>
          </a:p>
        </p:txBody>
      </p:sp>
    </p:spTree>
    <p:extLst>
      <p:ext uri="{BB962C8B-B14F-4D97-AF65-F5344CB8AC3E}">
        <p14:creationId xmlns:p14="http://schemas.microsoft.com/office/powerpoint/2010/main" val="205225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A019B-96D3-4592-A710-AAE3B548E306}"/>
              </a:ext>
            </a:extLst>
          </p:cNvPr>
          <p:cNvSpPr>
            <a:spLocks noGrp="1"/>
          </p:cNvSpPr>
          <p:nvPr>
            <p:ph type="title"/>
          </p:nvPr>
        </p:nvSpPr>
        <p:spPr>
          <a:xfrm>
            <a:off x="1066800" y="627354"/>
            <a:ext cx="10058400" cy="1371600"/>
          </a:xfrm>
        </p:spPr>
        <p:txBody>
          <a:bodyPr/>
          <a:lstStyle/>
          <a:p>
            <a:r>
              <a:rPr lang="it-IT" dirty="0"/>
              <a:t>Analisi dei risultati</a:t>
            </a:r>
          </a:p>
        </p:txBody>
      </p:sp>
      <p:sp>
        <p:nvSpPr>
          <p:cNvPr id="3" name="Segnaposto contenuto 2">
            <a:extLst>
              <a:ext uri="{FF2B5EF4-FFF2-40B4-BE49-F238E27FC236}">
                <a16:creationId xmlns:a16="http://schemas.microsoft.com/office/drawing/2014/main" id="{E5AD5C78-E052-4C10-A56F-5B9D82A3775F}"/>
              </a:ext>
            </a:extLst>
          </p:cNvPr>
          <p:cNvSpPr>
            <a:spLocks noGrp="1"/>
          </p:cNvSpPr>
          <p:nvPr>
            <p:ph sz="half" idx="1"/>
          </p:nvPr>
        </p:nvSpPr>
        <p:spPr>
          <a:xfrm>
            <a:off x="1066799" y="2462742"/>
            <a:ext cx="4754880" cy="3261360"/>
          </a:xfrm>
        </p:spPr>
        <p:txBody>
          <a:bodyPr/>
          <a:lstStyle/>
          <a:p>
            <a:pPr marL="0" indent="0" algn="ctr">
              <a:buNone/>
            </a:pPr>
            <a:r>
              <a:rPr lang="it-IT" b="1" dirty="0"/>
              <a:t>10 </a:t>
            </a:r>
            <a:r>
              <a:rPr lang="it-IT" b="1" dirty="0" err="1"/>
              <a:t>fold</a:t>
            </a:r>
            <a:r>
              <a:rPr lang="it-IT" b="1" dirty="0"/>
              <a:t> Cross-</a:t>
            </a:r>
            <a:r>
              <a:rPr lang="it-IT" b="1" dirty="0" err="1"/>
              <a:t>validation</a:t>
            </a:r>
            <a:r>
              <a:rPr lang="it-IT" b="1" dirty="0"/>
              <a:t> </a:t>
            </a:r>
            <a:r>
              <a:rPr lang="it-IT" b="1" dirty="0" err="1"/>
              <a:t>Confusion</a:t>
            </a:r>
            <a:r>
              <a:rPr lang="it-IT" b="1" dirty="0"/>
              <a:t> Matrix</a:t>
            </a:r>
            <a:endParaRPr lang="it-IT" dirty="0"/>
          </a:p>
          <a:p>
            <a:endParaRPr lang="it-IT" dirty="0"/>
          </a:p>
        </p:txBody>
      </p:sp>
      <p:sp>
        <p:nvSpPr>
          <p:cNvPr id="4" name="Segnaposto contenuto 3">
            <a:extLst>
              <a:ext uri="{FF2B5EF4-FFF2-40B4-BE49-F238E27FC236}">
                <a16:creationId xmlns:a16="http://schemas.microsoft.com/office/drawing/2014/main" id="{2939F664-737D-4769-8E32-EF16C8D60276}"/>
              </a:ext>
            </a:extLst>
          </p:cNvPr>
          <p:cNvSpPr>
            <a:spLocks noGrp="1"/>
          </p:cNvSpPr>
          <p:nvPr>
            <p:ph sz="half" idx="2"/>
          </p:nvPr>
        </p:nvSpPr>
        <p:spPr>
          <a:xfrm>
            <a:off x="6370322" y="2467822"/>
            <a:ext cx="4754880" cy="3261360"/>
          </a:xfrm>
        </p:spPr>
        <p:txBody>
          <a:bodyPr/>
          <a:lstStyle/>
          <a:p>
            <a:pPr marL="0" indent="0" algn="ctr">
              <a:buNone/>
            </a:pPr>
            <a:r>
              <a:rPr lang="it-IT" b="1" dirty="0" err="1"/>
              <a:t>Prediction</a:t>
            </a:r>
            <a:r>
              <a:rPr lang="it-IT" b="1" dirty="0"/>
              <a:t> </a:t>
            </a:r>
            <a:r>
              <a:rPr lang="it-IT" b="1" dirty="0" err="1"/>
              <a:t>Confusion</a:t>
            </a:r>
            <a:r>
              <a:rPr lang="it-IT" b="1" dirty="0"/>
              <a:t> Matrix</a:t>
            </a:r>
            <a:endParaRPr lang="it-IT" dirty="0"/>
          </a:p>
          <a:p>
            <a:endParaRPr lang="it-IT" dirty="0"/>
          </a:p>
        </p:txBody>
      </p:sp>
      <p:sp>
        <p:nvSpPr>
          <p:cNvPr id="5" name="CasellaDiTesto 4">
            <a:extLst>
              <a:ext uri="{FF2B5EF4-FFF2-40B4-BE49-F238E27FC236}">
                <a16:creationId xmlns:a16="http://schemas.microsoft.com/office/drawing/2014/main" id="{9574F92C-DB9A-4568-B857-79FAFA0BAEA4}"/>
              </a:ext>
            </a:extLst>
          </p:cNvPr>
          <p:cNvSpPr txBox="1"/>
          <p:nvPr/>
        </p:nvSpPr>
        <p:spPr>
          <a:xfrm>
            <a:off x="1066800" y="2046182"/>
            <a:ext cx="10058400" cy="369332"/>
          </a:xfrm>
          <a:prstGeom prst="rect">
            <a:avLst/>
          </a:prstGeom>
          <a:noFill/>
        </p:spPr>
        <p:txBody>
          <a:bodyPr wrap="square" rtlCol="0">
            <a:spAutoFit/>
          </a:bodyPr>
          <a:lstStyle/>
          <a:p>
            <a:r>
              <a:rPr lang="it-IT" dirty="0"/>
              <a:t>Dopo aver eseguito il training ed il </a:t>
            </a:r>
            <a:r>
              <a:rPr lang="it-IT" dirty="0" err="1"/>
              <a:t>testing</a:t>
            </a:r>
            <a:r>
              <a:rPr lang="it-IT" dirty="0"/>
              <a:t> del modello sono state calcolate le seguenti misure di performance:</a:t>
            </a:r>
          </a:p>
        </p:txBody>
      </p:sp>
      <p:pic>
        <p:nvPicPr>
          <p:cNvPr id="7" name="Immagine 6" descr="C:\Users\marco\AppData\Local\Microsoft\Windows\INetCache\Content.Word\Immagine.png">
            <a:extLst>
              <a:ext uri="{FF2B5EF4-FFF2-40B4-BE49-F238E27FC236}">
                <a16:creationId xmlns:a16="http://schemas.microsoft.com/office/drawing/2014/main" id="{972D9D08-405B-4893-B0FD-389EE7D5CD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8715" y="3134995"/>
            <a:ext cx="474345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magine 7" descr="C:\Users\marco\AppData\Local\Microsoft\Windows\INetCache\Content.Word\Immagine2.png">
            <a:extLst>
              <a:ext uri="{FF2B5EF4-FFF2-40B4-BE49-F238E27FC236}">
                <a16:creationId xmlns:a16="http://schemas.microsoft.com/office/drawing/2014/main" id="{A73697E4-ACDE-4E96-95BF-9CB1A9D787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35240" y="2862921"/>
            <a:ext cx="2225040" cy="3504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900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CAEC161-11E5-4336-8D72-801CB95669D1}"/>
              </a:ext>
            </a:extLst>
          </p:cNvPr>
          <p:cNvSpPr>
            <a:spLocks noGrp="1"/>
          </p:cNvSpPr>
          <p:nvPr>
            <p:ph type="title"/>
          </p:nvPr>
        </p:nvSpPr>
        <p:spPr/>
        <p:txBody>
          <a:bodyPr/>
          <a:lstStyle/>
          <a:p>
            <a:r>
              <a:rPr lang="it-IT" dirty="0"/>
              <a:t>Analisi dei risultati</a:t>
            </a:r>
          </a:p>
        </p:txBody>
      </p:sp>
      <p:sp>
        <p:nvSpPr>
          <p:cNvPr id="6" name="Segnaposto contenuto 5">
            <a:extLst>
              <a:ext uri="{FF2B5EF4-FFF2-40B4-BE49-F238E27FC236}">
                <a16:creationId xmlns:a16="http://schemas.microsoft.com/office/drawing/2014/main" id="{51AE59F3-7904-4B1A-A06C-A12FF3C54313}"/>
              </a:ext>
            </a:extLst>
          </p:cNvPr>
          <p:cNvSpPr>
            <a:spLocks noGrp="1"/>
          </p:cNvSpPr>
          <p:nvPr>
            <p:ph sz="half" idx="1"/>
          </p:nvPr>
        </p:nvSpPr>
        <p:spPr/>
        <p:txBody>
          <a:bodyPr/>
          <a:lstStyle/>
          <a:p>
            <a:r>
              <a:rPr lang="it-IT" dirty="0"/>
              <a:t>Come si nota dai valori presenti nella </a:t>
            </a:r>
            <a:r>
              <a:rPr lang="it-IT" dirty="0" err="1"/>
              <a:t>Confusion</a:t>
            </a:r>
            <a:r>
              <a:rPr lang="it-IT" dirty="0"/>
              <a:t> Matrix abbiamo dei valori di accuratezza, </a:t>
            </a:r>
            <a:r>
              <a:rPr lang="it-IT" dirty="0" err="1"/>
              <a:t>precision</a:t>
            </a:r>
            <a:r>
              <a:rPr lang="it-IT" dirty="0"/>
              <a:t>, </a:t>
            </a:r>
            <a:r>
              <a:rPr lang="it-IT" dirty="0" err="1"/>
              <a:t>recall</a:t>
            </a:r>
            <a:r>
              <a:rPr lang="it-IT" dirty="0"/>
              <a:t> ed f-</a:t>
            </a:r>
            <a:r>
              <a:rPr lang="it-IT" dirty="0" err="1"/>
              <a:t>measure</a:t>
            </a:r>
            <a:r>
              <a:rPr lang="it-IT" dirty="0"/>
              <a:t> molto elevati, il che rende la classificazione del parametro </a:t>
            </a:r>
            <a:r>
              <a:rPr lang="it-IT" b="1" dirty="0" err="1"/>
              <a:t>winner_first_label</a:t>
            </a:r>
            <a:r>
              <a:rPr lang="it-IT" dirty="0"/>
              <a:t> tipicamente corretta.</a:t>
            </a:r>
          </a:p>
          <a:p>
            <a:endParaRPr lang="it-IT" dirty="0"/>
          </a:p>
        </p:txBody>
      </p:sp>
      <p:sp>
        <p:nvSpPr>
          <p:cNvPr id="10" name="Segnaposto contenuto 9">
            <a:extLst>
              <a:ext uri="{FF2B5EF4-FFF2-40B4-BE49-F238E27FC236}">
                <a16:creationId xmlns:a16="http://schemas.microsoft.com/office/drawing/2014/main" id="{C229408D-C977-41FB-BFC6-8A8DE73C6730}"/>
              </a:ext>
            </a:extLst>
          </p:cNvPr>
          <p:cNvSpPr>
            <a:spLocks noGrp="1"/>
          </p:cNvSpPr>
          <p:nvPr>
            <p:ph sz="half" idx="2"/>
          </p:nvPr>
        </p:nvSpPr>
        <p:spPr/>
        <p:txBody>
          <a:bodyPr/>
          <a:lstStyle/>
          <a:p>
            <a:pPr marL="0" indent="0" algn="ctr">
              <a:buNone/>
            </a:pPr>
            <a:r>
              <a:rPr lang="it-IT" b="1" dirty="0"/>
              <a:t>ROC Curve</a:t>
            </a:r>
            <a:endParaRPr lang="it-IT" dirty="0"/>
          </a:p>
          <a:p>
            <a:endParaRPr lang="it-IT" dirty="0"/>
          </a:p>
        </p:txBody>
      </p:sp>
      <p:pic>
        <p:nvPicPr>
          <p:cNvPr id="8" name="Immagine 7" descr="C:\Users\marco\AppData\Local\Microsoft\Windows\INetCache\Content.Word\ROC no Advantage.png">
            <a:extLst>
              <a:ext uri="{FF2B5EF4-FFF2-40B4-BE49-F238E27FC236}">
                <a16:creationId xmlns:a16="http://schemas.microsoft.com/office/drawing/2014/main" id="{BFB55ACF-109A-4687-92B3-4E0224CA7F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6634" y="2608608"/>
            <a:ext cx="3147046" cy="36067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552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5BC15A-147E-42C5-89EC-086A2E7AE636}"/>
              </a:ext>
            </a:extLst>
          </p:cNvPr>
          <p:cNvSpPr>
            <a:spLocks noGrp="1"/>
          </p:cNvSpPr>
          <p:nvPr>
            <p:ph type="ctrTitle"/>
          </p:nvPr>
        </p:nvSpPr>
        <p:spPr>
          <a:xfrm>
            <a:off x="1561707" y="2030303"/>
            <a:ext cx="9068586" cy="2590800"/>
          </a:xfrm>
        </p:spPr>
        <p:txBody>
          <a:bodyPr/>
          <a:lstStyle/>
          <a:p>
            <a:r>
              <a:rPr lang="it-IT" sz="6600" dirty="0"/>
              <a:t>Fine</a:t>
            </a:r>
          </a:p>
        </p:txBody>
      </p:sp>
      <p:sp>
        <p:nvSpPr>
          <p:cNvPr id="3" name="Sottotitolo 2">
            <a:extLst>
              <a:ext uri="{FF2B5EF4-FFF2-40B4-BE49-F238E27FC236}">
                <a16:creationId xmlns:a16="http://schemas.microsoft.com/office/drawing/2014/main" id="{6CE528AD-4B73-4B6E-AE92-D70194F5A983}"/>
              </a:ext>
            </a:extLst>
          </p:cNvPr>
          <p:cNvSpPr>
            <a:spLocks noGrp="1"/>
          </p:cNvSpPr>
          <p:nvPr>
            <p:ph type="subTitle" idx="1"/>
          </p:nvPr>
        </p:nvSpPr>
        <p:spPr>
          <a:xfrm>
            <a:off x="1562100" y="4465320"/>
            <a:ext cx="9070848" cy="863600"/>
          </a:xfrm>
        </p:spPr>
        <p:txBody>
          <a:bodyPr>
            <a:normAutofit fontScale="92500" lnSpcReduction="20000"/>
          </a:bodyPr>
          <a:lstStyle/>
          <a:p>
            <a:pPr lvl="0" algn="l"/>
            <a:r>
              <a:rPr lang="it-IT" dirty="0"/>
              <a:t>Marco Belotti (793675)</a:t>
            </a:r>
          </a:p>
          <a:p>
            <a:pPr lvl="0" algn="l"/>
            <a:r>
              <a:rPr lang="it-IT" dirty="0"/>
              <a:t>Francesco Bombarda (794976)</a:t>
            </a:r>
          </a:p>
          <a:p>
            <a:pPr lvl="0" algn="l"/>
            <a:r>
              <a:rPr lang="it-IT" dirty="0"/>
              <a:t>Antonio Vivace (793509)</a:t>
            </a:r>
          </a:p>
          <a:p>
            <a:pPr lvl="0" algn="l"/>
            <a:r>
              <a:rPr lang="it-IT" dirty="0"/>
              <a:t>A.A. 2017-2018</a:t>
            </a:r>
          </a:p>
          <a:p>
            <a:endParaRPr lang="it-IT" dirty="0"/>
          </a:p>
        </p:txBody>
      </p:sp>
    </p:spTree>
    <p:extLst>
      <p:ext uri="{BB962C8B-B14F-4D97-AF65-F5344CB8AC3E}">
        <p14:creationId xmlns:p14="http://schemas.microsoft.com/office/powerpoint/2010/main" val="31940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5FFC84-250B-4128-822B-6B6AE58B4BD1}"/>
              </a:ext>
            </a:extLst>
          </p:cNvPr>
          <p:cNvSpPr>
            <a:spLocks noGrp="1"/>
          </p:cNvSpPr>
          <p:nvPr>
            <p:ph type="title"/>
          </p:nvPr>
        </p:nvSpPr>
        <p:spPr/>
        <p:txBody>
          <a:bodyPr/>
          <a:lstStyle/>
          <a:p>
            <a:r>
              <a:rPr lang="it-IT" dirty="0"/>
              <a:t>Dominio Applicativo</a:t>
            </a:r>
          </a:p>
        </p:txBody>
      </p:sp>
      <p:sp>
        <p:nvSpPr>
          <p:cNvPr id="3" name="Segnaposto contenuto 2">
            <a:extLst>
              <a:ext uri="{FF2B5EF4-FFF2-40B4-BE49-F238E27FC236}">
                <a16:creationId xmlns:a16="http://schemas.microsoft.com/office/drawing/2014/main" id="{CF6228C0-2AFB-43A7-AB8C-28086A040D96}"/>
              </a:ext>
            </a:extLst>
          </p:cNvPr>
          <p:cNvSpPr>
            <a:spLocks noGrp="1"/>
          </p:cNvSpPr>
          <p:nvPr>
            <p:ph idx="1"/>
          </p:nvPr>
        </p:nvSpPr>
        <p:spPr/>
        <p:txBody>
          <a:bodyPr>
            <a:normAutofit lnSpcReduction="10000"/>
          </a:bodyPr>
          <a:lstStyle/>
          <a:p>
            <a:r>
              <a:rPr lang="it-IT" dirty="0"/>
              <a:t>L’ambito entro cui si colloca il progetto </a:t>
            </a:r>
            <a:r>
              <a:rPr lang="it-IT" dirty="0" err="1"/>
              <a:t>rifuarda</a:t>
            </a:r>
            <a:r>
              <a:rPr lang="it-IT" dirty="0"/>
              <a:t> una delle feature fondamentali e trainanti dei videogiochi della serie di successo, </a:t>
            </a:r>
            <a:r>
              <a:rPr lang="it-IT" dirty="0" err="1"/>
              <a:t>Pokémon</a:t>
            </a:r>
            <a:r>
              <a:rPr lang="it-IT" dirty="0"/>
              <a:t>, cioè i loro combattimenti. Queste </a:t>
            </a:r>
            <a:r>
              <a:rPr lang="it-IT" dirty="0" err="1"/>
              <a:t>Batlles</a:t>
            </a:r>
            <a:r>
              <a:rPr lang="it-IT" dirty="0"/>
              <a:t> si basano sulle loro statistiche delle varie creature che sono: </a:t>
            </a:r>
          </a:p>
          <a:p>
            <a:pPr marL="342900" indent="-342900">
              <a:buFont typeface="+mj-lt"/>
              <a:buAutoNum type="arabicPeriod"/>
            </a:pPr>
            <a:r>
              <a:rPr lang="it-IT" b="1" dirty="0"/>
              <a:t>PS(HP)</a:t>
            </a:r>
            <a:r>
              <a:rPr lang="it-IT" dirty="0"/>
              <a:t>. Indica l'energia vitale di un </a:t>
            </a:r>
            <a:r>
              <a:rPr lang="it-IT" dirty="0" err="1"/>
              <a:t>Pokémon</a:t>
            </a:r>
            <a:r>
              <a:rPr lang="it-IT" dirty="0"/>
              <a:t>. </a:t>
            </a:r>
          </a:p>
          <a:p>
            <a:pPr marL="342900" indent="-342900">
              <a:buFont typeface="+mj-lt"/>
              <a:buAutoNum type="arabicPeriod"/>
            </a:pPr>
            <a:r>
              <a:rPr lang="it-IT" b="1" dirty="0"/>
              <a:t>Attacco</a:t>
            </a:r>
            <a:r>
              <a:rPr lang="it-IT" dirty="0"/>
              <a:t>. Statistica da cui dipende l'entità dei danni che il </a:t>
            </a:r>
            <a:r>
              <a:rPr lang="it-IT" dirty="0" err="1"/>
              <a:t>Pokémon</a:t>
            </a:r>
            <a:r>
              <a:rPr lang="it-IT" dirty="0"/>
              <a:t> può provocare con attacchi fisici. </a:t>
            </a:r>
          </a:p>
          <a:p>
            <a:pPr marL="342900" indent="-342900">
              <a:buFont typeface="+mj-lt"/>
              <a:buAutoNum type="arabicPeriod"/>
            </a:pPr>
            <a:r>
              <a:rPr lang="it-IT" b="1" dirty="0"/>
              <a:t>Difesa</a:t>
            </a:r>
            <a:r>
              <a:rPr lang="it-IT" dirty="0"/>
              <a:t>. Indica la resistenza di un </a:t>
            </a:r>
            <a:r>
              <a:rPr lang="it-IT" dirty="0" err="1"/>
              <a:t>Pokémon</a:t>
            </a:r>
            <a:r>
              <a:rPr lang="it-IT" dirty="0"/>
              <a:t> agli attacchi fisici.</a:t>
            </a:r>
          </a:p>
          <a:p>
            <a:pPr marL="342900" indent="-342900">
              <a:buFont typeface="+mj-lt"/>
              <a:buAutoNum type="arabicPeriod"/>
            </a:pPr>
            <a:r>
              <a:rPr lang="it-IT" b="1" dirty="0"/>
              <a:t>Attacco Speciale</a:t>
            </a:r>
            <a:r>
              <a:rPr lang="it-IT" dirty="0"/>
              <a:t>. Statistica da cui dipende l'entità dei danni che il </a:t>
            </a:r>
            <a:r>
              <a:rPr lang="it-IT" dirty="0" err="1"/>
              <a:t>Pokémon</a:t>
            </a:r>
            <a:r>
              <a:rPr lang="it-IT" dirty="0"/>
              <a:t> può provocare con attacchi speciali.</a:t>
            </a:r>
          </a:p>
          <a:p>
            <a:pPr marL="342900" indent="-342900">
              <a:buFont typeface="+mj-lt"/>
              <a:buAutoNum type="arabicPeriod"/>
            </a:pPr>
            <a:r>
              <a:rPr lang="it-IT" b="1" dirty="0"/>
              <a:t>Difesa Speciale</a:t>
            </a:r>
            <a:r>
              <a:rPr lang="it-IT" dirty="0"/>
              <a:t>. Resistenza di un </a:t>
            </a:r>
            <a:r>
              <a:rPr lang="it-IT" dirty="0" err="1"/>
              <a:t>Pokémon</a:t>
            </a:r>
            <a:r>
              <a:rPr lang="it-IT" dirty="0"/>
              <a:t> agli attacchi speciali. </a:t>
            </a:r>
          </a:p>
          <a:p>
            <a:pPr marL="342900" indent="-342900">
              <a:buFont typeface="+mj-lt"/>
              <a:buAutoNum type="arabicPeriod"/>
            </a:pPr>
            <a:r>
              <a:rPr lang="it-IT" b="1" dirty="0"/>
              <a:t>Velocità</a:t>
            </a:r>
            <a:r>
              <a:rPr lang="it-IT" dirty="0"/>
              <a:t>. Indica la rapidità di un </a:t>
            </a:r>
            <a:r>
              <a:rPr lang="it-IT" dirty="0" err="1"/>
              <a:t>Pokémon</a:t>
            </a:r>
            <a:r>
              <a:rPr lang="it-IT" dirty="0"/>
              <a:t>. </a:t>
            </a:r>
          </a:p>
          <a:p>
            <a:r>
              <a:rPr lang="it-IT" dirty="0"/>
              <a:t>Inoltre è stata tenuta in considerazione anche una  delle caratteristiche fondamentali dei combattimenti, cioè il tipo di un </a:t>
            </a:r>
            <a:r>
              <a:rPr lang="it-IT" dirty="0" err="1"/>
              <a:t>Pokémon</a:t>
            </a:r>
            <a:r>
              <a:rPr lang="it-IT" dirty="0"/>
              <a:t>, mentre non sono state considerate le mosse speciali e l’abilità di chi gli comanda.</a:t>
            </a:r>
          </a:p>
          <a:p>
            <a:endParaRPr lang="it-IT" dirty="0"/>
          </a:p>
        </p:txBody>
      </p:sp>
    </p:spTree>
    <p:extLst>
      <p:ext uri="{BB962C8B-B14F-4D97-AF65-F5344CB8AC3E}">
        <p14:creationId xmlns:p14="http://schemas.microsoft.com/office/powerpoint/2010/main" val="39645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937ED0-47CB-4CB9-ABC5-5905C4B702B6}"/>
              </a:ext>
            </a:extLst>
          </p:cNvPr>
          <p:cNvSpPr>
            <a:spLocks noGrp="1"/>
          </p:cNvSpPr>
          <p:nvPr>
            <p:ph type="title"/>
          </p:nvPr>
        </p:nvSpPr>
        <p:spPr/>
        <p:txBody>
          <a:bodyPr/>
          <a:lstStyle/>
          <a:p>
            <a:r>
              <a:rPr lang="it-IT" dirty="0"/>
              <a:t>Obbiettivo del progetto</a:t>
            </a:r>
          </a:p>
        </p:txBody>
      </p:sp>
      <p:sp>
        <p:nvSpPr>
          <p:cNvPr id="3" name="Segnaposto contenuto 2">
            <a:extLst>
              <a:ext uri="{FF2B5EF4-FFF2-40B4-BE49-F238E27FC236}">
                <a16:creationId xmlns:a16="http://schemas.microsoft.com/office/drawing/2014/main" id="{281C3AFB-4CD5-48B2-829E-E449CAA659A8}"/>
              </a:ext>
            </a:extLst>
          </p:cNvPr>
          <p:cNvSpPr>
            <a:spLocks noGrp="1"/>
          </p:cNvSpPr>
          <p:nvPr>
            <p:ph idx="1"/>
          </p:nvPr>
        </p:nvSpPr>
        <p:spPr/>
        <p:txBody>
          <a:bodyPr/>
          <a:lstStyle/>
          <a:p>
            <a:endParaRPr lang="it-IT" dirty="0"/>
          </a:p>
          <a:p>
            <a:r>
              <a:rPr lang="it-IT" dirty="0"/>
              <a:t>Il progetto in esame si propone dunque d’individuare un modello di Machine Learning in grado di classificare correttamente il risultato di uno scontro tra </a:t>
            </a:r>
            <a:r>
              <a:rPr lang="it-IT" dirty="0" err="1"/>
              <a:t>Pokémon</a:t>
            </a:r>
            <a:r>
              <a:rPr lang="it-IT" dirty="0"/>
              <a:t>, il tutto garantendo livelli di accuratezza e performance il più elevati possibili, ricavando le informazioni necessarie per la scelta da vari dataset disponibili in rete, i quali saranno descritti esaustivamente nei paragrafi che seguiranno.</a:t>
            </a:r>
          </a:p>
          <a:p>
            <a:pPr marL="0" indent="0">
              <a:buNone/>
            </a:pPr>
            <a:endParaRPr lang="it-IT" dirty="0"/>
          </a:p>
        </p:txBody>
      </p:sp>
    </p:spTree>
    <p:extLst>
      <p:ext uri="{BB962C8B-B14F-4D97-AF65-F5344CB8AC3E}">
        <p14:creationId xmlns:p14="http://schemas.microsoft.com/office/powerpoint/2010/main" val="25696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AEFC1-3663-47E4-B3F2-66D3FB4A6A58}"/>
              </a:ext>
            </a:extLst>
          </p:cNvPr>
          <p:cNvSpPr>
            <a:spLocks noGrp="1"/>
          </p:cNvSpPr>
          <p:nvPr>
            <p:ph type="title"/>
          </p:nvPr>
        </p:nvSpPr>
        <p:spPr/>
        <p:txBody>
          <a:bodyPr/>
          <a:lstStyle/>
          <a:p>
            <a:r>
              <a:rPr lang="it-IT" dirty="0"/>
              <a:t>Raccolta dei dati</a:t>
            </a:r>
          </a:p>
        </p:txBody>
      </p:sp>
      <p:sp>
        <p:nvSpPr>
          <p:cNvPr id="3" name="Segnaposto contenuto 2">
            <a:extLst>
              <a:ext uri="{FF2B5EF4-FFF2-40B4-BE49-F238E27FC236}">
                <a16:creationId xmlns:a16="http://schemas.microsoft.com/office/drawing/2014/main" id="{4D6ABF40-12D4-4AC3-9F67-8EF2C816B102}"/>
              </a:ext>
            </a:extLst>
          </p:cNvPr>
          <p:cNvSpPr>
            <a:spLocks noGrp="1"/>
          </p:cNvSpPr>
          <p:nvPr>
            <p:ph idx="1"/>
          </p:nvPr>
        </p:nvSpPr>
        <p:spPr/>
        <p:txBody>
          <a:bodyPr/>
          <a:lstStyle/>
          <a:p>
            <a:r>
              <a:rPr lang="it-IT" dirty="0"/>
              <a:t>Dopo aver scelto il dominio applicativo di riferimento e gli obbiettivi principali dello stesso, si è reso necessario individuare in rete alcuni dataset contenenti informazioni utili a soddisfare l’analisi richiesta. Queste informazioni sono state ricavate dalla piattaforma </a:t>
            </a:r>
            <a:r>
              <a:rPr lang="it-IT" dirty="0" err="1"/>
              <a:t>Kaggle</a:t>
            </a:r>
            <a:r>
              <a:rPr lang="it-IT" dirty="0"/>
              <a:t>, la quale ci ha messo a disposizione i seguenti dataset:</a:t>
            </a:r>
          </a:p>
          <a:p>
            <a:pPr marL="342900" lvl="0" indent="-342900">
              <a:buFont typeface="+mj-lt"/>
              <a:buAutoNum type="arabicPeriod"/>
            </a:pPr>
            <a:r>
              <a:rPr lang="it-IT" b="1" dirty="0"/>
              <a:t>pokemon.csv</a:t>
            </a:r>
            <a:r>
              <a:rPr lang="it-IT" dirty="0"/>
              <a:t>. Contiene l’elenco di tutti i </a:t>
            </a:r>
            <a:r>
              <a:rPr lang="it-IT" dirty="0" err="1"/>
              <a:t>Pokémon</a:t>
            </a:r>
            <a:r>
              <a:rPr lang="it-IT" dirty="0"/>
              <a:t> e relative statistiche.</a:t>
            </a:r>
          </a:p>
          <a:p>
            <a:pPr marL="342900" lvl="0" indent="-342900">
              <a:buFont typeface="+mj-lt"/>
              <a:buAutoNum type="arabicPeriod"/>
            </a:pPr>
            <a:r>
              <a:rPr lang="it-IT" b="1" dirty="0"/>
              <a:t>combats.csv</a:t>
            </a:r>
            <a:r>
              <a:rPr lang="it-IT" dirty="0"/>
              <a:t>. Contiene i combattimenti tra vari </a:t>
            </a:r>
            <a:r>
              <a:rPr lang="it-IT" dirty="0" err="1"/>
              <a:t>Pokémon</a:t>
            </a:r>
            <a:r>
              <a:rPr lang="it-IT" dirty="0"/>
              <a:t> di cui conosciamo l’esito (Utile per il training e il </a:t>
            </a:r>
            <a:r>
              <a:rPr lang="it-IT" dirty="0" err="1"/>
              <a:t>testing</a:t>
            </a:r>
            <a:r>
              <a:rPr lang="it-IT" dirty="0"/>
              <a:t> del modello).</a:t>
            </a:r>
          </a:p>
          <a:p>
            <a:pPr marL="342900" lvl="0" indent="-342900">
              <a:buFont typeface="+mj-lt"/>
              <a:buAutoNum type="arabicPeriod"/>
            </a:pPr>
            <a:r>
              <a:rPr lang="it-IT" b="1" dirty="0"/>
              <a:t>pokemonTypeComp.csv</a:t>
            </a:r>
            <a:r>
              <a:rPr lang="it-IT" dirty="0"/>
              <a:t>. Contiene le relazioni di forza e debolezza tra </a:t>
            </a:r>
            <a:r>
              <a:rPr lang="it-IT" dirty="0" err="1"/>
              <a:t>Pokémon</a:t>
            </a:r>
            <a:r>
              <a:rPr lang="it-IT" dirty="0"/>
              <a:t> sulla base del tipo di appartenenza.</a:t>
            </a:r>
          </a:p>
          <a:p>
            <a:pPr marL="342900" lvl="0" indent="-342900">
              <a:buFont typeface="+mj-lt"/>
              <a:buAutoNum type="arabicPeriod"/>
            </a:pPr>
            <a:r>
              <a:rPr lang="it-IT" b="1" dirty="0"/>
              <a:t>test.csv</a:t>
            </a:r>
            <a:r>
              <a:rPr lang="it-IT" dirty="0"/>
              <a:t>. Contiene altri combattimenti tra </a:t>
            </a:r>
            <a:r>
              <a:rPr lang="it-IT" dirty="0" err="1"/>
              <a:t>Pokémon</a:t>
            </a:r>
            <a:r>
              <a:rPr lang="it-IT" dirty="0"/>
              <a:t> di cui non abbiamo informazioni circa l’esito (Utile per mostrare un esempio di esecuzione/funzionamento in contesti reali su dati non ancora classificati).</a:t>
            </a:r>
          </a:p>
          <a:p>
            <a:endParaRPr lang="it-IT" dirty="0"/>
          </a:p>
        </p:txBody>
      </p:sp>
    </p:spTree>
    <p:extLst>
      <p:ext uri="{BB962C8B-B14F-4D97-AF65-F5344CB8AC3E}">
        <p14:creationId xmlns:p14="http://schemas.microsoft.com/office/powerpoint/2010/main" val="275042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01D71-3571-4FFE-B223-6E985DBAC1DF}"/>
              </a:ext>
            </a:extLst>
          </p:cNvPr>
          <p:cNvSpPr>
            <a:spLocks noGrp="1"/>
          </p:cNvSpPr>
          <p:nvPr>
            <p:ph type="title"/>
          </p:nvPr>
        </p:nvSpPr>
        <p:spPr/>
        <p:txBody>
          <a:bodyPr/>
          <a:lstStyle/>
          <a:p>
            <a:r>
              <a:rPr lang="it-IT" dirty="0"/>
              <a:t>Dimensioni qualità dei dataset</a:t>
            </a:r>
          </a:p>
        </p:txBody>
      </p:sp>
      <p:sp>
        <p:nvSpPr>
          <p:cNvPr id="3" name="Segnaposto contenuto 2">
            <a:extLst>
              <a:ext uri="{FF2B5EF4-FFF2-40B4-BE49-F238E27FC236}">
                <a16:creationId xmlns:a16="http://schemas.microsoft.com/office/drawing/2014/main" id="{3BB119A8-18C4-46F8-B2AC-FBC4F3639011}"/>
              </a:ext>
            </a:extLst>
          </p:cNvPr>
          <p:cNvSpPr>
            <a:spLocks noGrp="1"/>
          </p:cNvSpPr>
          <p:nvPr>
            <p:ph idx="1"/>
          </p:nvPr>
        </p:nvSpPr>
        <p:spPr>
          <a:xfrm>
            <a:off x="1066800" y="2103119"/>
            <a:ext cx="10058400" cy="3931920"/>
          </a:xfrm>
        </p:spPr>
        <p:txBody>
          <a:bodyPr/>
          <a:lstStyle/>
          <a:p>
            <a:r>
              <a:rPr lang="it-IT" dirty="0"/>
              <a:t>Al fine di effettuare una prima analisi sui dati raccolti, si è deciso di andare a monitorare quali fossero le misure di qualità relative a completezza ed unicità sui vari dataset da integrare. In particolare attraverso la completezza desideriamo misurare in quale percentuale uno specifico attributo viene valorizzato, fornendo informazioni utili circa la presenza di valori nulli o mancanti. Attraverso la stima dell’unicità invece si vuole andare a verificare la presenza di valori duplicati su specifici attributi contenuti nei dataset, al fine di poter individuare eventuali inconsistenze nei dati.</a:t>
            </a:r>
          </a:p>
          <a:p>
            <a:r>
              <a:rPr lang="it-IT" dirty="0"/>
              <a:t>Completezza pokemon.csv</a:t>
            </a:r>
          </a:p>
          <a:p>
            <a:endParaRPr lang="it-IT" dirty="0"/>
          </a:p>
          <a:p>
            <a:r>
              <a:rPr lang="it-IT" dirty="0"/>
              <a:t>Unicità combats.csv</a:t>
            </a:r>
          </a:p>
          <a:p>
            <a:endParaRPr lang="it-IT" dirty="0"/>
          </a:p>
          <a:p>
            <a:r>
              <a:rPr lang="it-IT" dirty="0"/>
              <a:t>Unicità tra le coppie combattenti</a:t>
            </a:r>
          </a:p>
        </p:txBody>
      </p:sp>
      <p:pic>
        <p:nvPicPr>
          <p:cNvPr id="4" name="Immagine 3" descr="C:\Users\marco\AppData\Local\Microsoft\Windows\INetCache\Content.Word\Immagine.png">
            <a:extLst>
              <a:ext uri="{FF2B5EF4-FFF2-40B4-BE49-F238E27FC236}">
                <a16:creationId xmlns:a16="http://schemas.microsoft.com/office/drawing/2014/main" id="{8DA0DE10-5DA1-4BBE-B57D-B958D87602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6152" y="3967876"/>
            <a:ext cx="6115050" cy="352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magine 4" descr="C:\Users\marco\AppData\Local\Microsoft\Windows\INetCache\Content.Word\Immagine.png">
            <a:extLst>
              <a:ext uri="{FF2B5EF4-FFF2-40B4-BE49-F238E27FC236}">
                <a16:creationId xmlns:a16="http://schemas.microsoft.com/office/drawing/2014/main" id="{00E5D226-4BE4-4751-943B-2BA7CA36DF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6152" y="4666455"/>
            <a:ext cx="3486150" cy="342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magine 6" descr="C:\Users\marco\AppData\Local\Microsoft\Windows\INetCache\Content.Word\Immagine.png">
            <a:extLst>
              <a:ext uri="{FF2B5EF4-FFF2-40B4-BE49-F238E27FC236}">
                <a16:creationId xmlns:a16="http://schemas.microsoft.com/office/drawing/2014/main" id="{6460F0E0-4A79-412C-A1D1-A41127E27FF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76152" y="5355509"/>
            <a:ext cx="5362575" cy="61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100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D3B59-39C0-4A76-B151-4A4CE284E467}"/>
              </a:ext>
            </a:extLst>
          </p:cNvPr>
          <p:cNvSpPr>
            <a:spLocks noGrp="1"/>
          </p:cNvSpPr>
          <p:nvPr>
            <p:ph type="title"/>
          </p:nvPr>
        </p:nvSpPr>
        <p:spPr/>
        <p:txBody>
          <a:bodyPr/>
          <a:lstStyle/>
          <a:p>
            <a:r>
              <a:rPr lang="it-IT" dirty="0"/>
              <a:t>Processo di integrazione dei dataset</a:t>
            </a:r>
          </a:p>
        </p:txBody>
      </p:sp>
      <p:sp>
        <p:nvSpPr>
          <p:cNvPr id="3" name="Segnaposto contenuto 2">
            <a:extLst>
              <a:ext uri="{FF2B5EF4-FFF2-40B4-BE49-F238E27FC236}">
                <a16:creationId xmlns:a16="http://schemas.microsoft.com/office/drawing/2014/main" id="{C79E550E-4D18-4C08-BEB5-869BFDCF62E7}"/>
              </a:ext>
            </a:extLst>
          </p:cNvPr>
          <p:cNvSpPr>
            <a:spLocks noGrp="1"/>
          </p:cNvSpPr>
          <p:nvPr>
            <p:ph idx="1"/>
          </p:nvPr>
        </p:nvSpPr>
        <p:spPr/>
        <p:txBody>
          <a:bodyPr>
            <a:normAutofit lnSpcReduction="10000"/>
          </a:bodyPr>
          <a:lstStyle/>
          <a:p>
            <a:r>
              <a:rPr lang="it-IT" dirty="0"/>
              <a:t>Per una manipolazione più facile per la successive fasi, in cui si procederà con la creazione del modello di Machine Learning, vengono integrati i dataset </a:t>
            </a:r>
            <a:r>
              <a:rPr lang="it-IT" b="1" dirty="0"/>
              <a:t>pokemon.csv</a:t>
            </a:r>
            <a:r>
              <a:rPr lang="it-IT" dirty="0"/>
              <a:t>, </a:t>
            </a:r>
            <a:r>
              <a:rPr lang="it-IT" b="1" dirty="0"/>
              <a:t>combats.csv</a:t>
            </a:r>
            <a:r>
              <a:rPr lang="it-IT" dirty="0"/>
              <a:t> e </a:t>
            </a:r>
            <a:r>
              <a:rPr lang="it-IT" b="1" dirty="0"/>
              <a:t>pokemonTypeComp.csv</a:t>
            </a:r>
            <a:r>
              <a:rPr lang="it-IT" dirty="0"/>
              <a:t>. In questo modo sarà possibile mettere in relazione all’interno di una stessa collezione tutti i parametri caratteristici dei </a:t>
            </a:r>
            <a:r>
              <a:rPr lang="it-IT" dirty="0" err="1"/>
              <a:t>Pokémon</a:t>
            </a:r>
            <a:r>
              <a:rPr lang="it-IT" dirty="0"/>
              <a:t> contendenti, oltre alle informazioni riguardo la tipologia e l’esito del combattimento. L’obbiettivo è infatti quello d’individuare la relazione esistente tra le vittorie nei combattimenti, le statistiche dei vari </a:t>
            </a:r>
            <a:r>
              <a:rPr lang="it-IT" dirty="0" err="1"/>
              <a:t>Pokémon</a:t>
            </a:r>
            <a:r>
              <a:rPr lang="it-IT" dirty="0"/>
              <a:t> ed il tipo del </a:t>
            </a:r>
            <a:r>
              <a:rPr lang="it-IT" dirty="0" err="1"/>
              <a:t>Pokémon</a:t>
            </a:r>
            <a:r>
              <a:rPr lang="it-IT" dirty="0"/>
              <a:t> stesso.</a:t>
            </a:r>
          </a:p>
          <a:p>
            <a:r>
              <a:rPr lang="it-IT" dirty="0"/>
              <a:t>L’integrazione per i dataset pokemon.csv e combats.csv ha coinvolto tutti gli attributi disponibili ad eccezione del secondo tipo (</a:t>
            </a:r>
            <a:r>
              <a:rPr lang="it-IT" dirty="0" err="1"/>
              <a:t>Type</a:t>
            </a:r>
            <a:r>
              <a:rPr lang="it-IT" dirty="0"/>
              <a:t>. 2 contenuto in pokemon.csv). Sono inoltre stati calcolati alcuni parametri aggiuntivi, utili a sottolineare delle differenze tra le caratteristiche peculiari dei </a:t>
            </a:r>
            <a:r>
              <a:rPr lang="it-IT" dirty="0" err="1"/>
              <a:t>Pokémon</a:t>
            </a:r>
            <a:r>
              <a:rPr lang="it-IT" dirty="0"/>
              <a:t> tra cui attacco, difesa e velocità.  È stata inoltre prevista l’aggiunta dell’attributo </a:t>
            </a:r>
            <a:r>
              <a:rPr lang="it-IT" b="1" dirty="0" err="1"/>
              <a:t>winner_first_label</a:t>
            </a:r>
            <a:r>
              <a:rPr lang="it-IT" dirty="0"/>
              <a:t> utile per sapere se il vincitore è il primo dei due </a:t>
            </a:r>
            <a:r>
              <a:rPr lang="it-IT" dirty="0" err="1"/>
              <a:t>Pokémon</a:t>
            </a:r>
            <a:r>
              <a:rPr lang="it-IT" dirty="0"/>
              <a:t>.</a:t>
            </a:r>
          </a:p>
          <a:p>
            <a:r>
              <a:rPr lang="it-IT" dirty="0"/>
              <a:t>L’integrazione con il dataset pokemonTypeComb.csv ha portato ad aggiungere al file integrato un ulteriore parametro, utile per le analisi successive, cioè l’attributo </a:t>
            </a:r>
            <a:r>
              <a:rPr lang="it-IT" dirty="0" err="1"/>
              <a:t>advantage</a:t>
            </a:r>
            <a:r>
              <a:rPr lang="it-IT" dirty="0"/>
              <a:t>, che indica se il tipo del primo </a:t>
            </a:r>
            <a:r>
              <a:rPr lang="it-IT" dirty="0" err="1"/>
              <a:t>Pokémon</a:t>
            </a:r>
            <a:r>
              <a:rPr lang="it-IT" dirty="0"/>
              <a:t> è efficiente rispetto a quello del secondo.</a:t>
            </a:r>
          </a:p>
        </p:txBody>
      </p:sp>
    </p:spTree>
    <p:extLst>
      <p:ext uri="{BB962C8B-B14F-4D97-AF65-F5344CB8AC3E}">
        <p14:creationId xmlns:p14="http://schemas.microsoft.com/office/powerpoint/2010/main" val="54694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188A1E-8BEA-47EA-9E4B-F85C6C374F72}"/>
              </a:ext>
            </a:extLst>
          </p:cNvPr>
          <p:cNvSpPr>
            <a:spLocks noGrp="1"/>
          </p:cNvSpPr>
          <p:nvPr>
            <p:ph type="title"/>
          </p:nvPr>
        </p:nvSpPr>
        <p:spPr/>
        <p:txBody>
          <a:bodyPr>
            <a:normAutofit fontScale="90000"/>
          </a:bodyPr>
          <a:lstStyle/>
          <a:p>
            <a:r>
              <a:rPr lang="it-IT" dirty="0"/>
              <a:t>Dimensione di qualità del dataset integrato</a:t>
            </a:r>
          </a:p>
        </p:txBody>
      </p:sp>
      <p:sp>
        <p:nvSpPr>
          <p:cNvPr id="3" name="Segnaposto contenuto 2">
            <a:extLst>
              <a:ext uri="{FF2B5EF4-FFF2-40B4-BE49-F238E27FC236}">
                <a16:creationId xmlns:a16="http://schemas.microsoft.com/office/drawing/2014/main" id="{F85BC45A-08D8-499B-93D1-464322FBA193}"/>
              </a:ext>
            </a:extLst>
          </p:cNvPr>
          <p:cNvSpPr>
            <a:spLocks noGrp="1"/>
          </p:cNvSpPr>
          <p:nvPr>
            <p:ph idx="1"/>
          </p:nvPr>
        </p:nvSpPr>
        <p:spPr/>
        <p:txBody>
          <a:bodyPr/>
          <a:lstStyle/>
          <a:p>
            <a:r>
              <a:rPr lang="it-IT" dirty="0"/>
              <a:t>Sono state valutate alcune misure di qualità, anche in questo caso in riferimento a completezza ed unicità sui singoli attributi del dataset integrato.</a:t>
            </a:r>
          </a:p>
          <a:p>
            <a:endParaRPr lang="it-IT" dirty="0"/>
          </a:p>
          <a:p>
            <a:r>
              <a:rPr lang="it-IT" dirty="0"/>
              <a:t>Completezza per il dataset integrato </a:t>
            </a:r>
          </a:p>
          <a:p>
            <a:endParaRPr lang="it-IT" dirty="0"/>
          </a:p>
          <a:p>
            <a:endParaRPr lang="it-IT" dirty="0"/>
          </a:p>
          <a:p>
            <a:endParaRPr lang="it-IT" dirty="0"/>
          </a:p>
          <a:p>
            <a:r>
              <a:rPr lang="it-IT" dirty="0"/>
              <a:t>Unicità per il dataset integrato</a:t>
            </a:r>
          </a:p>
        </p:txBody>
      </p:sp>
      <p:pic>
        <p:nvPicPr>
          <p:cNvPr id="4" name="Immagine 3">
            <a:extLst>
              <a:ext uri="{FF2B5EF4-FFF2-40B4-BE49-F238E27FC236}">
                <a16:creationId xmlns:a16="http://schemas.microsoft.com/office/drawing/2014/main" id="{0D2ED91B-369C-4D8F-A7F8-ACBFF990DC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2035" y="2843530"/>
            <a:ext cx="6115050" cy="1059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a:extLst>
              <a:ext uri="{FF2B5EF4-FFF2-40B4-BE49-F238E27FC236}">
                <a16:creationId xmlns:a16="http://schemas.microsoft.com/office/drawing/2014/main" id="{3916A60C-A3F5-471D-965B-D4ECFBE9706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2035" y="4445000"/>
            <a:ext cx="6115050" cy="104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532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F35AF-5FF4-4ABD-96BF-FD4FDCBA774B}"/>
              </a:ext>
            </a:extLst>
          </p:cNvPr>
          <p:cNvSpPr>
            <a:spLocks noGrp="1"/>
          </p:cNvSpPr>
          <p:nvPr>
            <p:ph type="title"/>
          </p:nvPr>
        </p:nvSpPr>
        <p:spPr>
          <a:xfrm>
            <a:off x="1066800" y="642594"/>
            <a:ext cx="10058400" cy="1371600"/>
          </a:xfrm>
        </p:spPr>
        <p:txBody>
          <a:bodyPr/>
          <a:lstStyle/>
          <a:p>
            <a:r>
              <a:rPr lang="it-IT" dirty="0"/>
              <a:t>Modello di machine </a:t>
            </a:r>
            <a:r>
              <a:rPr lang="it-IT" dirty="0" err="1"/>
              <a:t>learning</a:t>
            </a:r>
            <a:endParaRPr lang="it-IT" dirty="0"/>
          </a:p>
        </p:txBody>
      </p:sp>
      <p:sp>
        <p:nvSpPr>
          <p:cNvPr id="3" name="Segnaposto contenuto 2">
            <a:extLst>
              <a:ext uri="{FF2B5EF4-FFF2-40B4-BE49-F238E27FC236}">
                <a16:creationId xmlns:a16="http://schemas.microsoft.com/office/drawing/2014/main" id="{E02FCA6B-65BE-4B89-8181-0F67BEAC8829}"/>
              </a:ext>
            </a:extLst>
          </p:cNvPr>
          <p:cNvSpPr>
            <a:spLocks noGrp="1"/>
          </p:cNvSpPr>
          <p:nvPr>
            <p:ph sz="half" idx="1"/>
          </p:nvPr>
        </p:nvSpPr>
        <p:spPr>
          <a:xfrm>
            <a:off x="1066800" y="2103120"/>
            <a:ext cx="4914900" cy="1478280"/>
          </a:xfrm>
        </p:spPr>
        <p:txBody>
          <a:bodyPr>
            <a:normAutofit fontScale="92500" lnSpcReduction="20000"/>
          </a:bodyPr>
          <a:lstStyle/>
          <a:p>
            <a:r>
              <a:rPr lang="it-IT" dirty="0"/>
              <a:t>Il modello scelto per risolvere il problema di classificazione presentato e sul quale ci siamo focalizzati è basato su di un albero di decisione, i motivi che ci hanno spinti ad adottare tale metodologia sono diversi, tra questi vi sono: la semplicità, il controllo e la problematica in esame.</a:t>
            </a:r>
          </a:p>
          <a:p>
            <a:pPr lvl="0"/>
            <a:endParaRPr lang="it-IT" dirty="0"/>
          </a:p>
        </p:txBody>
      </p:sp>
      <p:sp>
        <p:nvSpPr>
          <p:cNvPr id="9" name="Segnaposto contenuto 8">
            <a:extLst>
              <a:ext uri="{FF2B5EF4-FFF2-40B4-BE49-F238E27FC236}">
                <a16:creationId xmlns:a16="http://schemas.microsoft.com/office/drawing/2014/main" id="{704BD1BB-9F9F-4966-BD90-0813662BC642}"/>
              </a:ext>
            </a:extLst>
          </p:cNvPr>
          <p:cNvSpPr>
            <a:spLocks noGrp="1"/>
          </p:cNvSpPr>
          <p:nvPr>
            <p:ph sz="half" idx="2"/>
          </p:nvPr>
        </p:nvSpPr>
        <p:spPr>
          <a:xfrm>
            <a:off x="6096000" y="2103120"/>
            <a:ext cx="5029200" cy="960120"/>
          </a:xfrm>
        </p:spPr>
        <p:txBody>
          <a:bodyPr>
            <a:normAutofit fontScale="92500" lnSpcReduction="20000"/>
          </a:bodyPr>
          <a:lstStyle/>
          <a:p>
            <a:r>
              <a:rPr lang="it-IT" dirty="0"/>
              <a:t>Il risultato emerso dopo il procedimento di training ci ha quindi fornito la seguente rappresentazione del </a:t>
            </a:r>
            <a:r>
              <a:rPr lang="it-IT" dirty="0" err="1"/>
              <a:t>Decision</a:t>
            </a:r>
            <a:r>
              <a:rPr lang="it-IT" dirty="0"/>
              <a:t> </a:t>
            </a:r>
            <a:r>
              <a:rPr lang="it-IT" dirty="0" err="1"/>
              <a:t>Tree</a:t>
            </a:r>
            <a:r>
              <a:rPr lang="it-IT" dirty="0"/>
              <a:t>.</a:t>
            </a:r>
          </a:p>
        </p:txBody>
      </p:sp>
      <p:graphicFrame>
        <p:nvGraphicFramePr>
          <p:cNvPr id="5" name="Tabella 4">
            <a:extLst>
              <a:ext uri="{FF2B5EF4-FFF2-40B4-BE49-F238E27FC236}">
                <a16:creationId xmlns:a16="http://schemas.microsoft.com/office/drawing/2014/main" id="{8B8333C5-489E-44E1-9D2C-692643D1AFB1}"/>
              </a:ext>
            </a:extLst>
          </p:cNvPr>
          <p:cNvGraphicFramePr>
            <a:graphicFrameLocks noGrp="1"/>
          </p:cNvGraphicFramePr>
          <p:nvPr>
            <p:extLst>
              <p:ext uri="{D42A27DB-BD31-4B8C-83A1-F6EECF244321}">
                <p14:modId xmlns:p14="http://schemas.microsoft.com/office/powerpoint/2010/main" val="3532779467"/>
              </p:ext>
            </p:extLst>
          </p:nvPr>
        </p:nvGraphicFramePr>
        <p:xfrm>
          <a:off x="3741420" y="3581400"/>
          <a:ext cx="2354580" cy="2433003"/>
        </p:xfrm>
        <a:graphic>
          <a:graphicData uri="http://schemas.openxmlformats.org/drawingml/2006/table">
            <a:tbl>
              <a:tblPr firstRow="1" firstCol="1" bandRow="1">
                <a:tableStyleId>{5C22544A-7EE6-4342-B048-85BDC9FD1C3A}</a:tableStyleId>
              </a:tblPr>
              <a:tblGrid>
                <a:gridCol w="2354580">
                  <a:extLst>
                    <a:ext uri="{9D8B030D-6E8A-4147-A177-3AD203B41FA5}">
                      <a16:colId xmlns:a16="http://schemas.microsoft.com/office/drawing/2014/main" val="3481566128"/>
                    </a:ext>
                  </a:extLst>
                </a:gridCol>
              </a:tblGrid>
              <a:tr h="0">
                <a:tc>
                  <a:txBody>
                    <a:bodyPr/>
                    <a:lstStyle/>
                    <a:p>
                      <a:pPr>
                        <a:lnSpc>
                          <a:spcPct val="107000"/>
                        </a:lnSpc>
                        <a:spcAft>
                          <a:spcPts val="0"/>
                        </a:spcAft>
                      </a:pPr>
                      <a:r>
                        <a:rPr lang="it-IT" sz="1400" dirty="0" err="1">
                          <a:effectLst/>
                        </a:rPr>
                        <a:t>winner_first_label</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096211"/>
                  </a:ext>
                </a:extLst>
              </a:tr>
              <a:tr h="0">
                <a:tc>
                  <a:txBody>
                    <a:bodyPr/>
                    <a:lstStyle/>
                    <a:p>
                      <a:pPr>
                        <a:lnSpc>
                          <a:spcPct val="107000"/>
                        </a:lnSpc>
                        <a:spcAft>
                          <a:spcPts val="0"/>
                        </a:spcAft>
                      </a:pPr>
                      <a:r>
                        <a:rPr lang="it-IT" sz="1400" dirty="0" err="1">
                          <a:effectLst/>
                        </a:rPr>
                        <a:t>Diff_attack</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8805089"/>
                  </a:ext>
                </a:extLst>
              </a:tr>
              <a:tr h="97701">
                <a:tc>
                  <a:txBody>
                    <a:bodyPr/>
                    <a:lstStyle/>
                    <a:p>
                      <a:pPr>
                        <a:lnSpc>
                          <a:spcPct val="107000"/>
                        </a:lnSpc>
                        <a:spcAft>
                          <a:spcPts val="0"/>
                        </a:spcAft>
                      </a:pPr>
                      <a:r>
                        <a:rPr lang="it-IT" sz="1400" dirty="0" err="1">
                          <a:effectLst/>
                        </a:rPr>
                        <a:t>Diff_defense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341985"/>
                  </a:ext>
                </a:extLst>
              </a:tr>
              <a:tr h="0">
                <a:tc>
                  <a:txBody>
                    <a:bodyPr/>
                    <a:lstStyle/>
                    <a:p>
                      <a:pPr>
                        <a:lnSpc>
                          <a:spcPct val="107000"/>
                        </a:lnSpc>
                        <a:spcAft>
                          <a:spcPts val="0"/>
                        </a:spcAft>
                      </a:pPr>
                      <a:r>
                        <a:rPr lang="it-IT" sz="1400" dirty="0" err="1">
                          <a:effectLst/>
                        </a:rPr>
                        <a:t>Diff_sp_defense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8107888"/>
                  </a:ext>
                </a:extLst>
              </a:tr>
              <a:tr h="0">
                <a:tc>
                  <a:txBody>
                    <a:bodyPr/>
                    <a:lstStyle/>
                    <a:p>
                      <a:pPr>
                        <a:lnSpc>
                          <a:spcPct val="107000"/>
                        </a:lnSpc>
                        <a:spcAft>
                          <a:spcPts val="0"/>
                        </a:spcAft>
                      </a:pPr>
                      <a:r>
                        <a:rPr lang="it-IT" sz="1400" dirty="0" err="1">
                          <a:effectLst/>
                        </a:rPr>
                        <a:t>Diff_sp_attack</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2193485"/>
                  </a:ext>
                </a:extLst>
              </a:tr>
              <a:tr h="0">
                <a:tc>
                  <a:txBody>
                    <a:bodyPr/>
                    <a:lstStyle/>
                    <a:p>
                      <a:pPr>
                        <a:lnSpc>
                          <a:spcPct val="107000"/>
                        </a:lnSpc>
                        <a:spcAft>
                          <a:spcPts val="0"/>
                        </a:spcAft>
                      </a:pPr>
                      <a:r>
                        <a:rPr lang="it-IT" sz="1400" dirty="0" err="1">
                          <a:effectLst/>
                        </a:rPr>
                        <a:t>Diff_speed</a:t>
                      </a:r>
                      <a:r>
                        <a:rPr lang="it-IT" sz="14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6479882"/>
                  </a:ext>
                </a:extLst>
              </a:tr>
              <a:tr h="0">
                <a:tc>
                  <a:txBody>
                    <a:bodyPr/>
                    <a:lstStyle/>
                    <a:p>
                      <a:pPr>
                        <a:lnSpc>
                          <a:spcPct val="107000"/>
                        </a:lnSpc>
                        <a:spcAft>
                          <a:spcPts val="0"/>
                        </a:spcAft>
                      </a:pPr>
                      <a:r>
                        <a:rPr lang="it-IT" sz="1400" dirty="0" err="1">
                          <a:effectLst/>
                        </a:rPr>
                        <a:t>Diff_HP</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1847274"/>
                  </a:ext>
                </a:extLst>
              </a:tr>
              <a:tr h="0">
                <a:tc>
                  <a:txBody>
                    <a:bodyPr/>
                    <a:lstStyle/>
                    <a:p>
                      <a:pPr>
                        <a:lnSpc>
                          <a:spcPct val="107000"/>
                        </a:lnSpc>
                        <a:spcAft>
                          <a:spcPts val="0"/>
                        </a:spcAft>
                      </a:pPr>
                      <a:r>
                        <a:rPr lang="it-IT" sz="1400" dirty="0" err="1">
                          <a:effectLst/>
                        </a:rPr>
                        <a:t>First_pokemon_legendary</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403030"/>
                  </a:ext>
                </a:extLst>
              </a:tr>
              <a:tr h="0">
                <a:tc>
                  <a:txBody>
                    <a:bodyPr/>
                    <a:lstStyle/>
                    <a:p>
                      <a:pPr>
                        <a:lnSpc>
                          <a:spcPct val="107000"/>
                        </a:lnSpc>
                        <a:spcAft>
                          <a:spcPts val="0"/>
                        </a:spcAft>
                      </a:pPr>
                      <a:r>
                        <a:rPr lang="it-IT" sz="1400" dirty="0" err="1">
                          <a:effectLst/>
                        </a:rPr>
                        <a:t>Second_pokemon_legendary</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0271881"/>
                  </a:ext>
                </a:extLst>
              </a:tr>
              <a:tr h="0">
                <a:tc>
                  <a:txBody>
                    <a:bodyPr/>
                    <a:lstStyle/>
                    <a:p>
                      <a:pPr>
                        <a:lnSpc>
                          <a:spcPct val="107000"/>
                        </a:lnSpc>
                        <a:spcAft>
                          <a:spcPts val="0"/>
                        </a:spcAft>
                      </a:pPr>
                      <a:r>
                        <a:rPr lang="it-IT" sz="1400" dirty="0" err="1">
                          <a:effectLst/>
                        </a:rPr>
                        <a:t>Advange</a:t>
                      </a:r>
                      <a:r>
                        <a:rPr lang="it-IT" sz="1400" dirty="0">
                          <a:effectLst/>
                        </a:rPr>
                        <a:t> (In seguito rimosso)</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23966"/>
                  </a:ext>
                </a:extLst>
              </a:tr>
            </a:tbl>
          </a:graphicData>
        </a:graphic>
      </p:graphicFrame>
      <p:pic>
        <p:nvPicPr>
          <p:cNvPr id="6" name="Immagine 5" descr="C:\Users\marco\AppData\Local\Microsoft\Windows\INetCache\Content.Word\DT with Advantage.png">
            <a:extLst>
              <a:ext uri="{FF2B5EF4-FFF2-40B4-BE49-F238E27FC236}">
                <a16:creationId xmlns:a16="http://schemas.microsoft.com/office/drawing/2014/main" id="{0E543C94-3C13-440F-A24C-CFCC1F0D77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61780" y="2905653"/>
            <a:ext cx="2519680" cy="28827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Segnaposto contenuto 2">
            <a:extLst>
              <a:ext uri="{FF2B5EF4-FFF2-40B4-BE49-F238E27FC236}">
                <a16:creationId xmlns:a16="http://schemas.microsoft.com/office/drawing/2014/main" id="{205768BF-A943-4100-8A83-A69032B66679}"/>
              </a:ext>
            </a:extLst>
          </p:cNvPr>
          <p:cNvSpPr txBox="1">
            <a:spLocks/>
          </p:cNvSpPr>
          <p:nvPr/>
        </p:nvSpPr>
        <p:spPr>
          <a:xfrm>
            <a:off x="1055370" y="3429000"/>
            <a:ext cx="2708910" cy="288279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sz="1700" dirty="0"/>
              <a:t>Quindi dopo aver suddiviso il dataset integrato, nelle porzioni di training e </a:t>
            </a:r>
            <a:r>
              <a:rPr lang="it-IT" sz="1700" dirty="0" err="1"/>
              <a:t>testing</a:t>
            </a:r>
            <a:r>
              <a:rPr lang="it-IT" sz="1700" dirty="0"/>
              <a:t>, è stato creato il modello (a partire dai dati contenuti nella porzione di training), limitatamente ad alcuni attributi, riportati nella tabella.</a:t>
            </a:r>
          </a:p>
        </p:txBody>
      </p:sp>
      <p:sp>
        <p:nvSpPr>
          <p:cNvPr id="13" name="Segnaposto contenuto 2">
            <a:extLst>
              <a:ext uri="{FF2B5EF4-FFF2-40B4-BE49-F238E27FC236}">
                <a16:creationId xmlns:a16="http://schemas.microsoft.com/office/drawing/2014/main" id="{7E23CE4C-B2D0-4B6D-AADB-270991D46D2C}"/>
              </a:ext>
            </a:extLst>
          </p:cNvPr>
          <p:cNvSpPr txBox="1">
            <a:spLocks/>
          </p:cNvSpPr>
          <p:nvPr/>
        </p:nvSpPr>
        <p:spPr>
          <a:xfrm>
            <a:off x="6096000" y="2760979"/>
            <a:ext cx="3017520" cy="3172144"/>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sz="1700" dirty="0"/>
              <a:t>A cui è seguita la fase di </a:t>
            </a:r>
            <a:r>
              <a:rPr lang="it-IT" sz="1700" dirty="0" err="1"/>
              <a:t>testing</a:t>
            </a:r>
            <a:r>
              <a:rPr lang="it-IT" sz="1700" dirty="0"/>
              <a:t> del modello ed il calcolo delle tradizionali misure di performance, le quali però ci hanno portato a credere ad un eventuale problema di </a:t>
            </a:r>
            <a:r>
              <a:rPr lang="it-IT" sz="1700" dirty="0" err="1"/>
              <a:t>overfitting</a:t>
            </a:r>
            <a:r>
              <a:rPr lang="it-IT" sz="1700" dirty="0"/>
              <a:t> visto anche il numero estremamente limitato di parametri utilizzati per effettuare la classificazione (come si evince dal grafico riportato poco sopra). </a:t>
            </a:r>
          </a:p>
        </p:txBody>
      </p:sp>
    </p:spTree>
    <p:extLst>
      <p:ext uri="{BB962C8B-B14F-4D97-AF65-F5344CB8AC3E}">
        <p14:creationId xmlns:p14="http://schemas.microsoft.com/office/powerpoint/2010/main" val="34811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F35AF-5FF4-4ABD-96BF-FD4FDCBA774B}"/>
              </a:ext>
            </a:extLst>
          </p:cNvPr>
          <p:cNvSpPr>
            <a:spLocks noGrp="1"/>
          </p:cNvSpPr>
          <p:nvPr>
            <p:ph type="title"/>
          </p:nvPr>
        </p:nvSpPr>
        <p:spPr/>
        <p:txBody>
          <a:bodyPr/>
          <a:lstStyle/>
          <a:p>
            <a:r>
              <a:rPr lang="it-IT" dirty="0"/>
              <a:t>Modello di machine </a:t>
            </a:r>
            <a:r>
              <a:rPr lang="it-IT" dirty="0" err="1"/>
              <a:t>learning</a:t>
            </a:r>
            <a:endParaRPr lang="it-IT" dirty="0"/>
          </a:p>
        </p:txBody>
      </p:sp>
      <p:sp>
        <p:nvSpPr>
          <p:cNvPr id="3" name="Segnaposto contenuto 2">
            <a:extLst>
              <a:ext uri="{FF2B5EF4-FFF2-40B4-BE49-F238E27FC236}">
                <a16:creationId xmlns:a16="http://schemas.microsoft.com/office/drawing/2014/main" id="{E02FCA6B-65BE-4B89-8181-0F67BEAC8829}"/>
              </a:ext>
            </a:extLst>
          </p:cNvPr>
          <p:cNvSpPr>
            <a:spLocks noGrp="1"/>
          </p:cNvSpPr>
          <p:nvPr>
            <p:ph sz="half" idx="1"/>
          </p:nvPr>
        </p:nvSpPr>
        <p:spPr>
          <a:xfrm>
            <a:off x="713710" y="1854200"/>
            <a:ext cx="3172490" cy="4361206"/>
          </a:xfrm>
        </p:spPr>
        <p:txBody>
          <a:bodyPr>
            <a:normAutofit/>
          </a:bodyPr>
          <a:lstStyle/>
          <a:p>
            <a:r>
              <a:rPr lang="it-IT" sz="1700" dirty="0"/>
              <a:t>Abbiamo cercato di aggirare questa problematica rimuovendo il parametro </a:t>
            </a:r>
            <a:r>
              <a:rPr lang="it-IT" sz="1700" dirty="0" err="1"/>
              <a:t>advantage</a:t>
            </a:r>
            <a:r>
              <a:rPr lang="it-IT" sz="1700" dirty="0"/>
              <a:t> riuscendo così ad ottenere la seguente rappresentazione del </a:t>
            </a:r>
            <a:r>
              <a:rPr lang="it-IT" sz="1700" dirty="0" err="1"/>
              <a:t>Decision</a:t>
            </a:r>
            <a:r>
              <a:rPr lang="it-IT" sz="1700" dirty="0"/>
              <a:t> </a:t>
            </a:r>
            <a:r>
              <a:rPr lang="it-IT" sz="1700" dirty="0" err="1"/>
              <a:t>Tree</a:t>
            </a:r>
            <a:r>
              <a:rPr lang="it-IT" sz="1700" dirty="0"/>
              <a:t>, il quale tiene in considerazione per effettuare la classificazione del parametro </a:t>
            </a:r>
            <a:r>
              <a:rPr lang="it-IT" sz="1700" b="1" dirty="0" err="1"/>
              <a:t>winner_first_label</a:t>
            </a:r>
            <a:r>
              <a:rPr lang="it-IT" sz="1700" dirty="0"/>
              <a:t> che ha un numero più elevato di parametri rispetto al caso presentato precedentemente.</a:t>
            </a:r>
            <a:endParaRPr lang="it-IT" dirty="0"/>
          </a:p>
        </p:txBody>
      </p:sp>
      <p:sp>
        <p:nvSpPr>
          <p:cNvPr id="7" name="Segnaposto contenuto 6">
            <a:extLst>
              <a:ext uri="{FF2B5EF4-FFF2-40B4-BE49-F238E27FC236}">
                <a16:creationId xmlns:a16="http://schemas.microsoft.com/office/drawing/2014/main" id="{DBD91FB5-495F-4BD8-8746-B03795580B36}"/>
              </a:ext>
            </a:extLst>
          </p:cNvPr>
          <p:cNvSpPr>
            <a:spLocks noGrp="1"/>
          </p:cNvSpPr>
          <p:nvPr>
            <p:ph sz="half" idx="2"/>
          </p:nvPr>
        </p:nvSpPr>
        <p:spPr>
          <a:xfrm>
            <a:off x="6355080" y="1854200"/>
            <a:ext cx="4926118" cy="1371600"/>
          </a:xfrm>
        </p:spPr>
        <p:txBody>
          <a:bodyPr>
            <a:normAutofit/>
          </a:bodyPr>
          <a:lstStyle/>
          <a:p>
            <a:r>
              <a:rPr lang="it-IT" sz="1700" dirty="0"/>
              <a:t>Effettuato il training del modello definitivo (privato del parametro </a:t>
            </a:r>
            <a:r>
              <a:rPr lang="it-IT" sz="1700" dirty="0" err="1"/>
              <a:t>advantage</a:t>
            </a:r>
            <a:r>
              <a:rPr lang="it-IT" sz="1700" dirty="0"/>
              <a:t>), abbiamo provveduto a determinare un ranking sull’importanza delle feature utilizzate ottenendo la seguente rappresentazione.</a:t>
            </a:r>
          </a:p>
          <a:p>
            <a:endParaRPr lang="it-IT" dirty="0"/>
          </a:p>
        </p:txBody>
      </p:sp>
      <p:pic>
        <p:nvPicPr>
          <p:cNvPr id="9" name="Immagine 8" descr="C:\Users\marco\AppData\Local\Microsoft\Windows\INetCache\Content.Word\DT no Advantage.png">
            <a:extLst>
              <a:ext uri="{FF2B5EF4-FFF2-40B4-BE49-F238E27FC236}">
                <a16:creationId xmlns:a16="http://schemas.microsoft.com/office/drawing/2014/main" id="{1E0C112A-00B7-49D4-BEB0-0B172AE597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1984" y="2344395"/>
            <a:ext cx="2194016" cy="25146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magine 9" descr="C:\Users\marco\AppData\Local\Microsoft\Windows\INetCache\Content.Word\ImportanceFeature.png">
            <a:extLst>
              <a:ext uri="{FF2B5EF4-FFF2-40B4-BE49-F238E27FC236}">
                <a16:creationId xmlns:a16="http://schemas.microsoft.com/office/drawing/2014/main" id="{34323CB7-A5B2-4316-BDC4-95F1976F52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96538" y="2961640"/>
            <a:ext cx="2514092" cy="2895650"/>
          </a:xfrm>
          <a:prstGeom prst="rect">
            <a:avLst/>
          </a:prstGeom>
          <a:noFill/>
          <a:ln>
            <a:noFill/>
          </a:ln>
        </p:spPr>
      </p:pic>
      <p:sp>
        <p:nvSpPr>
          <p:cNvPr id="12" name="Segnaposto contenuto 6">
            <a:extLst>
              <a:ext uri="{FF2B5EF4-FFF2-40B4-BE49-F238E27FC236}">
                <a16:creationId xmlns:a16="http://schemas.microsoft.com/office/drawing/2014/main" id="{7CE3F1D4-84CD-4646-BF5C-D1654929E0FC}"/>
              </a:ext>
            </a:extLst>
          </p:cNvPr>
          <p:cNvSpPr txBox="1">
            <a:spLocks/>
          </p:cNvSpPr>
          <p:nvPr/>
        </p:nvSpPr>
        <p:spPr>
          <a:xfrm>
            <a:off x="6355080" y="2900680"/>
            <a:ext cx="2763520" cy="301757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dirty="0"/>
              <a:t>Risulta quindi evidente come uno dei parametri più influenti ai fini della classificazione sia la diversità di velocità tra i due </a:t>
            </a:r>
            <a:r>
              <a:rPr lang="it-IT" dirty="0" err="1"/>
              <a:t>Pokémon</a:t>
            </a:r>
            <a:r>
              <a:rPr lang="it-IT" dirty="0"/>
              <a:t> contendenti, mentre in misura decisamente minima se non addirittura nulla influisca il fatto che uno o entrambi i </a:t>
            </a:r>
            <a:r>
              <a:rPr lang="it-IT" dirty="0" err="1"/>
              <a:t>Pokémon</a:t>
            </a:r>
            <a:r>
              <a:rPr lang="it-IT" dirty="0"/>
              <a:t> siano leggendari.</a:t>
            </a:r>
          </a:p>
          <a:p>
            <a:endParaRPr lang="it-IT" dirty="0"/>
          </a:p>
        </p:txBody>
      </p:sp>
    </p:spTree>
    <p:extLst>
      <p:ext uri="{BB962C8B-B14F-4D97-AF65-F5344CB8AC3E}">
        <p14:creationId xmlns:p14="http://schemas.microsoft.com/office/powerpoint/2010/main" val="2636913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pone">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TM03457510[[fn=Sapone]]</Template>
  <TotalTime>271</TotalTime>
  <Words>1217</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Calibri</vt:lpstr>
      <vt:lpstr>Garamond</vt:lpstr>
      <vt:lpstr>Times New Roman</vt:lpstr>
      <vt:lpstr>Sapone</vt:lpstr>
      <vt:lpstr>Predicting Pokèmon Fights Outcomes</vt:lpstr>
      <vt:lpstr>Dominio Applicativo</vt:lpstr>
      <vt:lpstr>Obbiettivo del progetto</vt:lpstr>
      <vt:lpstr>Raccolta dei dati</vt:lpstr>
      <vt:lpstr>Dimensioni qualità dei dataset</vt:lpstr>
      <vt:lpstr>Processo di integrazione dei dataset</vt:lpstr>
      <vt:lpstr>Dimensione di qualità del dataset integrato</vt:lpstr>
      <vt:lpstr>Modello di machine learning</vt:lpstr>
      <vt:lpstr>Modello di machine learning</vt:lpstr>
      <vt:lpstr>Analisi dei risultati</vt:lpstr>
      <vt:lpstr>Analisi dei risultati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data tecnology e machine learning</dc:title>
  <dc:creator>f.bombarda1@campus.unimib.it</dc:creator>
  <cp:lastModifiedBy>f.bombarda1@campus.unimib.it</cp:lastModifiedBy>
  <cp:revision>19</cp:revision>
  <dcterms:created xsi:type="dcterms:W3CDTF">2018-06-17T13:48:11Z</dcterms:created>
  <dcterms:modified xsi:type="dcterms:W3CDTF">2018-06-17T18:19:36Z</dcterms:modified>
</cp:coreProperties>
</file>