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8" r:id="rId8"/>
    <p:sldId id="270" r:id="rId9"/>
    <p:sldId id="263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455C4-11C6-49A8-88AA-C18D7C673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004582"/>
            <a:ext cx="8915399" cy="2262781"/>
          </a:xfrm>
        </p:spPr>
        <p:txBody>
          <a:bodyPr/>
          <a:lstStyle/>
          <a:p>
            <a:r>
              <a:rPr lang="it-IT" dirty="0" err="1"/>
              <a:t>Predicting</a:t>
            </a:r>
            <a:r>
              <a:rPr lang="it-IT" dirty="0"/>
              <a:t> </a:t>
            </a:r>
            <a:r>
              <a:rPr lang="it-IT" dirty="0" err="1"/>
              <a:t>Pokèmon</a:t>
            </a:r>
            <a:r>
              <a:rPr lang="it-IT" dirty="0"/>
              <a:t> </a:t>
            </a:r>
            <a:r>
              <a:rPr lang="it-IT" dirty="0" err="1"/>
              <a:t>Fights</a:t>
            </a:r>
            <a:r>
              <a:rPr lang="it-IT" dirty="0"/>
              <a:t> </a:t>
            </a:r>
            <a:r>
              <a:rPr lang="it-IT" dirty="0" err="1"/>
              <a:t>Outcomes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D77F94-F4AD-4501-AF28-F57136FBC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7936" y="4030759"/>
            <a:ext cx="8915399" cy="1422085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it-IT" dirty="0"/>
              <a:t>Marco Belotti (793675)</a:t>
            </a:r>
          </a:p>
          <a:p>
            <a:pPr lvl="0"/>
            <a:r>
              <a:rPr lang="it-IT" dirty="0"/>
              <a:t>Francesco Bombarda (794976)</a:t>
            </a:r>
          </a:p>
          <a:p>
            <a:pPr lvl="0"/>
            <a:r>
              <a:rPr lang="it-IT" dirty="0"/>
              <a:t>Antonio Vivace (793509)</a:t>
            </a:r>
          </a:p>
          <a:p>
            <a:pPr lvl="0"/>
            <a:endParaRPr lang="it-IT" dirty="0"/>
          </a:p>
          <a:p>
            <a:pPr lvl="0"/>
            <a:r>
              <a:rPr lang="it-IT" dirty="0"/>
              <a:t>A.A. 2017-2018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3B31D06-7ED3-4F08-B097-10582D898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016" y="3721942"/>
            <a:ext cx="4136168" cy="1523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2205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9EC9C0-2C83-4436-851A-6B7E0908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Scelta del modello di Machine Learning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B2692B-1ED8-4D48-AE68-62FB60353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2514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7F6B7B-B3D8-48DE-AD1A-1268705A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Modello Machine Learning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5F5A94-A263-4C8A-A195-B839A4FB8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1582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6382C1-F182-4AE5-829E-7A9BBF41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ED2BCD-6742-4946-9FCC-E9D254019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981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455C4-11C6-49A8-88AA-C18D7C673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004582"/>
            <a:ext cx="8915399" cy="2262781"/>
          </a:xfrm>
        </p:spPr>
        <p:txBody>
          <a:bodyPr/>
          <a:lstStyle/>
          <a:p>
            <a:r>
              <a:rPr lang="it-IT" dirty="0" err="1"/>
              <a:t>Predicting</a:t>
            </a:r>
            <a:r>
              <a:rPr lang="it-IT" dirty="0"/>
              <a:t> </a:t>
            </a:r>
            <a:r>
              <a:rPr lang="it-IT" dirty="0" err="1"/>
              <a:t>Pokèmon</a:t>
            </a:r>
            <a:r>
              <a:rPr lang="it-IT" dirty="0"/>
              <a:t> </a:t>
            </a:r>
            <a:r>
              <a:rPr lang="it-IT" dirty="0" err="1"/>
              <a:t>Fights</a:t>
            </a:r>
            <a:r>
              <a:rPr lang="it-IT" dirty="0"/>
              <a:t> </a:t>
            </a:r>
            <a:r>
              <a:rPr lang="it-IT" dirty="0" err="1"/>
              <a:t>Outcomes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D77F94-F4AD-4501-AF28-F57136FBC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7936" y="4030759"/>
            <a:ext cx="8915399" cy="1422085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it-IT" dirty="0"/>
              <a:t>Marco Belotti (793675)</a:t>
            </a:r>
          </a:p>
          <a:p>
            <a:pPr lvl="0"/>
            <a:r>
              <a:rPr lang="it-IT" dirty="0"/>
              <a:t>Francesco Bombarda (794976)</a:t>
            </a:r>
          </a:p>
          <a:p>
            <a:pPr lvl="0"/>
            <a:r>
              <a:rPr lang="it-IT" dirty="0"/>
              <a:t>Antonio Vivace (793509)</a:t>
            </a:r>
          </a:p>
          <a:p>
            <a:pPr lvl="0"/>
            <a:endParaRPr lang="it-IT" dirty="0"/>
          </a:p>
          <a:p>
            <a:pPr lvl="0"/>
            <a:r>
              <a:rPr lang="it-IT" dirty="0"/>
              <a:t>A.A. 2017-2018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4673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530574-0777-45BA-9353-1D77C0E6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Dominio Applicativo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202A15-E37C-4515-9AD3-FF1687A2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L’ambito entro cui si colloca il progetto riguarda una delle feature più importanti dei videogiochi della serie di successo, </a:t>
            </a:r>
            <a:r>
              <a:rPr lang="it-IT" dirty="0" err="1"/>
              <a:t>Pokémon</a:t>
            </a:r>
            <a:r>
              <a:rPr lang="it-IT" dirty="0"/>
              <a:t>, ovvero i loro combattimenti. </a:t>
            </a:r>
          </a:p>
          <a:p>
            <a:r>
              <a:rPr lang="it-IT" dirty="0"/>
              <a:t>Queste </a:t>
            </a:r>
            <a:r>
              <a:rPr lang="it-IT" dirty="0" err="1"/>
              <a:t>Battles</a:t>
            </a:r>
            <a:r>
              <a:rPr lang="it-IT" dirty="0"/>
              <a:t> si basano principalmente su alcune delle loro statistiche tra cui: </a:t>
            </a:r>
          </a:p>
          <a:p>
            <a:pPr lvl="1"/>
            <a:r>
              <a:rPr lang="it-IT" b="1" dirty="0"/>
              <a:t>PS(HP)</a:t>
            </a:r>
            <a:r>
              <a:rPr lang="it-IT" dirty="0"/>
              <a:t>. Indica l'energia vitale di un </a:t>
            </a:r>
            <a:r>
              <a:rPr lang="it-IT" dirty="0" err="1"/>
              <a:t>Pokémon</a:t>
            </a:r>
            <a:r>
              <a:rPr lang="it-IT" dirty="0"/>
              <a:t>. </a:t>
            </a:r>
          </a:p>
          <a:p>
            <a:pPr lvl="1"/>
            <a:r>
              <a:rPr lang="it-IT" b="1" dirty="0"/>
              <a:t>Attacco</a:t>
            </a:r>
            <a:r>
              <a:rPr lang="it-IT" dirty="0"/>
              <a:t>. Statistica da cui dipende l'entità dei danni che il </a:t>
            </a:r>
            <a:r>
              <a:rPr lang="it-IT" dirty="0" err="1"/>
              <a:t>Pokémon</a:t>
            </a:r>
            <a:r>
              <a:rPr lang="it-IT" dirty="0"/>
              <a:t> può provocare con attacchi fisici. </a:t>
            </a:r>
          </a:p>
          <a:p>
            <a:pPr lvl="1"/>
            <a:r>
              <a:rPr lang="it-IT" b="1" dirty="0"/>
              <a:t>Difesa</a:t>
            </a:r>
            <a:r>
              <a:rPr lang="it-IT" dirty="0"/>
              <a:t>. Indica la resistenza di un </a:t>
            </a:r>
            <a:r>
              <a:rPr lang="it-IT" dirty="0" err="1"/>
              <a:t>Pokémon</a:t>
            </a:r>
            <a:r>
              <a:rPr lang="it-IT" dirty="0"/>
              <a:t> agli attacchi fisici.</a:t>
            </a:r>
          </a:p>
          <a:p>
            <a:pPr lvl="1"/>
            <a:r>
              <a:rPr lang="it-IT" b="1" dirty="0"/>
              <a:t>Attacco Speciale</a:t>
            </a:r>
            <a:r>
              <a:rPr lang="it-IT" dirty="0"/>
              <a:t>. Statistica da cui dipende l'entità dei danni che il </a:t>
            </a:r>
            <a:r>
              <a:rPr lang="it-IT" dirty="0" err="1"/>
              <a:t>Pokémon</a:t>
            </a:r>
            <a:r>
              <a:rPr lang="it-IT" dirty="0"/>
              <a:t> può provocare con attacchi speciali.</a:t>
            </a:r>
          </a:p>
          <a:p>
            <a:pPr lvl="1"/>
            <a:r>
              <a:rPr lang="it-IT" b="1" dirty="0"/>
              <a:t>Difesa Speciale</a:t>
            </a:r>
            <a:r>
              <a:rPr lang="it-IT" dirty="0"/>
              <a:t>. Resistenza di un </a:t>
            </a:r>
            <a:r>
              <a:rPr lang="it-IT" dirty="0" err="1"/>
              <a:t>Pokémon</a:t>
            </a:r>
            <a:r>
              <a:rPr lang="it-IT" dirty="0"/>
              <a:t> agli attacchi speciali. </a:t>
            </a:r>
          </a:p>
          <a:p>
            <a:pPr lvl="1"/>
            <a:r>
              <a:rPr lang="it-IT" b="1" dirty="0"/>
              <a:t>Velocità</a:t>
            </a:r>
            <a:r>
              <a:rPr lang="it-IT" dirty="0"/>
              <a:t>. Indica la rapidità di un </a:t>
            </a:r>
            <a:r>
              <a:rPr lang="it-IT" dirty="0" err="1"/>
              <a:t>Pokémon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02110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92FAB1-ECAC-4360-B6CD-2C018663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Obbiettivo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BEF3D8-6E27-4949-BBBE-6E2BABD9C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511104"/>
            <a:ext cx="8915400" cy="1767281"/>
          </a:xfrm>
        </p:spPr>
        <p:txBody>
          <a:bodyPr/>
          <a:lstStyle/>
          <a:p>
            <a:r>
              <a:rPr lang="it-IT" dirty="0"/>
              <a:t>Il progetto in esame si propone dunque d’individuare un modello di Machine Learning in grado di classificare correttamente il risultato di uno scontro tra </a:t>
            </a:r>
            <a:r>
              <a:rPr lang="it-IT" dirty="0" err="1"/>
              <a:t>Pokémon</a:t>
            </a:r>
            <a:r>
              <a:rPr lang="it-IT" dirty="0"/>
              <a:t>, il tutto garantendo livelli di accuratezza e performance il più elevati possibili, ricavando le informazioni necessarie per la scelta da vari dataset disponibili in rete, i quali saranno descritti successivamente</a:t>
            </a:r>
          </a:p>
        </p:txBody>
      </p:sp>
    </p:spTree>
    <p:extLst>
      <p:ext uri="{BB962C8B-B14F-4D97-AF65-F5344CB8AC3E}">
        <p14:creationId xmlns:p14="http://schemas.microsoft.com/office/powerpoint/2010/main" val="133095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BE8BBA-E338-4CFB-B464-52CBBC43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Raccolta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1001A8-2755-4C8A-B77B-F3450BA02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Dopo aver scelto il dominio applicativo di riferimento e gli obbiettivi principali dello stesso, si è reso necessario individuare in rete alcuni dataset contenenti informazioni utili a soddisfare l’analisi richiesta. Queste informazioni sono state ricavate dalla piattaforma </a:t>
            </a:r>
            <a:r>
              <a:rPr lang="it-IT" dirty="0" err="1"/>
              <a:t>Kaggle</a:t>
            </a:r>
            <a:r>
              <a:rPr lang="it-IT" dirty="0"/>
              <a:t>, la quale ci ha messo a disposizione i seguenti dataset:</a:t>
            </a:r>
          </a:p>
          <a:p>
            <a:pPr lvl="1"/>
            <a:r>
              <a:rPr lang="it-IT" b="1" dirty="0"/>
              <a:t>pokemon.csv</a:t>
            </a:r>
          </a:p>
          <a:p>
            <a:pPr lvl="1"/>
            <a:r>
              <a:rPr lang="it-IT" b="1" dirty="0"/>
              <a:t>combats.csv</a:t>
            </a:r>
            <a:endParaRPr lang="it-IT" dirty="0"/>
          </a:p>
          <a:p>
            <a:pPr lvl="1"/>
            <a:r>
              <a:rPr lang="it-IT" b="1" dirty="0"/>
              <a:t>pokemonTypeComp.csv</a:t>
            </a:r>
            <a:endParaRPr lang="it-IT" dirty="0"/>
          </a:p>
          <a:p>
            <a:pPr lvl="1"/>
            <a:r>
              <a:rPr lang="it-IT" b="1" dirty="0"/>
              <a:t>test.csv</a:t>
            </a:r>
            <a:r>
              <a:rPr lang="it-IT" dirty="0"/>
              <a:t>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173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992702-490E-42F3-BB17-4FA1A78D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Dimensioni di qualità singoli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66BAC1-01EE-42CD-BDB3-D782E442D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656094"/>
            <a:ext cx="8915400" cy="3777622"/>
          </a:xfrm>
        </p:spPr>
        <p:txBody>
          <a:bodyPr/>
          <a:lstStyle/>
          <a:p>
            <a:r>
              <a:rPr lang="it-IT" dirty="0"/>
              <a:t>Al fine di effettuare una prima analisi sui dati raccolti, si è deciso di andare a monitorare quali fossero le misure di qualità relative a completezza ed unicità sui vari dataset da integrare.</a:t>
            </a:r>
          </a:p>
          <a:p>
            <a:pPr lvl="1"/>
            <a:r>
              <a:rPr lang="it-IT" dirty="0"/>
              <a:t>Ecco alcuni degli aspetti più rilevanti:</a:t>
            </a:r>
          </a:p>
          <a:p>
            <a:pPr lvl="2"/>
            <a:r>
              <a:rPr lang="it-IT" dirty="0"/>
              <a:t>Completezza pokemon.csv</a:t>
            </a:r>
          </a:p>
          <a:p>
            <a:pPr lvl="2"/>
            <a:endParaRPr lang="it-IT" dirty="0"/>
          </a:p>
          <a:p>
            <a:pPr lvl="2"/>
            <a:endParaRPr lang="it-IT" dirty="0"/>
          </a:p>
          <a:p>
            <a:pPr lvl="2"/>
            <a:r>
              <a:rPr lang="it-IT" dirty="0"/>
              <a:t>Unicità combats.csv</a:t>
            </a:r>
          </a:p>
          <a:p>
            <a:pPr lvl="2"/>
            <a:endParaRPr lang="it-IT" dirty="0"/>
          </a:p>
          <a:p>
            <a:pPr lvl="2"/>
            <a:endParaRPr lang="it-IT" dirty="0"/>
          </a:p>
          <a:p>
            <a:pPr lvl="2"/>
            <a:r>
              <a:rPr lang="it-IT" dirty="0"/>
              <a:t>Unicità tra le coppie combattenti</a:t>
            </a:r>
          </a:p>
          <a:p>
            <a:pPr lvl="1"/>
            <a:endParaRPr lang="it-IT" dirty="0"/>
          </a:p>
        </p:txBody>
      </p:sp>
      <p:pic>
        <p:nvPicPr>
          <p:cNvPr id="5" name="Immagine 4" descr="C:\Users\marco\AppData\Local\Microsoft\Windows\INetCache\Content.Word\Immagine.png">
            <a:extLst>
              <a:ext uri="{FF2B5EF4-FFF2-40B4-BE49-F238E27FC236}">
                <a16:creationId xmlns:a16="http://schemas.microsoft.com/office/drawing/2014/main" id="{A1E23E52-7C78-4597-8CA7-0798A55580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7" y="3460971"/>
            <a:ext cx="6115050" cy="352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magine 5" descr="C:\Users\marco\AppData\Local\Microsoft\Windows\INetCache\Content.Word\Immagine.png">
            <a:extLst>
              <a:ext uri="{FF2B5EF4-FFF2-40B4-BE49-F238E27FC236}">
                <a16:creationId xmlns:a16="http://schemas.microsoft.com/office/drawing/2014/main" id="{A9B12AA8-24DD-4193-8781-D037969DED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36" y="4397125"/>
            <a:ext cx="3486150" cy="342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magine 6" descr="C:\Users\marco\AppData\Local\Microsoft\Windows\INetCache\Content.Word\Immagine.png">
            <a:extLst>
              <a:ext uri="{FF2B5EF4-FFF2-40B4-BE49-F238E27FC236}">
                <a16:creationId xmlns:a16="http://schemas.microsoft.com/office/drawing/2014/main" id="{4C5C898F-157E-4A94-AAD2-65AF81EF85B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3" y="5433716"/>
            <a:ext cx="5362575" cy="619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1074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3B0A4C-864D-4BA2-A749-53C74181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Dataset coinvolti nell’integrazione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ACCE56-A66F-4A45-BDEB-0D59ECDAB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2480346"/>
          </a:xfrm>
        </p:spPr>
        <p:txBody>
          <a:bodyPr>
            <a:normAutofit/>
          </a:bodyPr>
          <a:lstStyle/>
          <a:p>
            <a:r>
              <a:rPr lang="it-IT" dirty="0"/>
              <a:t>L’integrazione ha </a:t>
            </a:r>
            <a:r>
              <a:rPr lang="it-IT" dirty="0" err="1"/>
              <a:t>rigurdato</a:t>
            </a:r>
            <a:r>
              <a:rPr lang="it-IT" dirty="0"/>
              <a:t> i file </a:t>
            </a:r>
            <a:r>
              <a:rPr lang="it-IT" b="1" dirty="0"/>
              <a:t>pokemon.csv</a:t>
            </a:r>
            <a:r>
              <a:rPr lang="it-IT" dirty="0"/>
              <a:t>, </a:t>
            </a:r>
            <a:r>
              <a:rPr lang="it-IT" b="1" dirty="0"/>
              <a:t>combats.csv</a:t>
            </a:r>
            <a:r>
              <a:rPr lang="it-IT" dirty="0"/>
              <a:t> e </a:t>
            </a:r>
            <a:r>
              <a:rPr lang="it-IT" b="1" dirty="0"/>
              <a:t>pokemonTypeComp.csv</a:t>
            </a:r>
            <a:r>
              <a:rPr lang="it-IT" dirty="0"/>
              <a:t>. Attraverso la loro integrazione è stato possibile mettere in relazione all’interno di una stessa collezione tutti i parametri caratteristici dei </a:t>
            </a:r>
            <a:r>
              <a:rPr lang="it-IT" dirty="0" err="1"/>
              <a:t>Pokémon</a:t>
            </a:r>
            <a:r>
              <a:rPr lang="it-IT" dirty="0"/>
              <a:t> contendenti, oltre alle informazioni riguardo la tipologia e l’esito del combattimento. </a:t>
            </a:r>
          </a:p>
          <a:p>
            <a:r>
              <a:rPr lang="it-IT" dirty="0"/>
              <a:t>L’obbiettivo è infatti quello d’individuare la relazione esistente tra le vittorie nei combattimenti, le statistiche dei vari </a:t>
            </a:r>
            <a:r>
              <a:rPr lang="it-IT" dirty="0" err="1"/>
              <a:t>Pokémon</a:t>
            </a:r>
            <a:r>
              <a:rPr lang="it-IT" dirty="0"/>
              <a:t> ed il tipo del </a:t>
            </a:r>
            <a:r>
              <a:rPr lang="it-IT" dirty="0" err="1"/>
              <a:t>Pokémon</a:t>
            </a:r>
            <a:r>
              <a:rPr lang="it-IT" dirty="0"/>
              <a:t> stesso.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3537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C2EBA9-096C-43A3-BB1E-4D437214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Integrazione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C4F807-B700-437E-98B4-72108BFB0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L’integrazione per i dataset pokemon.csv e combats.csv ha coinvolto tutti gli attributi disponibili ad eccezione dell’attributo secondo tipo contenuto in pokemon.csv. </a:t>
            </a:r>
          </a:p>
          <a:p>
            <a:r>
              <a:rPr lang="it-IT" dirty="0"/>
              <a:t>Sono inoltre stati calcolati alcuni parametri aggiuntivi, utili a sottolineare delle differenze tra le caratteristiche peculiari dei </a:t>
            </a:r>
            <a:r>
              <a:rPr lang="it-IT" dirty="0" err="1"/>
              <a:t>Pokémon</a:t>
            </a:r>
            <a:r>
              <a:rPr lang="it-IT" dirty="0"/>
              <a:t> tra cui attacco, difesa e velocità.  È stata inoltre prevista l’aggiunta dell’attributo </a:t>
            </a:r>
            <a:r>
              <a:rPr lang="it-IT" b="1" dirty="0" err="1"/>
              <a:t>winner_first_label</a:t>
            </a:r>
            <a:r>
              <a:rPr lang="it-IT" dirty="0"/>
              <a:t> utile per sapere se il vincitore è il primo dei due </a:t>
            </a:r>
            <a:r>
              <a:rPr lang="it-IT" dirty="0" err="1"/>
              <a:t>Pokémon</a:t>
            </a:r>
            <a:r>
              <a:rPr lang="it-IT" dirty="0"/>
              <a:t> (dove il primo </a:t>
            </a:r>
            <a:r>
              <a:rPr lang="it-IT" dirty="0" err="1"/>
              <a:t>Pokémon</a:t>
            </a:r>
            <a:r>
              <a:rPr lang="it-IT" dirty="0"/>
              <a:t> è anche colui che sferra il primo attacco).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9121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C2EBA9-096C-43A3-BB1E-4D437214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Integrazione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C4F807-B700-437E-98B4-72108BFB0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L’integrazione con il dataset pokemonTypeComb.csv ha portato ad aggiungere al file integrato un ulteriore parametro, utile per le analisi successive, cioè l’attributo </a:t>
            </a:r>
            <a:r>
              <a:rPr lang="it-IT" dirty="0" err="1"/>
              <a:t>advantage</a:t>
            </a:r>
            <a:r>
              <a:rPr lang="it-IT" dirty="0"/>
              <a:t>, che possiamo ricavare dal dataset “pokemonTypeComp.csv” considerando le tipologie dei due </a:t>
            </a:r>
            <a:r>
              <a:rPr lang="it-IT" dirty="0" err="1"/>
              <a:t>Pokémon</a:t>
            </a:r>
            <a:r>
              <a:rPr lang="it-IT" dirty="0"/>
              <a:t> contendenti. </a:t>
            </a:r>
          </a:p>
          <a:p>
            <a:r>
              <a:rPr lang="it-IT" dirty="0"/>
              <a:t>Terminato il procedimento d’integrazione, la tabella contenente tutte le informazione è stata esportata in formato </a:t>
            </a:r>
            <a:r>
              <a:rPr lang="it-IT" dirty="0" err="1"/>
              <a:t>csv</a:t>
            </a:r>
            <a:r>
              <a:rPr lang="it-IT" dirty="0"/>
              <a:t> e nominata “</a:t>
            </a:r>
            <a:r>
              <a:rPr lang="it-IT" dirty="0" err="1"/>
              <a:t>integrated</a:t>
            </a:r>
            <a:r>
              <a:rPr lang="it-IT" dirty="0"/>
              <a:t>”. </a:t>
            </a:r>
          </a:p>
        </p:txBody>
      </p:sp>
    </p:spTree>
    <p:extLst>
      <p:ext uri="{BB962C8B-B14F-4D97-AF65-F5344CB8AC3E}">
        <p14:creationId xmlns:p14="http://schemas.microsoft.com/office/powerpoint/2010/main" val="306823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7ADF6-C847-4CBC-8110-E389E76A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Dimensioni di qualità dataset integrato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8F422F-8524-48C6-B47F-34E89868B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801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</TotalTime>
  <Words>618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Filo</vt:lpstr>
      <vt:lpstr>Predicting Pokèmon Fights Outcomes</vt:lpstr>
      <vt:lpstr>Dominio Applicativo</vt:lpstr>
      <vt:lpstr>Obbiettivo del progetto</vt:lpstr>
      <vt:lpstr>Raccolta dei dati</vt:lpstr>
      <vt:lpstr>Dimensioni di qualità singoli dataset</vt:lpstr>
      <vt:lpstr>Dataset coinvolti nell’integrazione</vt:lpstr>
      <vt:lpstr>Integrazione</vt:lpstr>
      <vt:lpstr>Integrazione</vt:lpstr>
      <vt:lpstr>Dimensioni di qualità dataset integrato</vt:lpstr>
      <vt:lpstr>Scelta del modello di Machine Learning</vt:lpstr>
      <vt:lpstr>Modello Machine Learning</vt:lpstr>
      <vt:lpstr>Analisi dei risultati</vt:lpstr>
      <vt:lpstr>Predicting Pokèmon Fights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Pokèmon Fights Outcomes</dc:title>
  <dc:creator>Marco Belotti</dc:creator>
  <cp:lastModifiedBy>Marco Belotti</cp:lastModifiedBy>
  <cp:revision>6</cp:revision>
  <dcterms:created xsi:type="dcterms:W3CDTF">2018-06-18T09:59:15Z</dcterms:created>
  <dcterms:modified xsi:type="dcterms:W3CDTF">2018-06-18T11:26:27Z</dcterms:modified>
</cp:coreProperties>
</file>