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1" r:id="rId7"/>
    <p:sldId id="262" r:id="rId8"/>
    <p:sldId id="268" r:id="rId9"/>
    <p:sldId id="270" r:id="rId10"/>
    <p:sldId id="263" r:id="rId11"/>
    <p:sldId id="264" r:id="rId12"/>
    <p:sldId id="265" r:id="rId13"/>
    <p:sldId id="273" r:id="rId14"/>
    <p:sldId id="274" r:id="rId15"/>
    <p:sldId id="275" r:id="rId16"/>
    <p:sldId id="266" r:id="rId17"/>
    <p:sldId id="276" r:id="rId18"/>
    <p:sldId id="277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455C4-11C6-49A8-88AA-C18D7C673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004582"/>
            <a:ext cx="8915399" cy="2262781"/>
          </a:xfrm>
        </p:spPr>
        <p:txBody>
          <a:bodyPr/>
          <a:lstStyle/>
          <a:p>
            <a:r>
              <a:rPr lang="it-IT" dirty="0" err="1"/>
              <a:t>Predicting</a:t>
            </a:r>
            <a:r>
              <a:rPr lang="it-IT" dirty="0"/>
              <a:t> </a:t>
            </a:r>
            <a:r>
              <a:rPr lang="it-IT" dirty="0" err="1"/>
              <a:t>Pokémon</a:t>
            </a:r>
            <a:r>
              <a:rPr lang="it-IT" dirty="0"/>
              <a:t> </a:t>
            </a:r>
            <a:r>
              <a:rPr lang="it-IT" dirty="0" err="1"/>
              <a:t>Fights</a:t>
            </a:r>
            <a:r>
              <a:rPr lang="it-IT" dirty="0"/>
              <a:t> </a:t>
            </a:r>
            <a:r>
              <a:rPr lang="it-IT" dirty="0" err="1"/>
              <a:t>Outcomes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D77F94-F4AD-4501-AF28-F57136FBC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36" y="4030759"/>
            <a:ext cx="8915399" cy="142208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it-IT" dirty="0"/>
              <a:t>Marco Belotti (793675)</a:t>
            </a:r>
          </a:p>
          <a:p>
            <a:pPr lvl="0"/>
            <a:r>
              <a:rPr lang="it-IT" dirty="0"/>
              <a:t>Francesco Bombarda (794976)</a:t>
            </a:r>
          </a:p>
          <a:p>
            <a:pPr lvl="0"/>
            <a:r>
              <a:rPr lang="it-IT" dirty="0"/>
              <a:t>Antonio Vivace (793509)</a:t>
            </a:r>
          </a:p>
          <a:p>
            <a:pPr lvl="0"/>
            <a:endParaRPr lang="it-IT" dirty="0"/>
          </a:p>
          <a:p>
            <a:pPr lvl="0"/>
            <a:r>
              <a:rPr lang="it-IT" dirty="0"/>
              <a:t>A.A. 2017-2018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B31D06-7ED3-4F08-B097-10582D89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016" y="3721942"/>
            <a:ext cx="4136168" cy="152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22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7ADF6-C847-4CBC-8110-E389E76A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Dimensioni di qualità dataset integrato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8F422F-8524-48C6-B47F-34E89868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it-IT" dirty="0"/>
              <a:t>Sono state valutate alcune misure di qualità, anche in questo caso in riferimento a completezza ed unicità sui singoli attributi del dataset integrato.</a:t>
            </a:r>
          </a:p>
          <a:p>
            <a:r>
              <a:rPr lang="it-IT" dirty="0"/>
              <a:t>Completezza per il dataset integrato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Unicità per il dataset integrato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550B62C-4CA4-4D4C-A0AC-DF24BBE25A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7" y="3333473"/>
            <a:ext cx="6115050" cy="1059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DFD19E9-E470-4236-97BF-C1E16E20B8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7" y="4981510"/>
            <a:ext cx="6115050" cy="1047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180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9EC9C0-2C83-4436-851A-6B7E0908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Scelta del modello di Machine 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B2692B-1ED8-4D48-AE68-62FB60353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modello scelto per risolvere il problema di classificazione presentato è basato su di un albero di decisione, i motivi che ci hanno spinti ad adottare tale metodologia sono : </a:t>
            </a:r>
          </a:p>
          <a:p>
            <a:pPr lvl="1"/>
            <a:r>
              <a:rPr lang="it-IT" b="1" dirty="0"/>
              <a:t>Semplicità: </a:t>
            </a:r>
            <a:r>
              <a:rPr lang="it-IT" dirty="0"/>
              <a:t>Indubbiamente gli alberi di decisione sono facili da capire e da eseguire </a:t>
            </a:r>
          </a:p>
          <a:p>
            <a:pPr lvl="1"/>
            <a:r>
              <a:rPr lang="it-IT" b="1" dirty="0"/>
              <a:t>Controllo:</a:t>
            </a:r>
            <a:r>
              <a:rPr lang="it-IT" dirty="0"/>
              <a:t> L’uomo può facilmente verificare come la macchina giunge alla decisione ed eventualmente dissentire </a:t>
            </a:r>
          </a:p>
          <a:p>
            <a:pPr lvl="1"/>
            <a:r>
              <a:rPr lang="it-IT" b="1" dirty="0"/>
              <a:t>Problematica in esame: </a:t>
            </a:r>
            <a:r>
              <a:rPr lang="it-IT" dirty="0"/>
              <a:t>Gli alberi decisionali sono notoriamente poco adatti a modellare problemi complessi, tuttavia questo non riguarda la problematica presentata 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25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7F6B7B-B3D8-48DE-AD1A-1268705A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Modello di Machine 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5F5A94-A263-4C8A-A195-B839A4FB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Dopo aver suddiviso il dataset integrato, nelle porzioni di training e </a:t>
            </a:r>
            <a:r>
              <a:rPr lang="it-IT" dirty="0" err="1"/>
              <a:t>testing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È stato creato il modello (a partire dai dati contenuti nella porzione di training), limitatamente ad alcuni attributi, riportati di seguito: </a:t>
            </a:r>
          </a:p>
          <a:p>
            <a:pPr lvl="1"/>
            <a:r>
              <a:rPr lang="it-IT" dirty="0" err="1"/>
              <a:t>winner_first_label</a:t>
            </a:r>
            <a:r>
              <a:rPr lang="it-IT" dirty="0"/>
              <a:t> 	</a:t>
            </a:r>
          </a:p>
          <a:p>
            <a:pPr lvl="1"/>
            <a:r>
              <a:rPr lang="it-IT" dirty="0" err="1"/>
              <a:t>Diff_attack</a:t>
            </a:r>
            <a:r>
              <a:rPr lang="it-IT" dirty="0"/>
              <a:t> 	</a:t>
            </a:r>
          </a:p>
          <a:p>
            <a:pPr lvl="1"/>
            <a:r>
              <a:rPr lang="it-IT" dirty="0" err="1"/>
              <a:t>Diff_defense</a:t>
            </a:r>
            <a:r>
              <a:rPr lang="it-IT" dirty="0"/>
              <a:t> 	</a:t>
            </a:r>
          </a:p>
          <a:p>
            <a:pPr lvl="1"/>
            <a:r>
              <a:rPr lang="it-IT" dirty="0" err="1"/>
              <a:t>Diff_sp_defense</a:t>
            </a:r>
            <a:r>
              <a:rPr lang="it-IT" dirty="0"/>
              <a:t> 	</a:t>
            </a:r>
          </a:p>
          <a:p>
            <a:pPr lvl="1"/>
            <a:r>
              <a:rPr lang="it-IT" dirty="0" err="1"/>
              <a:t>Diff_sp_attack</a:t>
            </a:r>
            <a:r>
              <a:rPr lang="it-IT" dirty="0"/>
              <a:t> 	</a:t>
            </a:r>
          </a:p>
          <a:p>
            <a:pPr lvl="1"/>
            <a:r>
              <a:rPr lang="it-IT" dirty="0" err="1"/>
              <a:t>Diff_speed</a:t>
            </a:r>
            <a:r>
              <a:rPr lang="it-IT" dirty="0"/>
              <a:t> 	</a:t>
            </a:r>
          </a:p>
          <a:p>
            <a:pPr lvl="1"/>
            <a:r>
              <a:rPr lang="it-IT" dirty="0" err="1"/>
              <a:t>Diff_HP</a:t>
            </a:r>
            <a:r>
              <a:rPr lang="it-IT" dirty="0"/>
              <a:t> 	</a:t>
            </a:r>
          </a:p>
          <a:p>
            <a:pPr lvl="1"/>
            <a:r>
              <a:rPr lang="it-IT" dirty="0" err="1"/>
              <a:t>First_pokemon_legendary</a:t>
            </a:r>
            <a:r>
              <a:rPr lang="it-IT" dirty="0"/>
              <a:t> 	</a:t>
            </a:r>
          </a:p>
          <a:p>
            <a:pPr lvl="1"/>
            <a:r>
              <a:rPr lang="it-IT" dirty="0" err="1"/>
              <a:t>Second_pokemon_legendary</a:t>
            </a:r>
            <a:r>
              <a:rPr lang="it-IT" dirty="0"/>
              <a:t> 	</a:t>
            </a:r>
          </a:p>
          <a:p>
            <a:pPr lvl="1"/>
            <a:r>
              <a:rPr lang="it-IT" dirty="0" err="1"/>
              <a:t>Advange</a:t>
            </a:r>
            <a:r>
              <a:rPr lang="it-IT" dirty="0"/>
              <a:t> (In seguito rimosso) 	</a:t>
            </a:r>
          </a:p>
          <a:p>
            <a:endParaRPr lang="it-IT" dirty="0"/>
          </a:p>
        </p:txBody>
      </p:sp>
      <p:pic>
        <p:nvPicPr>
          <p:cNvPr id="5" name="Immagine 4" descr="C:\Users\marco\AppData\Local\Microsoft\Windows\INetCache\Content.Word\DT with Advantage.png">
            <a:extLst>
              <a:ext uri="{FF2B5EF4-FFF2-40B4-BE49-F238E27FC236}">
                <a16:creationId xmlns:a16="http://schemas.microsoft.com/office/drawing/2014/main" id="{D549B161-204C-4637-AB8B-F93B2489E5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23" y="2909205"/>
            <a:ext cx="2744317" cy="3398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158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89348-F769-40DF-A4A8-E91B62FF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Problematiche riscontrate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AAF0F4-2D58-4F55-9D47-DE617BB6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Problema: possibile </a:t>
            </a:r>
            <a:r>
              <a:rPr lang="it-IT" dirty="0" err="1"/>
              <a:t>overfitting</a:t>
            </a:r>
            <a:r>
              <a:rPr lang="it-IT" dirty="0"/>
              <a:t>, visto il numero limitato di parametri utilizzati per prendere la decisione e l’elevata qualità delle tipiche misure di performance</a:t>
            </a:r>
          </a:p>
          <a:p>
            <a:r>
              <a:rPr lang="it-IT" dirty="0"/>
              <a:t>Soluzione: Rimozione del parametro </a:t>
            </a:r>
            <a:r>
              <a:rPr lang="it-IT" dirty="0" err="1"/>
              <a:t>advantage</a:t>
            </a:r>
            <a:endParaRPr lang="it-IT" dirty="0"/>
          </a:p>
          <a:p>
            <a:endParaRPr lang="it-IT" dirty="0"/>
          </a:p>
        </p:txBody>
      </p:sp>
      <p:pic>
        <p:nvPicPr>
          <p:cNvPr id="5122" name="Picture 2" descr="Risultati immagini per problema overfitting">
            <a:extLst>
              <a:ext uri="{FF2B5EF4-FFF2-40B4-BE49-F238E27FC236}">
                <a16:creationId xmlns:a16="http://schemas.microsoft.com/office/drawing/2014/main" id="{D3DA8CFF-47DC-48EF-BDEF-0CFAF57F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510" y="3719407"/>
            <a:ext cx="5634803" cy="2270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07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01F7BF-2D68-459D-8333-81DA3D5D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Modello definitivo</a:t>
            </a:r>
          </a:p>
        </p:txBody>
      </p:sp>
      <p:pic>
        <p:nvPicPr>
          <p:cNvPr id="4" name="Segnaposto contenuto 3" descr="C:\Users\marco\AppData\Local\Microsoft\Windows\INetCache\Content.Word\DT no Advantage.png">
            <a:extLst>
              <a:ext uri="{FF2B5EF4-FFF2-40B4-BE49-F238E27FC236}">
                <a16:creationId xmlns:a16="http://schemas.microsoft.com/office/drawing/2014/main" id="{CF79E92F-6BEA-4E45-B592-F0AC1E147C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2" y="1905000"/>
            <a:ext cx="3653451" cy="4174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516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C:\Users\marco\AppData\Local\Microsoft\Windows\INetCache\Content.Word\ImportanceFeature.png">
            <a:extLst>
              <a:ext uri="{FF2B5EF4-FFF2-40B4-BE49-F238E27FC236}">
                <a16:creationId xmlns:a16="http://schemas.microsoft.com/office/drawing/2014/main" id="{24325625-3119-48F0-B5F9-CBD1680B8A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602" y="645106"/>
            <a:ext cx="4556255" cy="5247747"/>
          </a:xfrm>
          <a:prstGeom prst="rect">
            <a:avLst/>
          </a:prstGeom>
          <a:noFill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A898E7-2A60-46AC-BF21-96558448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it-IT" sz="3200"/>
              <a:t>Ranking delle feature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8B047A-515A-46A2-AFCD-568203B16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Effettuato il training del modello definitivo, abbiamo provveduto a determinare un ranking sull’importanza delle feature utilizzate ottenendo la seguente rappresentazione</a:t>
            </a:r>
          </a:p>
          <a:p>
            <a:r>
              <a:rPr lang="it-IT" sz="1600" dirty="0">
                <a:solidFill>
                  <a:srgbClr val="000000"/>
                </a:solidFill>
              </a:rPr>
              <a:t>Risulta evidente come </a:t>
            </a:r>
            <a:r>
              <a:rPr lang="it-IT" sz="1600" dirty="0" err="1">
                <a:solidFill>
                  <a:srgbClr val="000000"/>
                </a:solidFill>
              </a:rPr>
              <a:t>diff_speed</a:t>
            </a:r>
            <a:r>
              <a:rPr lang="it-IT" sz="1600" dirty="0">
                <a:solidFill>
                  <a:srgbClr val="000000"/>
                </a:solidFill>
              </a:rPr>
              <a:t> sia il parametro più importante su cui </a:t>
            </a:r>
            <a:r>
              <a:rPr lang="it-IT" sz="1600" dirty="0" err="1">
                <a:solidFill>
                  <a:srgbClr val="000000"/>
                </a:solidFill>
              </a:rPr>
              <a:t>basere</a:t>
            </a:r>
            <a:r>
              <a:rPr lang="it-IT" sz="1600" dirty="0">
                <a:solidFill>
                  <a:srgbClr val="000000"/>
                </a:solidFill>
              </a:rPr>
              <a:t> la classificazione, non a caso si trova come radice del </a:t>
            </a:r>
            <a:r>
              <a:rPr lang="it-IT" sz="1600" dirty="0" err="1">
                <a:solidFill>
                  <a:srgbClr val="000000"/>
                </a:solidFill>
              </a:rPr>
              <a:t>Decision</a:t>
            </a:r>
            <a:r>
              <a:rPr lang="it-IT" sz="1600" dirty="0">
                <a:solidFill>
                  <a:srgbClr val="000000"/>
                </a:solidFill>
              </a:rPr>
              <a:t> </a:t>
            </a:r>
            <a:r>
              <a:rPr lang="it-IT" sz="1600" dirty="0" err="1">
                <a:solidFill>
                  <a:srgbClr val="000000"/>
                </a:solidFill>
              </a:rPr>
              <a:t>Tree</a:t>
            </a:r>
            <a:r>
              <a:rPr lang="it-IT" sz="1600" dirty="0">
                <a:solidFill>
                  <a:srgbClr val="000000"/>
                </a:solidFill>
              </a:rPr>
              <a:t> mostrato nella precedente diapositiva</a:t>
            </a:r>
          </a:p>
          <a:p>
            <a:endParaRPr lang="it-IT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9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382C1-F182-4AE5-829E-7A9BBF41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Analisi dei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ED2BCD-6742-4946-9FCC-E9D25401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Dopo aver eseguito il training ed il </a:t>
            </a:r>
            <a:r>
              <a:rPr lang="it-IT" dirty="0" err="1"/>
              <a:t>testing</a:t>
            </a:r>
            <a:r>
              <a:rPr lang="it-IT" dirty="0"/>
              <a:t> del modello sono state calcolate le seguenti misurazioni:</a:t>
            </a:r>
          </a:p>
          <a:p>
            <a:r>
              <a:rPr lang="it-IT" b="1" dirty="0"/>
              <a:t>10 </a:t>
            </a:r>
            <a:r>
              <a:rPr lang="it-IT" b="1" dirty="0" err="1"/>
              <a:t>fold</a:t>
            </a:r>
            <a:r>
              <a:rPr lang="it-IT" b="1" dirty="0"/>
              <a:t> Cross-</a:t>
            </a:r>
            <a:r>
              <a:rPr lang="it-IT" b="1" dirty="0" err="1"/>
              <a:t>validation</a:t>
            </a:r>
            <a:r>
              <a:rPr lang="it-IT" b="1" dirty="0"/>
              <a:t> </a:t>
            </a:r>
            <a:r>
              <a:rPr lang="it-IT" b="1" dirty="0" err="1"/>
              <a:t>Confusion</a:t>
            </a:r>
            <a:r>
              <a:rPr lang="it-IT" b="1" dirty="0"/>
              <a:t> Matrix</a:t>
            </a:r>
            <a:endParaRPr lang="it-IT" dirty="0"/>
          </a:p>
          <a:p>
            <a:r>
              <a:rPr lang="it-IT" b="1" dirty="0" err="1"/>
              <a:t>Prediction</a:t>
            </a:r>
            <a:r>
              <a:rPr lang="it-IT" b="1" dirty="0"/>
              <a:t> </a:t>
            </a:r>
            <a:r>
              <a:rPr lang="it-IT" b="1" dirty="0" err="1"/>
              <a:t>Confusion</a:t>
            </a:r>
            <a:r>
              <a:rPr lang="it-IT" b="1" dirty="0"/>
              <a:t> Matrix</a:t>
            </a:r>
            <a:endParaRPr lang="it-IT" dirty="0"/>
          </a:p>
          <a:p>
            <a:r>
              <a:rPr lang="it-IT" b="1" dirty="0"/>
              <a:t>ROC Curve</a:t>
            </a:r>
            <a:endParaRPr lang="it-IT" dirty="0"/>
          </a:p>
        </p:txBody>
      </p:sp>
      <p:pic>
        <p:nvPicPr>
          <p:cNvPr id="6146" name="Picture 2" descr="Risultati immagini per performance measure machine learning">
            <a:extLst>
              <a:ext uri="{FF2B5EF4-FFF2-40B4-BE49-F238E27FC236}">
                <a16:creationId xmlns:a16="http://schemas.microsoft.com/office/drawing/2014/main" id="{96C86BFC-A283-47C4-85DD-3B57DBBE7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75" y="3900007"/>
            <a:ext cx="39243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98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6E6011-7CA0-4456-BCF2-DB7ADAA3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</a:t>
            </a:r>
          </a:p>
        </p:txBody>
      </p:sp>
      <p:pic>
        <p:nvPicPr>
          <p:cNvPr id="4" name="Segnaposto contenuto 3" descr="C:\Users\marco\AppData\Local\Microsoft\Windows\INetCache\Content.Word\Immagine.png">
            <a:extLst>
              <a:ext uri="{FF2B5EF4-FFF2-40B4-BE49-F238E27FC236}">
                <a16:creationId xmlns:a16="http://schemas.microsoft.com/office/drawing/2014/main" id="{1E2A1880-1FD5-486E-89DF-27DFCAFE16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684203"/>
            <a:ext cx="4744112" cy="2457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magine 4" descr="C:\Users\marco\AppData\Local\Microsoft\Windows\INetCache\Content.Word\Immagine2.png">
            <a:extLst>
              <a:ext uri="{FF2B5EF4-FFF2-40B4-BE49-F238E27FC236}">
                <a16:creationId xmlns:a16="http://schemas.microsoft.com/office/drawing/2014/main" id="{39BB85CA-7E79-44DA-AE6C-00904F85D9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50" y="1684203"/>
            <a:ext cx="2724150" cy="4290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1D5AF87-1257-4407-AFA2-E44B72D40CD5}"/>
              </a:ext>
            </a:extLst>
          </p:cNvPr>
          <p:cNvSpPr txBox="1"/>
          <p:nvPr/>
        </p:nvSpPr>
        <p:spPr>
          <a:xfrm>
            <a:off x="2388637" y="4497355"/>
            <a:ext cx="5421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è possibile notare, attraverso il modello realizzato è stato possibile ottenere dei valori di accuratezza, </a:t>
            </a:r>
            <a:r>
              <a:rPr lang="it-IT" dirty="0" err="1"/>
              <a:t>precision</a:t>
            </a:r>
            <a:r>
              <a:rPr lang="it-IT" dirty="0"/>
              <a:t>, </a:t>
            </a:r>
            <a:r>
              <a:rPr lang="it-IT" dirty="0" err="1"/>
              <a:t>recall</a:t>
            </a:r>
            <a:r>
              <a:rPr lang="it-IT" dirty="0"/>
              <a:t> e f-</a:t>
            </a:r>
            <a:r>
              <a:rPr lang="it-IT" dirty="0" err="1"/>
              <a:t>measure</a:t>
            </a:r>
            <a:r>
              <a:rPr lang="it-IT" dirty="0"/>
              <a:t> molto </a:t>
            </a:r>
            <a:r>
              <a:rPr lang="it-IT" dirty="0" err="1"/>
              <a:t>elvati</a:t>
            </a:r>
            <a:r>
              <a:rPr lang="it-IT" dirty="0"/>
              <a:t>, il tutto a testimonianza della bontà del classificatore</a:t>
            </a:r>
          </a:p>
        </p:txBody>
      </p:sp>
    </p:spTree>
    <p:extLst>
      <p:ext uri="{BB962C8B-B14F-4D97-AF65-F5344CB8AC3E}">
        <p14:creationId xmlns:p14="http://schemas.microsoft.com/office/powerpoint/2010/main" val="172060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CE606E-CFCC-4F98-BA87-936C84DD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</a:t>
            </a:r>
          </a:p>
        </p:txBody>
      </p:sp>
      <p:pic>
        <p:nvPicPr>
          <p:cNvPr id="4" name="Segnaposto contenuto 3" descr="C:\Users\marco\AppData\Local\Microsoft\Windows\INetCache\Content.Word\ROC no Advantage.png">
            <a:extLst>
              <a:ext uri="{FF2B5EF4-FFF2-40B4-BE49-F238E27FC236}">
                <a16:creationId xmlns:a16="http://schemas.microsoft.com/office/drawing/2014/main" id="{9E41F742-E9F8-4C12-8C1A-BD7EA5B63A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972" y="1800807"/>
            <a:ext cx="3827164" cy="41889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2534C18-8F36-46CA-9C0F-B556C727931E}"/>
              </a:ext>
            </a:extLst>
          </p:cNvPr>
          <p:cNvSpPr txBox="1"/>
          <p:nvPr/>
        </p:nvSpPr>
        <p:spPr>
          <a:xfrm>
            <a:off x="2592925" y="1800807"/>
            <a:ext cx="2754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Anche per quanto riguarda la curva ROC, i valori rilevati dell’area sottostante la curva sono molto elevati e prossimi ad 1, a testimonianza di quanto affermato precedentemente</a:t>
            </a:r>
          </a:p>
        </p:txBody>
      </p:sp>
    </p:spTree>
    <p:extLst>
      <p:ext uri="{BB962C8B-B14F-4D97-AF65-F5344CB8AC3E}">
        <p14:creationId xmlns:p14="http://schemas.microsoft.com/office/powerpoint/2010/main" val="371432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455C4-11C6-49A8-88AA-C18D7C673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004582"/>
            <a:ext cx="8915399" cy="2262781"/>
          </a:xfrm>
        </p:spPr>
        <p:txBody>
          <a:bodyPr/>
          <a:lstStyle/>
          <a:p>
            <a:r>
              <a:rPr lang="it-IT" dirty="0" err="1"/>
              <a:t>Predicting</a:t>
            </a:r>
            <a:r>
              <a:rPr lang="it-IT" dirty="0"/>
              <a:t> </a:t>
            </a:r>
            <a:r>
              <a:rPr lang="it-IT" dirty="0" err="1"/>
              <a:t>Pokémon</a:t>
            </a:r>
            <a:r>
              <a:rPr lang="it-IT" dirty="0"/>
              <a:t> </a:t>
            </a:r>
            <a:r>
              <a:rPr lang="it-IT" dirty="0" err="1"/>
              <a:t>Fights</a:t>
            </a:r>
            <a:r>
              <a:rPr lang="it-IT" dirty="0"/>
              <a:t> </a:t>
            </a:r>
            <a:r>
              <a:rPr lang="it-IT" dirty="0" err="1"/>
              <a:t>Outcomes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D77F94-F4AD-4501-AF28-F57136FBC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36" y="4030759"/>
            <a:ext cx="8915399" cy="142208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it-IT" dirty="0"/>
              <a:t>Marco Belotti (793675)</a:t>
            </a:r>
          </a:p>
          <a:p>
            <a:pPr lvl="0"/>
            <a:r>
              <a:rPr lang="it-IT" dirty="0"/>
              <a:t>Francesco Bombarda (794976)</a:t>
            </a:r>
          </a:p>
          <a:p>
            <a:pPr lvl="0"/>
            <a:r>
              <a:rPr lang="it-IT" dirty="0"/>
              <a:t>Antonio Vivace (793509)</a:t>
            </a:r>
          </a:p>
          <a:p>
            <a:pPr lvl="0"/>
            <a:endParaRPr lang="it-IT" dirty="0"/>
          </a:p>
          <a:p>
            <a:pPr lvl="0"/>
            <a:r>
              <a:rPr lang="it-IT" dirty="0"/>
              <a:t>A.A. 2017-2018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B31D06-7ED3-4F08-B097-10582D89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016" y="3721942"/>
            <a:ext cx="4136168" cy="152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96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30574-0777-45BA-9353-1D77C0E6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Dominio Applicativo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202A15-E37C-4515-9AD3-FF1687A2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L’ambito entro cui si colloca il progetto riguarda una delle feature più importanti dei videogiochi della serie di successo </a:t>
            </a:r>
            <a:r>
              <a:rPr lang="it-IT" dirty="0" err="1"/>
              <a:t>Pokémon</a:t>
            </a:r>
            <a:r>
              <a:rPr lang="it-IT" dirty="0"/>
              <a:t>, ovvero i combattimenti. </a:t>
            </a:r>
          </a:p>
          <a:p>
            <a:r>
              <a:rPr lang="it-IT" dirty="0"/>
              <a:t>Queste </a:t>
            </a:r>
            <a:r>
              <a:rPr lang="it-IT" dirty="0" err="1"/>
              <a:t>Battles</a:t>
            </a:r>
            <a:r>
              <a:rPr lang="it-IT" dirty="0"/>
              <a:t> si basano principalmente su alcune statistiche tra cui: </a:t>
            </a:r>
          </a:p>
          <a:p>
            <a:pPr lvl="1"/>
            <a:r>
              <a:rPr lang="it-IT" b="1" dirty="0"/>
              <a:t>PS(HP)</a:t>
            </a:r>
            <a:r>
              <a:rPr lang="it-IT" dirty="0"/>
              <a:t>. Indica l'energia vitale di un </a:t>
            </a:r>
            <a:r>
              <a:rPr lang="it-IT" dirty="0" err="1"/>
              <a:t>Pokémon</a:t>
            </a:r>
            <a:r>
              <a:rPr lang="it-IT" dirty="0"/>
              <a:t>. </a:t>
            </a:r>
          </a:p>
          <a:p>
            <a:pPr lvl="1"/>
            <a:r>
              <a:rPr lang="it-IT" b="1" dirty="0"/>
              <a:t>Attacco</a:t>
            </a:r>
            <a:r>
              <a:rPr lang="it-IT" dirty="0"/>
              <a:t>. Statistica da cui dipende l'entità dei danni che il </a:t>
            </a:r>
            <a:r>
              <a:rPr lang="it-IT" dirty="0" err="1"/>
              <a:t>Pokémon</a:t>
            </a:r>
            <a:r>
              <a:rPr lang="it-IT" dirty="0"/>
              <a:t> può provocare con attacchi fisici. </a:t>
            </a:r>
          </a:p>
          <a:p>
            <a:pPr lvl="1"/>
            <a:r>
              <a:rPr lang="it-IT" b="1" dirty="0"/>
              <a:t>Difesa</a:t>
            </a:r>
            <a:r>
              <a:rPr lang="it-IT" dirty="0"/>
              <a:t>. Indica la resistenza di un </a:t>
            </a:r>
            <a:r>
              <a:rPr lang="it-IT" dirty="0" err="1"/>
              <a:t>Pokémon</a:t>
            </a:r>
            <a:r>
              <a:rPr lang="it-IT" dirty="0"/>
              <a:t> agli attacchi fisici.</a:t>
            </a:r>
          </a:p>
          <a:p>
            <a:pPr lvl="1"/>
            <a:r>
              <a:rPr lang="it-IT" b="1" dirty="0"/>
              <a:t>Attacco Speciale</a:t>
            </a:r>
            <a:r>
              <a:rPr lang="it-IT" dirty="0"/>
              <a:t>. Statistica da cui dipende l'entità dei danni che il </a:t>
            </a:r>
            <a:r>
              <a:rPr lang="it-IT" dirty="0" err="1"/>
              <a:t>Pokémon</a:t>
            </a:r>
            <a:r>
              <a:rPr lang="it-IT" dirty="0"/>
              <a:t> può provocare con attacchi speciali.</a:t>
            </a:r>
          </a:p>
          <a:p>
            <a:pPr lvl="1"/>
            <a:r>
              <a:rPr lang="it-IT" b="1" dirty="0"/>
              <a:t>Difesa Speciale</a:t>
            </a:r>
            <a:r>
              <a:rPr lang="it-IT" dirty="0"/>
              <a:t>. Resistenza di un </a:t>
            </a:r>
            <a:r>
              <a:rPr lang="it-IT" dirty="0" err="1"/>
              <a:t>Pokémon</a:t>
            </a:r>
            <a:r>
              <a:rPr lang="it-IT" dirty="0"/>
              <a:t> agli attacchi speciali. </a:t>
            </a:r>
          </a:p>
          <a:p>
            <a:pPr lvl="1"/>
            <a:r>
              <a:rPr lang="it-IT" b="1" dirty="0"/>
              <a:t>Velocità</a:t>
            </a:r>
            <a:r>
              <a:rPr lang="it-IT" dirty="0"/>
              <a:t>. Indica la rapidità di un </a:t>
            </a:r>
            <a:r>
              <a:rPr lang="it-IT" dirty="0" err="1"/>
              <a:t>Pokémon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211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92FAB1-ECAC-4360-B6CD-2C018663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Obbiettivo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BEF3D8-6E27-4949-BBBE-6E2BABD9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65872"/>
            <a:ext cx="8915400" cy="1767281"/>
          </a:xfrm>
        </p:spPr>
        <p:txBody>
          <a:bodyPr/>
          <a:lstStyle/>
          <a:p>
            <a:r>
              <a:rPr lang="it-IT" dirty="0"/>
              <a:t>Il progetto in esame si propone dunque d’individuare un modello di Machine Learning in grado di classificare correttamente il risultato di uno scontro tra </a:t>
            </a:r>
            <a:r>
              <a:rPr lang="it-IT" dirty="0" err="1"/>
              <a:t>Pokémon</a:t>
            </a:r>
            <a:r>
              <a:rPr lang="it-IT" dirty="0"/>
              <a:t>, il tutto garantendo livelli di accuratezza e performance il più elevati possibili, ricavando le informazioni necessarie per la scelta da vari dataset disponibili in rete, i quali saranno descritti nelle slide successive</a:t>
            </a:r>
          </a:p>
        </p:txBody>
      </p:sp>
      <p:pic>
        <p:nvPicPr>
          <p:cNvPr id="1026" name="Picture 2" descr="Risultati immagini per modello machine learning">
            <a:extLst>
              <a:ext uri="{FF2B5EF4-FFF2-40B4-BE49-F238E27FC236}">
                <a16:creationId xmlns:a16="http://schemas.microsoft.com/office/drawing/2014/main" id="{032DF07D-CC5A-40FE-ACAF-2E77338E5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018" y="4433393"/>
            <a:ext cx="28575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9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E8BBA-E338-4CFB-B464-52CBBC43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Raccolta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1001A8-2755-4C8A-B77B-F3450BA0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Dopo aver scelto il dominio applicativo di riferimento e gli obbiettivi principali dello stesso, si è reso necessario individuare in rete alcuni dataset contenenti informazioni utili a soddisfare l’analisi richiesta. Queste informazioni sono state ricavate dalla piattaforma </a:t>
            </a:r>
            <a:r>
              <a:rPr lang="it-IT" dirty="0" err="1"/>
              <a:t>Kaggle</a:t>
            </a:r>
            <a:r>
              <a:rPr lang="it-IT" dirty="0"/>
              <a:t>, la quale ci ha messo a disposizione i seguenti dataset:</a:t>
            </a:r>
          </a:p>
          <a:p>
            <a:pPr lvl="1"/>
            <a:r>
              <a:rPr lang="it-IT" b="1" dirty="0"/>
              <a:t>pokemon.csv</a:t>
            </a:r>
          </a:p>
          <a:p>
            <a:pPr lvl="1"/>
            <a:r>
              <a:rPr lang="it-IT" b="1" dirty="0"/>
              <a:t>combats.csv</a:t>
            </a:r>
            <a:endParaRPr lang="it-IT" dirty="0"/>
          </a:p>
          <a:p>
            <a:pPr lvl="1"/>
            <a:r>
              <a:rPr lang="it-IT" b="1" dirty="0"/>
              <a:t>pokemonTypeComp.csv</a:t>
            </a:r>
            <a:endParaRPr lang="it-IT" dirty="0"/>
          </a:p>
          <a:p>
            <a:pPr lvl="1"/>
            <a:r>
              <a:rPr lang="it-IT" b="1" dirty="0"/>
              <a:t>test.csv</a:t>
            </a:r>
            <a:r>
              <a:rPr lang="it-IT" dirty="0"/>
              <a:t>. </a:t>
            </a:r>
          </a:p>
          <a:p>
            <a:endParaRPr lang="it-IT" dirty="0"/>
          </a:p>
        </p:txBody>
      </p:sp>
      <p:pic>
        <p:nvPicPr>
          <p:cNvPr id="2050" name="Picture 2" descr="Risultati immagini per kaggle">
            <a:extLst>
              <a:ext uri="{FF2B5EF4-FFF2-40B4-BE49-F238E27FC236}">
                <a16:creationId xmlns:a16="http://schemas.microsoft.com/office/drawing/2014/main" id="{94FB93DE-91C5-40A9-8D39-F0352E877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3884743"/>
            <a:ext cx="3924300" cy="1514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7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992702-490E-42F3-BB17-4FA1A78D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3" y="439553"/>
            <a:ext cx="8911687" cy="662868"/>
          </a:xfrm>
        </p:spPr>
        <p:txBody>
          <a:bodyPr/>
          <a:lstStyle/>
          <a:p>
            <a:pPr algn="ctr"/>
            <a:r>
              <a:rPr lang="it-IT" dirty="0"/>
              <a:t>Dimensioni di qualità singoli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66BAC1-01EE-42CD-BDB3-D782E442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286978"/>
            <a:ext cx="8915400" cy="4786651"/>
          </a:xfrm>
        </p:spPr>
        <p:txBody>
          <a:bodyPr/>
          <a:lstStyle/>
          <a:p>
            <a:r>
              <a:rPr lang="it-IT" dirty="0"/>
              <a:t>Al fine di effettuare una prima analisi sui dati raccolti, si è deciso di andare a monitorare quali fossero le misure di qualità relative a completezza ed unicità sui vari dataset da integrare.</a:t>
            </a:r>
          </a:p>
          <a:p>
            <a:pPr lvl="1"/>
            <a:r>
              <a:rPr lang="it-IT" dirty="0"/>
              <a:t>Ecco alcuni degli aspetti più rilevanti:</a:t>
            </a:r>
          </a:p>
          <a:p>
            <a:pPr lvl="2"/>
            <a:r>
              <a:rPr lang="it-IT" dirty="0"/>
              <a:t>Completezza pokemon.csv</a:t>
            </a:r>
          </a:p>
          <a:p>
            <a:pPr lvl="2"/>
            <a:endParaRPr lang="it-IT" dirty="0"/>
          </a:p>
          <a:p>
            <a:pPr lvl="2"/>
            <a:endParaRPr lang="it-IT" dirty="0"/>
          </a:p>
          <a:p>
            <a:pPr lvl="2"/>
            <a:r>
              <a:rPr lang="it-IT" dirty="0"/>
              <a:t>Unicità pokemon.csv</a:t>
            </a:r>
          </a:p>
          <a:p>
            <a:pPr lvl="2"/>
            <a:endParaRPr lang="it-IT" dirty="0"/>
          </a:p>
          <a:p>
            <a:pPr lvl="2"/>
            <a:endParaRPr lang="it-IT" dirty="0"/>
          </a:p>
          <a:p>
            <a:pPr lvl="2"/>
            <a:r>
              <a:rPr lang="it-IT" dirty="0"/>
              <a:t>Completezza combats.csv</a:t>
            </a:r>
          </a:p>
          <a:p>
            <a:pPr lvl="2"/>
            <a:endParaRPr lang="it-IT" dirty="0"/>
          </a:p>
          <a:p>
            <a:pPr lvl="2"/>
            <a:endParaRPr lang="it-IT" dirty="0"/>
          </a:p>
          <a:p>
            <a:pPr lvl="2"/>
            <a:r>
              <a:rPr lang="it-IT" dirty="0"/>
              <a:t>Unicità tra coppie in combats.csv</a:t>
            </a:r>
          </a:p>
          <a:p>
            <a:pPr lvl="1"/>
            <a:endParaRPr lang="it-IT" dirty="0"/>
          </a:p>
        </p:txBody>
      </p:sp>
      <p:pic>
        <p:nvPicPr>
          <p:cNvPr id="5" name="Immagine 4" descr="C:\Users\marco\AppData\Local\Microsoft\Windows\INetCache\Content.Word\Immagine.png">
            <a:extLst>
              <a:ext uri="{FF2B5EF4-FFF2-40B4-BE49-F238E27FC236}">
                <a16:creationId xmlns:a16="http://schemas.microsoft.com/office/drawing/2014/main" id="{A1E23E52-7C78-4597-8CA7-0798A55580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101" y="3091856"/>
            <a:ext cx="6115050" cy="352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magine 7" descr="C:\Users\marco\AppData\Local\Microsoft\Windows\INetCache\Content.Word\Immagine.png">
            <a:extLst>
              <a:ext uri="{FF2B5EF4-FFF2-40B4-BE49-F238E27FC236}">
                <a16:creationId xmlns:a16="http://schemas.microsoft.com/office/drawing/2014/main" id="{A387DABB-01A2-4A94-9704-09E849F509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101" y="4078228"/>
            <a:ext cx="6115050" cy="352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magine 8" descr="C:\Users\marco\AppData\Local\Microsoft\Windows\INetCache\Content.Word\Immagine.png">
            <a:extLst>
              <a:ext uri="{FF2B5EF4-FFF2-40B4-BE49-F238E27FC236}">
                <a16:creationId xmlns:a16="http://schemas.microsoft.com/office/drawing/2014/main" id="{A213D426-689D-4353-A8CB-6776F412024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62" y="5064600"/>
            <a:ext cx="3438525" cy="342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magine 9" descr="C:\Users\marco\AppData\Local\Microsoft\Windows\INetCache\Content.Word\Immagine.png">
            <a:extLst>
              <a:ext uri="{FF2B5EF4-FFF2-40B4-BE49-F238E27FC236}">
                <a16:creationId xmlns:a16="http://schemas.microsoft.com/office/drawing/2014/main" id="{71695BFB-6DD6-491E-9C5C-74E3ECC39E5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480" y="6041447"/>
            <a:ext cx="5362575" cy="619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10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302C0-8660-439B-8ED3-5A126130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Aspetti evidenziati dalle misure di qualità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A0B53A-351C-4422-95E3-5436BF12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it-IT" dirty="0"/>
              <a:t>In pokemon.csv vi è la mancanza del campo </a:t>
            </a:r>
            <a:r>
              <a:rPr lang="it-IT" dirty="0" err="1"/>
              <a:t>Name</a:t>
            </a:r>
            <a:r>
              <a:rPr lang="it-IT" dirty="0"/>
              <a:t> associato al </a:t>
            </a:r>
            <a:r>
              <a:rPr lang="it-IT" dirty="0" err="1"/>
              <a:t>Pokémon</a:t>
            </a:r>
            <a:r>
              <a:rPr lang="it-IT" dirty="0"/>
              <a:t> con id 63</a:t>
            </a:r>
          </a:p>
          <a:p>
            <a:r>
              <a:rPr lang="it-IT" dirty="0"/>
              <a:t>L’attributo </a:t>
            </a:r>
            <a:r>
              <a:rPr lang="it-IT" dirty="0" err="1"/>
              <a:t>Type</a:t>
            </a:r>
            <a:r>
              <a:rPr lang="it-IT" dirty="0"/>
              <a:t>. 2 in pokemon.csv risulta mancante nel 48% dei casi</a:t>
            </a:r>
          </a:p>
          <a:p>
            <a:r>
              <a:rPr lang="it-IT" dirty="0"/>
              <a:t> Id e </a:t>
            </a:r>
            <a:r>
              <a:rPr lang="it-IT" dirty="0" err="1"/>
              <a:t>Name</a:t>
            </a:r>
            <a:r>
              <a:rPr lang="it-IT" dirty="0"/>
              <a:t> in pokemon.csv sono effettivamente univoci</a:t>
            </a:r>
          </a:p>
          <a:p>
            <a:r>
              <a:rPr lang="it-IT" dirty="0"/>
              <a:t>In combats.csv non vi sono valori mancanti</a:t>
            </a:r>
          </a:p>
          <a:p>
            <a:r>
              <a:rPr lang="it-IT" dirty="0"/>
              <a:t>Ogni coppia di </a:t>
            </a:r>
            <a:r>
              <a:rPr lang="it-IT" dirty="0" err="1"/>
              <a:t>Pokémon</a:t>
            </a:r>
            <a:r>
              <a:rPr lang="it-IT" dirty="0"/>
              <a:t> in combats.csv compare una ed una sola volta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3074" name="Picture 2" descr="Immagine correlata">
            <a:extLst>
              <a:ext uri="{FF2B5EF4-FFF2-40B4-BE49-F238E27FC236}">
                <a16:creationId xmlns:a16="http://schemas.microsoft.com/office/drawing/2014/main" id="{A3F17984-902F-4CE3-A6E6-95C09E84C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6" y="4574293"/>
            <a:ext cx="2757072" cy="20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119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isultati immagini per data integration">
            <a:extLst>
              <a:ext uri="{FF2B5EF4-FFF2-40B4-BE49-F238E27FC236}">
                <a16:creationId xmlns:a16="http://schemas.microsoft.com/office/drawing/2014/main" id="{57C7BC0F-1044-4B53-B3BB-E580B15B0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449" y="1536621"/>
            <a:ext cx="5239012" cy="322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3B0A4C-864D-4BA2-A749-53C74181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it-IT" sz="3200"/>
              <a:t>Dataset coinvolti nell’integrazione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ACCE56-A66F-4A45-BDEB-0D59ECDAB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599"/>
            <a:ext cx="4623538" cy="40432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600" dirty="0">
                <a:solidFill>
                  <a:srgbClr val="000000"/>
                </a:solidFill>
              </a:rPr>
              <a:t>L’integrazione ha riguardato i file </a:t>
            </a:r>
            <a:r>
              <a:rPr lang="it-IT" sz="1600" b="1" dirty="0">
                <a:solidFill>
                  <a:srgbClr val="000000"/>
                </a:solidFill>
              </a:rPr>
              <a:t>pokemon.csv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>
                <a:solidFill>
                  <a:srgbClr val="000000"/>
                </a:solidFill>
              </a:rPr>
              <a:t>combats.csv</a:t>
            </a:r>
            <a:r>
              <a:rPr lang="it-IT" sz="1600" dirty="0">
                <a:solidFill>
                  <a:srgbClr val="000000"/>
                </a:solidFill>
              </a:rPr>
              <a:t> e </a:t>
            </a:r>
            <a:r>
              <a:rPr lang="it-IT" sz="1600" b="1" dirty="0">
                <a:solidFill>
                  <a:srgbClr val="000000"/>
                </a:solidFill>
              </a:rPr>
              <a:t>pokemonTypeComp.csv</a:t>
            </a:r>
            <a:r>
              <a:rPr lang="it-IT" sz="1600" dirty="0">
                <a:solidFill>
                  <a:srgbClr val="000000"/>
                </a:solidFill>
              </a:rPr>
              <a:t>. Attraverso la loro integrazione è stato possibile mettere in relazione all’interno di una stessa collezione tutti i parametri caratteristici dei </a:t>
            </a:r>
            <a:r>
              <a:rPr lang="it-IT" sz="1600" dirty="0" err="1">
                <a:solidFill>
                  <a:srgbClr val="000000"/>
                </a:solidFill>
              </a:rPr>
              <a:t>Pokémon</a:t>
            </a:r>
            <a:r>
              <a:rPr lang="it-IT" sz="1600" dirty="0">
                <a:solidFill>
                  <a:srgbClr val="000000"/>
                </a:solidFill>
              </a:rPr>
              <a:t> contendenti, oltre alle informazioni riguardo la tipologia e l’esito del combattimento. </a:t>
            </a:r>
          </a:p>
          <a:p>
            <a:pPr>
              <a:lnSpc>
                <a:spcPct val="90000"/>
              </a:lnSpc>
            </a:pPr>
            <a:r>
              <a:rPr lang="it-IT" sz="1600" dirty="0">
                <a:solidFill>
                  <a:srgbClr val="000000"/>
                </a:solidFill>
              </a:rPr>
              <a:t>L’obbiettivo è infatti quello d’individuare la relazione esistente tra le vittorie nei combattimenti, le statistiche dei vari </a:t>
            </a:r>
            <a:r>
              <a:rPr lang="it-IT" sz="1600" dirty="0" err="1">
                <a:solidFill>
                  <a:srgbClr val="000000"/>
                </a:solidFill>
              </a:rPr>
              <a:t>Pokémon</a:t>
            </a:r>
            <a:r>
              <a:rPr lang="it-IT" sz="1600" dirty="0">
                <a:solidFill>
                  <a:srgbClr val="000000"/>
                </a:solidFill>
              </a:rPr>
              <a:t> ed il tipo del </a:t>
            </a:r>
            <a:r>
              <a:rPr lang="it-IT" sz="1600" dirty="0" err="1">
                <a:solidFill>
                  <a:srgbClr val="000000"/>
                </a:solidFill>
              </a:rPr>
              <a:t>Pokémon</a:t>
            </a:r>
            <a:r>
              <a:rPr lang="it-IT" sz="1600" dirty="0">
                <a:solidFill>
                  <a:srgbClr val="000000"/>
                </a:solidFill>
              </a:rPr>
              <a:t> stesso.</a:t>
            </a:r>
          </a:p>
          <a:p>
            <a:pPr>
              <a:lnSpc>
                <a:spcPct val="90000"/>
              </a:lnSpc>
            </a:pPr>
            <a:endParaRPr lang="it-IT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3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C2EBA9-096C-43A3-BB1E-4D437214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Integrazione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C4F807-B700-437E-98B4-72108BFB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L’integrazione per i dataset pokemon.csv e combats.csv ha coinvolto tutti gli attributi disponibili ad eccezione dell’attributo secondo tipo contenuto in pokemon.csv. </a:t>
            </a:r>
          </a:p>
          <a:p>
            <a:r>
              <a:rPr lang="it-IT" dirty="0"/>
              <a:t>Sono inoltre stati calcolati alcuni parametri aggiuntivi, utili a sottolineare delle differenze tra le caratteristiche peculiari dei </a:t>
            </a:r>
            <a:r>
              <a:rPr lang="it-IT" dirty="0" err="1"/>
              <a:t>Pokémon</a:t>
            </a:r>
            <a:r>
              <a:rPr lang="it-IT" dirty="0"/>
              <a:t> tra cui attacco, difesa e velocità.  È stata inoltre prevista l’aggiunta dell’attributo </a:t>
            </a:r>
            <a:r>
              <a:rPr lang="it-IT" b="1" dirty="0" err="1"/>
              <a:t>winner_first_label</a:t>
            </a:r>
            <a:r>
              <a:rPr lang="it-IT" dirty="0"/>
              <a:t> utile per sapere se il vincitore è il primo dei due </a:t>
            </a:r>
            <a:r>
              <a:rPr lang="it-IT" dirty="0" err="1"/>
              <a:t>Pokémon</a:t>
            </a:r>
            <a:r>
              <a:rPr lang="it-IT" dirty="0"/>
              <a:t> (dove il primo </a:t>
            </a:r>
            <a:r>
              <a:rPr lang="it-IT" dirty="0" err="1"/>
              <a:t>Pokémon</a:t>
            </a:r>
            <a:r>
              <a:rPr lang="it-IT" dirty="0"/>
              <a:t> è anche colui che sferra il primo attacco).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912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C2EBA9-096C-43A3-BB1E-4D437214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Integrazione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C4F807-B700-437E-98B4-72108BFB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9118"/>
            <a:ext cx="8915400" cy="3777622"/>
          </a:xfrm>
        </p:spPr>
        <p:txBody>
          <a:bodyPr/>
          <a:lstStyle/>
          <a:p>
            <a:r>
              <a:rPr lang="it-IT" dirty="0"/>
              <a:t>L’integrazione con il dataset pokemonTypeComb.csv ha portato ad aggiungere al file integrato un ulteriore parametro, utile per le analisi successive, cioè l’attributo </a:t>
            </a:r>
            <a:r>
              <a:rPr lang="it-IT" dirty="0" err="1"/>
              <a:t>advantage</a:t>
            </a:r>
            <a:r>
              <a:rPr lang="it-IT" dirty="0"/>
              <a:t>, che possiamo ricavare dal dataset “pokemonTypeComp.csv” considerando le tipologie dei due </a:t>
            </a:r>
            <a:r>
              <a:rPr lang="it-IT" dirty="0" err="1"/>
              <a:t>Pokémon</a:t>
            </a:r>
            <a:r>
              <a:rPr lang="it-IT" dirty="0"/>
              <a:t> contendenti. </a:t>
            </a:r>
          </a:p>
          <a:p>
            <a:r>
              <a:rPr lang="it-IT" dirty="0"/>
              <a:t>Terminato il procedimento d’integrazione, la tabella contenente tutte le informazione è stata esportata in formato </a:t>
            </a:r>
            <a:r>
              <a:rPr lang="it-IT" dirty="0" err="1"/>
              <a:t>csv</a:t>
            </a:r>
            <a:r>
              <a:rPr lang="it-IT" dirty="0"/>
              <a:t> e nominata “</a:t>
            </a:r>
            <a:r>
              <a:rPr lang="it-IT" dirty="0" err="1"/>
              <a:t>integrated</a:t>
            </a:r>
            <a:r>
              <a:rPr lang="it-IT" dirty="0"/>
              <a:t>”. </a:t>
            </a:r>
          </a:p>
        </p:txBody>
      </p:sp>
      <p:pic>
        <p:nvPicPr>
          <p:cNvPr id="4" name="Immagine 3" descr="https://lh3.googleusercontent.com/8VahQPBz8qHDbYec75D5G7A7O_tOiYBc09wVH7R9troQ4xOf67vMx6EEzK4JBjf8Y_KJSvdgc0BmZdSotfXldR3XJSG8TSeASoTR0EJ7qSYDsBa2-E2MSQrK0t4HgDDFpQoj96w">
            <a:extLst>
              <a:ext uri="{FF2B5EF4-FFF2-40B4-BE49-F238E27FC236}">
                <a16:creationId xmlns:a16="http://schemas.microsoft.com/office/drawing/2014/main" id="{57E10B69-1EDD-4AA0-81DC-408E889700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1" y="3759739"/>
            <a:ext cx="2858762" cy="2706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2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</TotalTime>
  <Words>1037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Filo</vt:lpstr>
      <vt:lpstr>Predicting Pokémon Fights Outcomes</vt:lpstr>
      <vt:lpstr>Dominio Applicativo</vt:lpstr>
      <vt:lpstr>Obbiettivo del progetto</vt:lpstr>
      <vt:lpstr>Raccolta dei dati</vt:lpstr>
      <vt:lpstr>Dimensioni di qualità singoli dataset</vt:lpstr>
      <vt:lpstr>Aspetti evidenziati dalle misure di qualità</vt:lpstr>
      <vt:lpstr>Dataset coinvolti nell’integrazione</vt:lpstr>
      <vt:lpstr>Integrazione</vt:lpstr>
      <vt:lpstr>Integrazione</vt:lpstr>
      <vt:lpstr>Dimensioni di qualità dataset integrato</vt:lpstr>
      <vt:lpstr>Scelta del modello di Machine Learning</vt:lpstr>
      <vt:lpstr>Modello di Machine Learning</vt:lpstr>
      <vt:lpstr>Problematiche riscontrate</vt:lpstr>
      <vt:lpstr>Modello definitivo</vt:lpstr>
      <vt:lpstr>Ranking delle feature</vt:lpstr>
      <vt:lpstr>Analisi dei risultati</vt:lpstr>
      <vt:lpstr>Risultati</vt:lpstr>
      <vt:lpstr>Risultati</vt:lpstr>
      <vt:lpstr>Predicting Pokémon Fights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Pokèmon Fights Outcomes</dc:title>
  <dc:creator>Marco Belotti</dc:creator>
  <cp:lastModifiedBy>Marco Belotti</cp:lastModifiedBy>
  <cp:revision>15</cp:revision>
  <dcterms:created xsi:type="dcterms:W3CDTF">2018-06-18T09:59:15Z</dcterms:created>
  <dcterms:modified xsi:type="dcterms:W3CDTF">2018-06-18T16:01:51Z</dcterms:modified>
</cp:coreProperties>
</file>