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7" r:id="rId3"/>
    <p:sldId id="258" r:id="rId4"/>
    <p:sldId id="259" r:id="rId5"/>
  </p:sldIdLst>
  <p:sldSz cx="51206400" cy="32918400"/>
  <p:notesSz cx="9144000" cy="6858000"/>
  <p:defaultTextStyle>
    <a:defPPr>
      <a:defRPr lang="en-US"/>
    </a:defPPr>
    <a:lvl1pPr marL="0" algn="l" defTabSz="1001451" rtl="0" eaLnBrk="1" latinLnBrk="0" hangingPunct="1">
      <a:defRPr sz="3900" kern="1200">
        <a:solidFill>
          <a:schemeClr val="tx1"/>
        </a:solidFill>
        <a:latin typeface="+mn-lt"/>
        <a:ea typeface="+mn-ea"/>
        <a:cs typeface="+mn-cs"/>
      </a:defRPr>
    </a:lvl1pPr>
    <a:lvl2pPr marL="1001451" algn="l" defTabSz="1001451" rtl="0" eaLnBrk="1" latinLnBrk="0" hangingPunct="1">
      <a:defRPr sz="3900" kern="1200">
        <a:solidFill>
          <a:schemeClr val="tx1"/>
        </a:solidFill>
        <a:latin typeface="+mn-lt"/>
        <a:ea typeface="+mn-ea"/>
        <a:cs typeface="+mn-cs"/>
      </a:defRPr>
    </a:lvl2pPr>
    <a:lvl3pPr marL="2002902" algn="l" defTabSz="1001451" rtl="0" eaLnBrk="1" latinLnBrk="0" hangingPunct="1">
      <a:defRPr sz="3900" kern="1200">
        <a:solidFill>
          <a:schemeClr val="tx1"/>
        </a:solidFill>
        <a:latin typeface="+mn-lt"/>
        <a:ea typeface="+mn-ea"/>
        <a:cs typeface="+mn-cs"/>
      </a:defRPr>
    </a:lvl3pPr>
    <a:lvl4pPr marL="3004353" algn="l" defTabSz="1001451" rtl="0" eaLnBrk="1" latinLnBrk="0" hangingPunct="1">
      <a:defRPr sz="3900" kern="1200">
        <a:solidFill>
          <a:schemeClr val="tx1"/>
        </a:solidFill>
        <a:latin typeface="+mn-lt"/>
        <a:ea typeface="+mn-ea"/>
        <a:cs typeface="+mn-cs"/>
      </a:defRPr>
    </a:lvl4pPr>
    <a:lvl5pPr marL="4005804" algn="l" defTabSz="1001451" rtl="0" eaLnBrk="1" latinLnBrk="0" hangingPunct="1">
      <a:defRPr sz="3900" kern="1200">
        <a:solidFill>
          <a:schemeClr val="tx1"/>
        </a:solidFill>
        <a:latin typeface="+mn-lt"/>
        <a:ea typeface="+mn-ea"/>
        <a:cs typeface="+mn-cs"/>
      </a:defRPr>
    </a:lvl5pPr>
    <a:lvl6pPr marL="5007254" algn="l" defTabSz="1001451" rtl="0" eaLnBrk="1" latinLnBrk="0" hangingPunct="1">
      <a:defRPr sz="3900" kern="1200">
        <a:solidFill>
          <a:schemeClr val="tx1"/>
        </a:solidFill>
        <a:latin typeface="+mn-lt"/>
        <a:ea typeface="+mn-ea"/>
        <a:cs typeface="+mn-cs"/>
      </a:defRPr>
    </a:lvl6pPr>
    <a:lvl7pPr marL="6008705" algn="l" defTabSz="1001451" rtl="0" eaLnBrk="1" latinLnBrk="0" hangingPunct="1">
      <a:defRPr sz="3900" kern="1200">
        <a:solidFill>
          <a:schemeClr val="tx1"/>
        </a:solidFill>
        <a:latin typeface="+mn-lt"/>
        <a:ea typeface="+mn-ea"/>
        <a:cs typeface="+mn-cs"/>
      </a:defRPr>
    </a:lvl7pPr>
    <a:lvl8pPr marL="7010156" algn="l" defTabSz="1001451" rtl="0" eaLnBrk="1" latinLnBrk="0" hangingPunct="1">
      <a:defRPr sz="3900" kern="1200">
        <a:solidFill>
          <a:schemeClr val="tx1"/>
        </a:solidFill>
        <a:latin typeface="+mn-lt"/>
        <a:ea typeface="+mn-ea"/>
        <a:cs typeface="+mn-cs"/>
      </a:defRPr>
    </a:lvl8pPr>
    <a:lvl9pPr marL="8011607" algn="l" defTabSz="1001451" rtl="0" eaLnBrk="1" latinLnBrk="0" hangingPunct="1">
      <a:defRPr sz="3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708FB6"/>
    <a:srgbClr val="B64D4A"/>
    <a:srgbClr val="142A45"/>
    <a:srgbClr val="CF8D11"/>
    <a:srgbClr val="E0CAC9"/>
    <a:srgbClr val="D3DAC6"/>
    <a:srgbClr val="C3CCD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857" autoAdjust="0"/>
  </p:normalViewPr>
  <p:slideViewPr>
    <p:cSldViewPr snapToGrid="0" snapToObjects="1">
      <p:cViewPr>
        <p:scale>
          <a:sx n="19" d="100"/>
          <a:sy n="19" d="100"/>
        </p:scale>
        <p:origin x="-560" y="72"/>
      </p:cViewPr>
      <p:guideLst>
        <p:guide orient="horz" pos="10368"/>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15C17E5E-7DE9-9244-BAA0-27C8101A19F0}" type="datetimeFigureOut">
              <a:rPr lang="en-US" smtClean="0"/>
              <a:t>10/9/17</a:t>
            </a:fld>
            <a:endParaRPr lang="en-US"/>
          </a:p>
        </p:txBody>
      </p:sp>
      <p:sp>
        <p:nvSpPr>
          <p:cNvPr id="4" name="Slide Image Placeholder 3"/>
          <p:cNvSpPr>
            <a:spLocks noGrp="1" noRot="1" noChangeAspect="1"/>
          </p:cNvSpPr>
          <p:nvPr>
            <p:ph type="sldImg" idx="2"/>
          </p:nvPr>
        </p:nvSpPr>
        <p:spPr>
          <a:xfrm>
            <a:off x="2571750" y="514350"/>
            <a:ext cx="40005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42392077-D1A2-FD44-B6F5-F46D4DFB13B5}" type="slidenum">
              <a:rPr lang="en-US" smtClean="0"/>
              <a:t>‹#›</a:t>
            </a:fld>
            <a:endParaRPr lang="en-US"/>
          </a:p>
        </p:txBody>
      </p:sp>
    </p:spTree>
    <p:extLst>
      <p:ext uri="{BB962C8B-B14F-4D97-AF65-F5344CB8AC3E}">
        <p14:creationId xmlns:p14="http://schemas.microsoft.com/office/powerpoint/2010/main" val="3294858113"/>
      </p:ext>
    </p:extLst>
  </p:cSld>
  <p:clrMap bg1="lt1" tx1="dk1" bg2="lt2" tx2="dk2" accent1="accent1" accent2="accent2" accent3="accent3" accent4="accent4" accent5="accent5" accent6="accent6" hlink="hlink" folHlink="folHlink"/>
  <p:notesStyle>
    <a:lvl1pPr marL="0" algn="l" defTabSz="1001451" rtl="0" eaLnBrk="1" latinLnBrk="0" hangingPunct="1">
      <a:defRPr sz="2600" kern="1200">
        <a:solidFill>
          <a:schemeClr val="tx1"/>
        </a:solidFill>
        <a:latin typeface="+mn-lt"/>
        <a:ea typeface="+mn-ea"/>
        <a:cs typeface="+mn-cs"/>
      </a:defRPr>
    </a:lvl1pPr>
    <a:lvl2pPr marL="1001451" algn="l" defTabSz="1001451" rtl="0" eaLnBrk="1" latinLnBrk="0" hangingPunct="1">
      <a:defRPr sz="2600" kern="1200">
        <a:solidFill>
          <a:schemeClr val="tx1"/>
        </a:solidFill>
        <a:latin typeface="+mn-lt"/>
        <a:ea typeface="+mn-ea"/>
        <a:cs typeface="+mn-cs"/>
      </a:defRPr>
    </a:lvl2pPr>
    <a:lvl3pPr marL="2002902" algn="l" defTabSz="1001451" rtl="0" eaLnBrk="1" latinLnBrk="0" hangingPunct="1">
      <a:defRPr sz="2600" kern="1200">
        <a:solidFill>
          <a:schemeClr val="tx1"/>
        </a:solidFill>
        <a:latin typeface="+mn-lt"/>
        <a:ea typeface="+mn-ea"/>
        <a:cs typeface="+mn-cs"/>
      </a:defRPr>
    </a:lvl3pPr>
    <a:lvl4pPr marL="3004353" algn="l" defTabSz="1001451" rtl="0" eaLnBrk="1" latinLnBrk="0" hangingPunct="1">
      <a:defRPr sz="2600" kern="1200">
        <a:solidFill>
          <a:schemeClr val="tx1"/>
        </a:solidFill>
        <a:latin typeface="+mn-lt"/>
        <a:ea typeface="+mn-ea"/>
        <a:cs typeface="+mn-cs"/>
      </a:defRPr>
    </a:lvl4pPr>
    <a:lvl5pPr marL="4005804" algn="l" defTabSz="1001451" rtl="0" eaLnBrk="1" latinLnBrk="0" hangingPunct="1">
      <a:defRPr sz="2600" kern="1200">
        <a:solidFill>
          <a:schemeClr val="tx1"/>
        </a:solidFill>
        <a:latin typeface="+mn-lt"/>
        <a:ea typeface="+mn-ea"/>
        <a:cs typeface="+mn-cs"/>
      </a:defRPr>
    </a:lvl5pPr>
    <a:lvl6pPr marL="5007254" algn="l" defTabSz="1001451" rtl="0" eaLnBrk="1" latinLnBrk="0" hangingPunct="1">
      <a:defRPr sz="2600" kern="1200">
        <a:solidFill>
          <a:schemeClr val="tx1"/>
        </a:solidFill>
        <a:latin typeface="+mn-lt"/>
        <a:ea typeface="+mn-ea"/>
        <a:cs typeface="+mn-cs"/>
      </a:defRPr>
    </a:lvl6pPr>
    <a:lvl7pPr marL="6008705" algn="l" defTabSz="1001451" rtl="0" eaLnBrk="1" latinLnBrk="0" hangingPunct="1">
      <a:defRPr sz="2600" kern="1200">
        <a:solidFill>
          <a:schemeClr val="tx1"/>
        </a:solidFill>
        <a:latin typeface="+mn-lt"/>
        <a:ea typeface="+mn-ea"/>
        <a:cs typeface="+mn-cs"/>
      </a:defRPr>
    </a:lvl7pPr>
    <a:lvl8pPr marL="7010156" algn="l" defTabSz="1001451" rtl="0" eaLnBrk="1" latinLnBrk="0" hangingPunct="1">
      <a:defRPr sz="2600" kern="1200">
        <a:solidFill>
          <a:schemeClr val="tx1"/>
        </a:solidFill>
        <a:latin typeface="+mn-lt"/>
        <a:ea typeface="+mn-ea"/>
        <a:cs typeface="+mn-cs"/>
      </a:defRPr>
    </a:lvl8pPr>
    <a:lvl9pPr marL="8011607" algn="l" defTabSz="1001451" rtl="0" eaLnBrk="1" latinLnBrk="0" hangingPunct="1">
      <a:defRPr sz="2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392077-D1A2-FD44-B6F5-F46D4DFB13B5}" type="slidenum">
              <a:rPr lang="en-US" smtClean="0"/>
              <a:t>1</a:t>
            </a:fld>
            <a:endParaRPr lang="en-US"/>
          </a:p>
        </p:txBody>
      </p:sp>
    </p:spTree>
    <p:extLst>
      <p:ext uri="{BB962C8B-B14F-4D97-AF65-F5344CB8AC3E}">
        <p14:creationId xmlns:p14="http://schemas.microsoft.com/office/powerpoint/2010/main" val="4003190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0226040"/>
            <a:ext cx="4352544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7680960" y="18653760"/>
            <a:ext cx="35844480" cy="8412480"/>
          </a:xfrm>
        </p:spPr>
        <p:txBody>
          <a:bodyPr/>
          <a:lstStyle>
            <a:lvl1pPr marL="0" indent="0" algn="ctr">
              <a:buNone/>
              <a:defRPr>
                <a:solidFill>
                  <a:schemeClr val="tx1">
                    <a:tint val="75000"/>
                  </a:schemeClr>
                </a:solidFill>
              </a:defRPr>
            </a:lvl1pPr>
            <a:lvl2pPr marL="1001451" indent="0" algn="ctr">
              <a:buNone/>
              <a:defRPr>
                <a:solidFill>
                  <a:schemeClr val="tx1">
                    <a:tint val="75000"/>
                  </a:schemeClr>
                </a:solidFill>
              </a:defRPr>
            </a:lvl2pPr>
            <a:lvl3pPr marL="2002902" indent="0" algn="ctr">
              <a:buNone/>
              <a:defRPr>
                <a:solidFill>
                  <a:schemeClr val="tx1">
                    <a:tint val="75000"/>
                  </a:schemeClr>
                </a:solidFill>
              </a:defRPr>
            </a:lvl3pPr>
            <a:lvl4pPr marL="3004353" indent="0" algn="ctr">
              <a:buNone/>
              <a:defRPr>
                <a:solidFill>
                  <a:schemeClr val="tx1">
                    <a:tint val="75000"/>
                  </a:schemeClr>
                </a:solidFill>
              </a:defRPr>
            </a:lvl4pPr>
            <a:lvl5pPr marL="4005804" indent="0" algn="ctr">
              <a:buNone/>
              <a:defRPr>
                <a:solidFill>
                  <a:schemeClr val="tx1">
                    <a:tint val="75000"/>
                  </a:schemeClr>
                </a:solidFill>
              </a:defRPr>
            </a:lvl5pPr>
            <a:lvl6pPr marL="5007254" indent="0" algn="ctr">
              <a:buNone/>
              <a:defRPr>
                <a:solidFill>
                  <a:schemeClr val="tx1">
                    <a:tint val="75000"/>
                  </a:schemeClr>
                </a:solidFill>
              </a:defRPr>
            </a:lvl6pPr>
            <a:lvl7pPr marL="6008705" indent="0" algn="ctr">
              <a:buNone/>
              <a:defRPr>
                <a:solidFill>
                  <a:schemeClr val="tx1">
                    <a:tint val="75000"/>
                  </a:schemeClr>
                </a:solidFill>
              </a:defRPr>
            </a:lvl7pPr>
            <a:lvl8pPr marL="7010156" indent="0" algn="ctr">
              <a:buNone/>
              <a:defRPr>
                <a:solidFill>
                  <a:schemeClr val="tx1">
                    <a:tint val="75000"/>
                  </a:schemeClr>
                </a:solidFill>
              </a:defRPr>
            </a:lvl8pPr>
            <a:lvl9pPr marL="801160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F18E35-F324-7D44-876A-184CA91808A7}" type="datetimeFigureOut">
              <a:rPr lang="en-US" smtClean="0"/>
              <a:t>10/9/17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29B4D-493C-1E4A-9397-FF8A782241B7}" type="slidenum">
              <a:rPr lang="en-US" smtClean="0"/>
              <a:t>‹#›</a:t>
            </a:fld>
            <a:endParaRPr lang="en-US"/>
          </a:p>
        </p:txBody>
      </p:sp>
    </p:spTree>
    <p:extLst>
      <p:ext uri="{BB962C8B-B14F-4D97-AF65-F5344CB8AC3E}">
        <p14:creationId xmlns:p14="http://schemas.microsoft.com/office/powerpoint/2010/main" val="564371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F18E35-F324-7D44-876A-184CA91808A7}" type="datetimeFigureOut">
              <a:rPr lang="en-US" smtClean="0"/>
              <a:t>10/9/17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29B4D-493C-1E4A-9397-FF8A782241B7}" type="slidenum">
              <a:rPr lang="en-US" smtClean="0"/>
              <a:t>‹#›</a:t>
            </a:fld>
            <a:endParaRPr lang="en-US"/>
          </a:p>
        </p:txBody>
      </p:sp>
    </p:spTree>
    <p:extLst>
      <p:ext uri="{BB962C8B-B14F-4D97-AF65-F5344CB8AC3E}">
        <p14:creationId xmlns:p14="http://schemas.microsoft.com/office/powerpoint/2010/main" val="4090995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4640" y="1318266"/>
            <a:ext cx="1152144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60320" y="1318266"/>
            <a:ext cx="3371088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F18E35-F324-7D44-876A-184CA91808A7}" type="datetimeFigureOut">
              <a:rPr lang="en-US" smtClean="0"/>
              <a:t>10/9/17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29B4D-493C-1E4A-9397-FF8A782241B7}" type="slidenum">
              <a:rPr lang="en-US" smtClean="0"/>
              <a:t>‹#›</a:t>
            </a:fld>
            <a:endParaRPr lang="en-US"/>
          </a:p>
        </p:txBody>
      </p:sp>
    </p:spTree>
    <p:extLst>
      <p:ext uri="{BB962C8B-B14F-4D97-AF65-F5344CB8AC3E}">
        <p14:creationId xmlns:p14="http://schemas.microsoft.com/office/powerpoint/2010/main" val="3617675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F18E35-F324-7D44-876A-184CA91808A7}" type="datetimeFigureOut">
              <a:rPr lang="en-US" smtClean="0"/>
              <a:t>10/9/17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29B4D-493C-1E4A-9397-FF8A782241B7}" type="slidenum">
              <a:rPr lang="en-US" smtClean="0"/>
              <a:t>‹#›</a:t>
            </a:fld>
            <a:endParaRPr lang="en-US"/>
          </a:p>
        </p:txBody>
      </p:sp>
    </p:spTree>
    <p:extLst>
      <p:ext uri="{BB962C8B-B14F-4D97-AF65-F5344CB8AC3E}">
        <p14:creationId xmlns:p14="http://schemas.microsoft.com/office/powerpoint/2010/main" val="988941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21153120"/>
            <a:ext cx="43525440" cy="6537960"/>
          </a:xfrm>
        </p:spPr>
        <p:txBody>
          <a:bodyPr anchor="t"/>
          <a:lstStyle>
            <a:lvl1pPr algn="l">
              <a:defRPr sz="8800" b="1" cap="all"/>
            </a:lvl1pPr>
          </a:lstStyle>
          <a:p>
            <a:r>
              <a:rPr lang="en-US" smtClean="0"/>
              <a:t>Click to edit Master title style</a:t>
            </a:r>
            <a:endParaRPr lang="en-US"/>
          </a:p>
        </p:txBody>
      </p:sp>
      <p:sp>
        <p:nvSpPr>
          <p:cNvPr id="3" name="Text Placeholder 2"/>
          <p:cNvSpPr>
            <a:spLocks noGrp="1"/>
          </p:cNvSpPr>
          <p:nvPr>
            <p:ph type="body" idx="1"/>
          </p:nvPr>
        </p:nvSpPr>
        <p:spPr>
          <a:xfrm>
            <a:off x="4044953" y="13952226"/>
            <a:ext cx="43525440" cy="7200900"/>
          </a:xfrm>
        </p:spPr>
        <p:txBody>
          <a:bodyPr anchor="b"/>
          <a:lstStyle>
            <a:lvl1pPr marL="0" indent="0">
              <a:buNone/>
              <a:defRPr sz="4400">
                <a:solidFill>
                  <a:schemeClr val="tx1">
                    <a:tint val="75000"/>
                  </a:schemeClr>
                </a:solidFill>
              </a:defRPr>
            </a:lvl1pPr>
            <a:lvl2pPr marL="1001451" indent="0">
              <a:buNone/>
              <a:defRPr sz="3900">
                <a:solidFill>
                  <a:schemeClr val="tx1">
                    <a:tint val="75000"/>
                  </a:schemeClr>
                </a:solidFill>
              </a:defRPr>
            </a:lvl2pPr>
            <a:lvl3pPr marL="2002902" indent="0">
              <a:buNone/>
              <a:defRPr sz="3500">
                <a:solidFill>
                  <a:schemeClr val="tx1">
                    <a:tint val="75000"/>
                  </a:schemeClr>
                </a:solidFill>
              </a:defRPr>
            </a:lvl3pPr>
            <a:lvl4pPr marL="3004353" indent="0">
              <a:buNone/>
              <a:defRPr sz="3100">
                <a:solidFill>
                  <a:schemeClr val="tx1">
                    <a:tint val="75000"/>
                  </a:schemeClr>
                </a:solidFill>
              </a:defRPr>
            </a:lvl4pPr>
            <a:lvl5pPr marL="4005804" indent="0">
              <a:buNone/>
              <a:defRPr sz="3100">
                <a:solidFill>
                  <a:schemeClr val="tx1">
                    <a:tint val="75000"/>
                  </a:schemeClr>
                </a:solidFill>
              </a:defRPr>
            </a:lvl5pPr>
            <a:lvl6pPr marL="5007254" indent="0">
              <a:buNone/>
              <a:defRPr sz="3100">
                <a:solidFill>
                  <a:schemeClr val="tx1">
                    <a:tint val="75000"/>
                  </a:schemeClr>
                </a:solidFill>
              </a:defRPr>
            </a:lvl6pPr>
            <a:lvl7pPr marL="6008705" indent="0">
              <a:buNone/>
              <a:defRPr sz="3100">
                <a:solidFill>
                  <a:schemeClr val="tx1">
                    <a:tint val="75000"/>
                  </a:schemeClr>
                </a:solidFill>
              </a:defRPr>
            </a:lvl7pPr>
            <a:lvl8pPr marL="7010156" indent="0">
              <a:buNone/>
              <a:defRPr sz="3100">
                <a:solidFill>
                  <a:schemeClr val="tx1">
                    <a:tint val="75000"/>
                  </a:schemeClr>
                </a:solidFill>
              </a:defRPr>
            </a:lvl8pPr>
            <a:lvl9pPr marL="8011607" indent="0">
              <a:buNone/>
              <a:defRPr sz="3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F18E35-F324-7D44-876A-184CA91808A7}" type="datetimeFigureOut">
              <a:rPr lang="en-US" smtClean="0"/>
              <a:t>10/9/17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29B4D-493C-1E4A-9397-FF8A782241B7}" type="slidenum">
              <a:rPr lang="en-US" smtClean="0"/>
              <a:t>‹#›</a:t>
            </a:fld>
            <a:endParaRPr lang="en-US"/>
          </a:p>
        </p:txBody>
      </p:sp>
    </p:spTree>
    <p:extLst>
      <p:ext uri="{BB962C8B-B14F-4D97-AF65-F5344CB8AC3E}">
        <p14:creationId xmlns:p14="http://schemas.microsoft.com/office/powerpoint/2010/main" val="2760602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60320" y="7680966"/>
            <a:ext cx="22616160" cy="21724620"/>
          </a:xfrm>
        </p:spPr>
        <p:txBody>
          <a:bodyPr/>
          <a:lstStyle>
            <a:lvl1pPr>
              <a:defRPr sz="6100"/>
            </a:lvl1pPr>
            <a:lvl2pPr>
              <a:defRPr sz="5300"/>
            </a:lvl2pPr>
            <a:lvl3pPr>
              <a:defRPr sz="4400"/>
            </a:lvl3pPr>
            <a:lvl4pPr>
              <a:defRPr sz="3900"/>
            </a:lvl4pPr>
            <a:lvl5pPr>
              <a:defRPr sz="3900"/>
            </a:lvl5pPr>
            <a:lvl6pPr>
              <a:defRPr sz="3900"/>
            </a:lvl6pPr>
            <a:lvl7pPr>
              <a:defRPr sz="3900"/>
            </a:lvl7pPr>
            <a:lvl8pPr>
              <a:defRPr sz="3900"/>
            </a:lvl8pPr>
            <a:lvl9pPr>
              <a:defRPr sz="3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029920" y="7680966"/>
            <a:ext cx="22616160" cy="21724620"/>
          </a:xfrm>
        </p:spPr>
        <p:txBody>
          <a:bodyPr/>
          <a:lstStyle>
            <a:lvl1pPr>
              <a:defRPr sz="6100"/>
            </a:lvl1pPr>
            <a:lvl2pPr>
              <a:defRPr sz="5300"/>
            </a:lvl2pPr>
            <a:lvl3pPr>
              <a:defRPr sz="4400"/>
            </a:lvl3pPr>
            <a:lvl4pPr>
              <a:defRPr sz="3900"/>
            </a:lvl4pPr>
            <a:lvl5pPr>
              <a:defRPr sz="3900"/>
            </a:lvl5pPr>
            <a:lvl6pPr>
              <a:defRPr sz="3900"/>
            </a:lvl6pPr>
            <a:lvl7pPr>
              <a:defRPr sz="3900"/>
            </a:lvl7pPr>
            <a:lvl8pPr>
              <a:defRPr sz="3900"/>
            </a:lvl8pPr>
            <a:lvl9pPr>
              <a:defRPr sz="3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F18E35-F324-7D44-876A-184CA91808A7}" type="datetimeFigureOut">
              <a:rPr lang="en-US" smtClean="0"/>
              <a:t>10/9/17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29B4D-493C-1E4A-9397-FF8A782241B7}" type="slidenum">
              <a:rPr lang="en-US" smtClean="0"/>
              <a:t>‹#›</a:t>
            </a:fld>
            <a:endParaRPr lang="en-US"/>
          </a:p>
        </p:txBody>
      </p:sp>
    </p:spTree>
    <p:extLst>
      <p:ext uri="{BB962C8B-B14F-4D97-AF65-F5344CB8AC3E}">
        <p14:creationId xmlns:p14="http://schemas.microsoft.com/office/powerpoint/2010/main" val="1317707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321" y="7368540"/>
            <a:ext cx="22625053" cy="3070860"/>
          </a:xfrm>
        </p:spPr>
        <p:txBody>
          <a:bodyPr anchor="b"/>
          <a:lstStyle>
            <a:lvl1pPr marL="0" indent="0">
              <a:buNone/>
              <a:defRPr sz="5300" b="1"/>
            </a:lvl1pPr>
            <a:lvl2pPr marL="1001451" indent="0">
              <a:buNone/>
              <a:defRPr sz="4400" b="1"/>
            </a:lvl2pPr>
            <a:lvl3pPr marL="2002902" indent="0">
              <a:buNone/>
              <a:defRPr sz="3900" b="1"/>
            </a:lvl3pPr>
            <a:lvl4pPr marL="3004353" indent="0">
              <a:buNone/>
              <a:defRPr sz="3500" b="1"/>
            </a:lvl4pPr>
            <a:lvl5pPr marL="4005804" indent="0">
              <a:buNone/>
              <a:defRPr sz="3500" b="1"/>
            </a:lvl5pPr>
            <a:lvl6pPr marL="5007254" indent="0">
              <a:buNone/>
              <a:defRPr sz="3500" b="1"/>
            </a:lvl6pPr>
            <a:lvl7pPr marL="6008705" indent="0">
              <a:buNone/>
              <a:defRPr sz="3500" b="1"/>
            </a:lvl7pPr>
            <a:lvl8pPr marL="7010156" indent="0">
              <a:buNone/>
              <a:defRPr sz="3500" b="1"/>
            </a:lvl8pPr>
            <a:lvl9pPr marL="8011607" indent="0">
              <a:buNone/>
              <a:defRPr sz="3500" b="1"/>
            </a:lvl9pPr>
          </a:lstStyle>
          <a:p>
            <a:pPr lvl="0"/>
            <a:r>
              <a:rPr lang="en-US" smtClean="0"/>
              <a:t>Click to edit Master text styles</a:t>
            </a:r>
          </a:p>
        </p:txBody>
      </p:sp>
      <p:sp>
        <p:nvSpPr>
          <p:cNvPr id="4" name="Content Placeholder 3"/>
          <p:cNvSpPr>
            <a:spLocks noGrp="1"/>
          </p:cNvSpPr>
          <p:nvPr>
            <p:ph sz="half" idx="2"/>
          </p:nvPr>
        </p:nvSpPr>
        <p:spPr>
          <a:xfrm>
            <a:off x="2560321" y="10439400"/>
            <a:ext cx="22625053" cy="18966180"/>
          </a:xfrm>
        </p:spPr>
        <p:txBody>
          <a:bodyPr/>
          <a:lstStyle>
            <a:lvl1pPr>
              <a:defRPr sz="5300"/>
            </a:lvl1pPr>
            <a:lvl2pPr>
              <a:defRPr sz="4400"/>
            </a:lvl2pPr>
            <a:lvl3pPr>
              <a:defRPr sz="3900"/>
            </a:lvl3pPr>
            <a:lvl4pPr>
              <a:defRPr sz="3500"/>
            </a:lvl4pPr>
            <a:lvl5pPr>
              <a:defRPr sz="3500"/>
            </a:lvl5pPr>
            <a:lvl6pPr>
              <a:defRPr sz="3500"/>
            </a:lvl6pPr>
            <a:lvl7pPr>
              <a:defRPr sz="3500"/>
            </a:lvl7pPr>
            <a:lvl8pPr>
              <a:defRPr sz="3500"/>
            </a:lvl8pPr>
            <a:lvl9pPr>
              <a:defRPr sz="3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143" y="7368540"/>
            <a:ext cx="22633940" cy="3070860"/>
          </a:xfrm>
        </p:spPr>
        <p:txBody>
          <a:bodyPr anchor="b"/>
          <a:lstStyle>
            <a:lvl1pPr marL="0" indent="0">
              <a:buNone/>
              <a:defRPr sz="5300" b="1"/>
            </a:lvl1pPr>
            <a:lvl2pPr marL="1001451" indent="0">
              <a:buNone/>
              <a:defRPr sz="4400" b="1"/>
            </a:lvl2pPr>
            <a:lvl3pPr marL="2002902" indent="0">
              <a:buNone/>
              <a:defRPr sz="3900" b="1"/>
            </a:lvl3pPr>
            <a:lvl4pPr marL="3004353" indent="0">
              <a:buNone/>
              <a:defRPr sz="3500" b="1"/>
            </a:lvl4pPr>
            <a:lvl5pPr marL="4005804" indent="0">
              <a:buNone/>
              <a:defRPr sz="3500" b="1"/>
            </a:lvl5pPr>
            <a:lvl6pPr marL="5007254" indent="0">
              <a:buNone/>
              <a:defRPr sz="3500" b="1"/>
            </a:lvl6pPr>
            <a:lvl7pPr marL="6008705" indent="0">
              <a:buNone/>
              <a:defRPr sz="3500" b="1"/>
            </a:lvl7pPr>
            <a:lvl8pPr marL="7010156" indent="0">
              <a:buNone/>
              <a:defRPr sz="3500" b="1"/>
            </a:lvl8pPr>
            <a:lvl9pPr marL="8011607" indent="0">
              <a:buNone/>
              <a:defRPr sz="3500" b="1"/>
            </a:lvl9pPr>
          </a:lstStyle>
          <a:p>
            <a:pPr lvl="0"/>
            <a:r>
              <a:rPr lang="en-US" smtClean="0"/>
              <a:t>Click to edit Master text styles</a:t>
            </a:r>
          </a:p>
        </p:txBody>
      </p:sp>
      <p:sp>
        <p:nvSpPr>
          <p:cNvPr id="6" name="Content Placeholder 5"/>
          <p:cNvSpPr>
            <a:spLocks noGrp="1"/>
          </p:cNvSpPr>
          <p:nvPr>
            <p:ph sz="quarter" idx="4"/>
          </p:nvPr>
        </p:nvSpPr>
        <p:spPr>
          <a:xfrm>
            <a:off x="26012143" y="10439400"/>
            <a:ext cx="22633940" cy="18966180"/>
          </a:xfrm>
        </p:spPr>
        <p:txBody>
          <a:bodyPr/>
          <a:lstStyle>
            <a:lvl1pPr>
              <a:defRPr sz="5300"/>
            </a:lvl1pPr>
            <a:lvl2pPr>
              <a:defRPr sz="4400"/>
            </a:lvl2pPr>
            <a:lvl3pPr>
              <a:defRPr sz="3900"/>
            </a:lvl3pPr>
            <a:lvl4pPr>
              <a:defRPr sz="3500"/>
            </a:lvl4pPr>
            <a:lvl5pPr>
              <a:defRPr sz="3500"/>
            </a:lvl5pPr>
            <a:lvl6pPr>
              <a:defRPr sz="3500"/>
            </a:lvl6pPr>
            <a:lvl7pPr>
              <a:defRPr sz="3500"/>
            </a:lvl7pPr>
            <a:lvl8pPr>
              <a:defRPr sz="3500"/>
            </a:lvl8pPr>
            <a:lvl9pPr>
              <a:defRPr sz="3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F18E35-F324-7D44-876A-184CA91808A7}" type="datetimeFigureOut">
              <a:rPr lang="en-US" smtClean="0"/>
              <a:t>10/9/17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B29B4D-493C-1E4A-9397-FF8A782241B7}" type="slidenum">
              <a:rPr lang="en-US" smtClean="0"/>
              <a:t>‹#›</a:t>
            </a:fld>
            <a:endParaRPr lang="en-US"/>
          </a:p>
        </p:txBody>
      </p:sp>
    </p:spTree>
    <p:extLst>
      <p:ext uri="{BB962C8B-B14F-4D97-AF65-F5344CB8AC3E}">
        <p14:creationId xmlns:p14="http://schemas.microsoft.com/office/powerpoint/2010/main" val="104514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F18E35-F324-7D44-876A-184CA91808A7}" type="datetimeFigureOut">
              <a:rPr lang="en-US" smtClean="0"/>
              <a:t>10/9/17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B29B4D-493C-1E4A-9397-FF8A782241B7}" type="slidenum">
              <a:rPr lang="en-US" smtClean="0"/>
              <a:t>‹#›</a:t>
            </a:fld>
            <a:endParaRPr lang="en-US"/>
          </a:p>
        </p:txBody>
      </p:sp>
    </p:spTree>
    <p:extLst>
      <p:ext uri="{BB962C8B-B14F-4D97-AF65-F5344CB8AC3E}">
        <p14:creationId xmlns:p14="http://schemas.microsoft.com/office/powerpoint/2010/main" val="2026606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F18E35-F324-7D44-876A-184CA91808A7}" type="datetimeFigureOut">
              <a:rPr lang="en-US" smtClean="0"/>
              <a:t>10/9/17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B29B4D-493C-1E4A-9397-FF8A782241B7}" type="slidenum">
              <a:rPr lang="en-US" smtClean="0"/>
              <a:t>‹#›</a:t>
            </a:fld>
            <a:endParaRPr lang="en-US"/>
          </a:p>
        </p:txBody>
      </p:sp>
    </p:spTree>
    <p:extLst>
      <p:ext uri="{BB962C8B-B14F-4D97-AF65-F5344CB8AC3E}">
        <p14:creationId xmlns:p14="http://schemas.microsoft.com/office/powerpoint/2010/main" val="4250536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4" y="1310640"/>
            <a:ext cx="16846553" cy="5577840"/>
          </a:xfrm>
        </p:spPr>
        <p:txBody>
          <a:bodyPr anchor="b"/>
          <a:lstStyle>
            <a:lvl1pPr algn="l">
              <a:defRPr sz="4400" b="1"/>
            </a:lvl1pPr>
          </a:lstStyle>
          <a:p>
            <a:r>
              <a:rPr lang="en-US" smtClean="0"/>
              <a:t>Click to edit Master title style</a:t>
            </a:r>
            <a:endParaRPr lang="en-US"/>
          </a:p>
        </p:txBody>
      </p:sp>
      <p:sp>
        <p:nvSpPr>
          <p:cNvPr id="3" name="Content Placeholder 2"/>
          <p:cNvSpPr>
            <a:spLocks noGrp="1"/>
          </p:cNvSpPr>
          <p:nvPr>
            <p:ph idx="1"/>
          </p:nvPr>
        </p:nvSpPr>
        <p:spPr>
          <a:xfrm>
            <a:off x="20020280" y="1310646"/>
            <a:ext cx="28625800" cy="28094940"/>
          </a:xfrm>
        </p:spPr>
        <p:txBody>
          <a:bodyPr/>
          <a:lstStyle>
            <a:lvl1pPr>
              <a:defRPr sz="7000"/>
            </a:lvl1pPr>
            <a:lvl2pPr>
              <a:defRPr sz="6100"/>
            </a:lvl2pPr>
            <a:lvl3pPr>
              <a:defRPr sz="5300"/>
            </a:lvl3pPr>
            <a:lvl4pPr>
              <a:defRPr sz="4400"/>
            </a:lvl4pPr>
            <a:lvl5pPr>
              <a:defRPr sz="4400"/>
            </a:lvl5pPr>
            <a:lvl6pPr>
              <a:defRPr sz="4400"/>
            </a:lvl6pPr>
            <a:lvl7pPr>
              <a:defRPr sz="4400"/>
            </a:lvl7pPr>
            <a:lvl8pPr>
              <a:defRPr sz="4400"/>
            </a:lvl8pPr>
            <a:lvl9pPr>
              <a:defRPr sz="4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324" y="6888486"/>
            <a:ext cx="16846553" cy="22517100"/>
          </a:xfrm>
        </p:spPr>
        <p:txBody>
          <a:bodyPr/>
          <a:lstStyle>
            <a:lvl1pPr marL="0" indent="0">
              <a:buNone/>
              <a:defRPr sz="3100"/>
            </a:lvl1pPr>
            <a:lvl2pPr marL="1001451" indent="0">
              <a:buNone/>
              <a:defRPr sz="2600"/>
            </a:lvl2pPr>
            <a:lvl3pPr marL="2002902" indent="0">
              <a:buNone/>
              <a:defRPr sz="2200"/>
            </a:lvl3pPr>
            <a:lvl4pPr marL="3004353" indent="0">
              <a:buNone/>
              <a:defRPr sz="2000"/>
            </a:lvl4pPr>
            <a:lvl5pPr marL="4005804" indent="0">
              <a:buNone/>
              <a:defRPr sz="2000"/>
            </a:lvl5pPr>
            <a:lvl6pPr marL="5007254" indent="0">
              <a:buNone/>
              <a:defRPr sz="2000"/>
            </a:lvl6pPr>
            <a:lvl7pPr marL="6008705" indent="0">
              <a:buNone/>
              <a:defRPr sz="2000"/>
            </a:lvl7pPr>
            <a:lvl8pPr marL="7010156" indent="0">
              <a:buNone/>
              <a:defRPr sz="2000"/>
            </a:lvl8pPr>
            <a:lvl9pPr marL="8011607" indent="0">
              <a:buNone/>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F18E35-F324-7D44-876A-184CA91808A7}" type="datetimeFigureOut">
              <a:rPr lang="en-US" smtClean="0"/>
              <a:t>10/9/17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29B4D-493C-1E4A-9397-FF8A782241B7}" type="slidenum">
              <a:rPr lang="en-US" smtClean="0"/>
              <a:t>‹#›</a:t>
            </a:fld>
            <a:endParaRPr lang="en-US"/>
          </a:p>
        </p:txBody>
      </p:sp>
    </p:spTree>
    <p:extLst>
      <p:ext uri="{BB962C8B-B14F-4D97-AF65-F5344CB8AC3E}">
        <p14:creationId xmlns:p14="http://schemas.microsoft.com/office/powerpoint/2010/main" val="4227525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3042880"/>
            <a:ext cx="30723840" cy="2720340"/>
          </a:xfrm>
        </p:spPr>
        <p:txBody>
          <a:bodyPr anchor="b"/>
          <a:lstStyle>
            <a:lvl1pPr algn="l">
              <a:defRPr sz="4400" b="1"/>
            </a:lvl1pPr>
          </a:lstStyle>
          <a:p>
            <a:r>
              <a:rPr lang="en-US" smtClean="0"/>
              <a:t>Click to edit Master title style</a:t>
            </a:r>
            <a:endParaRPr lang="en-US"/>
          </a:p>
        </p:txBody>
      </p:sp>
      <p:sp>
        <p:nvSpPr>
          <p:cNvPr id="3" name="Picture Placeholder 2"/>
          <p:cNvSpPr>
            <a:spLocks noGrp="1"/>
          </p:cNvSpPr>
          <p:nvPr>
            <p:ph type="pic" idx="1"/>
          </p:nvPr>
        </p:nvSpPr>
        <p:spPr>
          <a:xfrm>
            <a:off x="10036813" y="2941320"/>
            <a:ext cx="30723840" cy="19751040"/>
          </a:xfrm>
        </p:spPr>
        <p:txBody>
          <a:bodyPr/>
          <a:lstStyle>
            <a:lvl1pPr marL="0" indent="0">
              <a:buNone/>
              <a:defRPr sz="7000"/>
            </a:lvl1pPr>
            <a:lvl2pPr marL="1001451" indent="0">
              <a:buNone/>
              <a:defRPr sz="6100"/>
            </a:lvl2pPr>
            <a:lvl3pPr marL="2002902" indent="0">
              <a:buNone/>
              <a:defRPr sz="5300"/>
            </a:lvl3pPr>
            <a:lvl4pPr marL="3004353" indent="0">
              <a:buNone/>
              <a:defRPr sz="4400"/>
            </a:lvl4pPr>
            <a:lvl5pPr marL="4005804" indent="0">
              <a:buNone/>
              <a:defRPr sz="4400"/>
            </a:lvl5pPr>
            <a:lvl6pPr marL="5007254" indent="0">
              <a:buNone/>
              <a:defRPr sz="4400"/>
            </a:lvl6pPr>
            <a:lvl7pPr marL="6008705" indent="0">
              <a:buNone/>
              <a:defRPr sz="4400"/>
            </a:lvl7pPr>
            <a:lvl8pPr marL="7010156" indent="0">
              <a:buNone/>
              <a:defRPr sz="4400"/>
            </a:lvl8pPr>
            <a:lvl9pPr marL="8011607" indent="0">
              <a:buNone/>
              <a:defRPr sz="4400"/>
            </a:lvl9pPr>
          </a:lstStyle>
          <a:p>
            <a:endParaRPr lang="en-US"/>
          </a:p>
        </p:txBody>
      </p:sp>
      <p:sp>
        <p:nvSpPr>
          <p:cNvPr id="4" name="Text Placeholder 3"/>
          <p:cNvSpPr>
            <a:spLocks noGrp="1"/>
          </p:cNvSpPr>
          <p:nvPr>
            <p:ph type="body" sz="half" idx="2"/>
          </p:nvPr>
        </p:nvSpPr>
        <p:spPr>
          <a:xfrm>
            <a:off x="10036813" y="25763220"/>
            <a:ext cx="30723840" cy="3863340"/>
          </a:xfrm>
        </p:spPr>
        <p:txBody>
          <a:bodyPr/>
          <a:lstStyle>
            <a:lvl1pPr marL="0" indent="0">
              <a:buNone/>
              <a:defRPr sz="3100"/>
            </a:lvl1pPr>
            <a:lvl2pPr marL="1001451" indent="0">
              <a:buNone/>
              <a:defRPr sz="2600"/>
            </a:lvl2pPr>
            <a:lvl3pPr marL="2002902" indent="0">
              <a:buNone/>
              <a:defRPr sz="2200"/>
            </a:lvl3pPr>
            <a:lvl4pPr marL="3004353" indent="0">
              <a:buNone/>
              <a:defRPr sz="2000"/>
            </a:lvl4pPr>
            <a:lvl5pPr marL="4005804" indent="0">
              <a:buNone/>
              <a:defRPr sz="2000"/>
            </a:lvl5pPr>
            <a:lvl6pPr marL="5007254" indent="0">
              <a:buNone/>
              <a:defRPr sz="2000"/>
            </a:lvl6pPr>
            <a:lvl7pPr marL="6008705" indent="0">
              <a:buNone/>
              <a:defRPr sz="2000"/>
            </a:lvl7pPr>
            <a:lvl8pPr marL="7010156" indent="0">
              <a:buNone/>
              <a:defRPr sz="2000"/>
            </a:lvl8pPr>
            <a:lvl9pPr marL="8011607" indent="0">
              <a:buNone/>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F18E35-F324-7D44-876A-184CA91808A7}" type="datetimeFigureOut">
              <a:rPr lang="en-US" smtClean="0"/>
              <a:t>10/9/17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29B4D-493C-1E4A-9397-FF8A782241B7}" type="slidenum">
              <a:rPr lang="en-US" smtClean="0"/>
              <a:t>‹#›</a:t>
            </a:fld>
            <a:endParaRPr lang="en-US"/>
          </a:p>
        </p:txBody>
      </p:sp>
    </p:spTree>
    <p:extLst>
      <p:ext uri="{BB962C8B-B14F-4D97-AF65-F5344CB8AC3E}">
        <p14:creationId xmlns:p14="http://schemas.microsoft.com/office/powerpoint/2010/main" val="2541971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318260"/>
            <a:ext cx="46085760" cy="5486400"/>
          </a:xfrm>
          <a:prstGeom prst="rect">
            <a:avLst/>
          </a:prstGeom>
        </p:spPr>
        <p:txBody>
          <a:bodyPr vert="horz" lIns="200290" tIns="100145" rIns="200290" bIns="10014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560320" y="7680966"/>
            <a:ext cx="46085760" cy="21724620"/>
          </a:xfrm>
          <a:prstGeom prst="rect">
            <a:avLst/>
          </a:prstGeom>
        </p:spPr>
        <p:txBody>
          <a:bodyPr vert="horz" lIns="200290" tIns="100145" rIns="200290" bIns="10014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560320" y="30510480"/>
            <a:ext cx="11948160" cy="1752600"/>
          </a:xfrm>
          <a:prstGeom prst="rect">
            <a:avLst/>
          </a:prstGeom>
        </p:spPr>
        <p:txBody>
          <a:bodyPr vert="horz" lIns="200290" tIns="100145" rIns="200290" bIns="100145" rtlCol="0" anchor="ctr"/>
          <a:lstStyle>
            <a:lvl1pPr algn="l">
              <a:defRPr sz="2600">
                <a:solidFill>
                  <a:schemeClr val="tx1">
                    <a:tint val="75000"/>
                  </a:schemeClr>
                </a:solidFill>
              </a:defRPr>
            </a:lvl1pPr>
          </a:lstStyle>
          <a:p>
            <a:fld id="{40F18E35-F324-7D44-876A-184CA91808A7}" type="datetimeFigureOut">
              <a:rPr lang="en-US" smtClean="0"/>
              <a:t>10/9/17</a:t>
            </a:fld>
            <a:endParaRPr lang="en-US"/>
          </a:p>
        </p:txBody>
      </p:sp>
      <p:sp>
        <p:nvSpPr>
          <p:cNvPr id="5" name="Footer Placeholder 4"/>
          <p:cNvSpPr>
            <a:spLocks noGrp="1"/>
          </p:cNvSpPr>
          <p:nvPr>
            <p:ph type="ftr" sz="quarter" idx="3"/>
          </p:nvPr>
        </p:nvSpPr>
        <p:spPr>
          <a:xfrm>
            <a:off x="17495520" y="30510480"/>
            <a:ext cx="16215360" cy="1752600"/>
          </a:xfrm>
          <a:prstGeom prst="rect">
            <a:avLst/>
          </a:prstGeom>
        </p:spPr>
        <p:txBody>
          <a:bodyPr vert="horz" lIns="200290" tIns="100145" rIns="200290" bIns="100145" rtlCol="0" anchor="ctr"/>
          <a:lstStyle>
            <a:lvl1pPr algn="ctr">
              <a:defRPr sz="2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0510480"/>
            <a:ext cx="11948160" cy="1752600"/>
          </a:xfrm>
          <a:prstGeom prst="rect">
            <a:avLst/>
          </a:prstGeom>
        </p:spPr>
        <p:txBody>
          <a:bodyPr vert="horz" lIns="200290" tIns="100145" rIns="200290" bIns="100145" rtlCol="0" anchor="ctr"/>
          <a:lstStyle>
            <a:lvl1pPr algn="r">
              <a:defRPr sz="2600">
                <a:solidFill>
                  <a:schemeClr val="tx1">
                    <a:tint val="75000"/>
                  </a:schemeClr>
                </a:solidFill>
              </a:defRPr>
            </a:lvl1pPr>
          </a:lstStyle>
          <a:p>
            <a:fld id="{C9B29B4D-493C-1E4A-9397-FF8A782241B7}" type="slidenum">
              <a:rPr lang="en-US" smtClean="0"/>
              <a:t>‹#›</a:t>
            </a:fld>
            <a:endParaRPr lang="en-US"/>
          </a:p>
        </p:txBody>
      </p:sp>
    </p:spTree>
    <p:extLst>
      <p:ext uri="{BB962C8B-B14F-4D97-AF65-F5344CB8AC3E}">
        <p14:creationId xmlns:p14="http://schemas.microsoft.com/office/powerpoint/2010/main" val="3375729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01451" rtl="0" eaLnBrk="1" latinLnBrk="0" hangingPunct="1">
        <a:spcBef>
          <a:spcPct val="0"/>
        </a:spcBef>
        <a:buNone/>
        <a:defRPr sz="9600" kern="1200">
          <a:solidFill>
            <a:schemeClr val="tx1"/>
          </a:solidFill>
          <a:latin typeface="+mj-lt"/>
          <a:ea typeface="+mj-ea"/>
          <a:cs typeface="+mj-cs"/>
        </a:defRPr>
      </a:lvl1pPr>
    </p:titleStyle>
    <p:bodyStyle>
      <a:lvl1pPr marL="751088" indent="-751088" algn="l" defTabSz="1001451" rtl="0" eaLnBrk="1" latinLnBrk="0" hangingPunct="1">
        <a:spcBef>
          <a:spcPct val="20000"/>
        </a:spcBef>
        <a:buFont typeface="Arial"/>
        <a:buChar char="•"/>
        <a:defRPr sz="7000" kern="1200">
          <a:solidFill>
            <a:schemeClr val="tx1"/>
          </a:solidFill>
          <a:latin typeface="+mn-lt"/>
          <a:ea typeface="+mn-ea"/>
          <a:cs typeface="+mn-cs"/>
        </a:defRPr>
      </a:lvl1pPr>
      <a:lvl2pPr marL="1627358" indent="-625907" algn="l" defTabSz="1001451" rtl="0" eaLnBrk="1" latinLnBrk="0" hangingPunct="1">
        <a:spcBef>
          <a:spcPct val="20000"/>
        </a:spcBef>
        <a:buFont typeface="Arial"/>
        <a:buChar char="–"/>
        <a:defRPr sz="6100" kern="1200">
          <a:solidFill>
            <a:schemeClr val="tx1"/>
          </a:solidFill>
          <a:latin typeface="+mn-lt"/>
          <a:ea typeface="+mn-ea"/>
          <a:cs typeface="+mn-cs"/>
        </a:defRPr>
      </a:lvl2pPr>
      <a:lvl3pPr marL="2503627" indent="-500725" algn="l" defTabSz="1001451" rtl="0" eaLnBrk="1" latinLnBrk="0" hangingPunct="1">
        <a:spcBef>
          <a:spcPct val="20000"/>
        </a:spcBef>
        <a:buFont typeface="Arial"/>
        <a:buChar char="•"/>
        <a:defRPr sz="5300" kern="1200">
          <a:solidFill>
            <a:schemeClr val="tx1"/>
          </a:solidFill>
          <a:latin typeface="+mn-lt"/>
          <a:ea typeface="+mn-ea"/>
          <a:cs typeface="+mn-cs"/>
        </a:defRPr>
      </a:lvl3pPr>
      <a:lvl4pPr marL="3505078" indent="-500725" algn="l" defTabSz="1001451" rtl="0" eaLnBrk="1" latinLnBrk="0" hangingPunct="1">
        <a:spcBef>
          <a:spcPct val="20000"/>
        </a:spcBef>
        <a:buFont typeface="Arial"/>
        <a:buChar char="–"/>
        <a:defRPr sz="4400" kern="1200">
          <a:solidFill>
            <a:schemeClr val="tx1"/>
          </a:solidFill>
          <a:latin typeface="+mn-lt"/>
          <a:ea typeface="+mn-ea"/>
          <a:cs typeface="+mn-cs"/>
        </a:defRPr>
      </a:lvl4pPr>
      <a:lvl5pPr marL="4506529" indent="-500725" algn="l" defTabSz="1001451" rtl="0" eaLnBrk="1" latinLnBrk="0" hangingPunct="1">
        <a:spcBef>
          <a:spcPct val="20000"/>
        </a:spcBef>
        <a:buFont typeface="Arial"/>
        <a:buChar char="»"/>
        <a:defRPr sz="4400" kern="1200">
          <a:solidFill>
            <a:schemeClr val="tx1"/>
          </a:solidFill>
          <a:latin typeface="+mn-lt"/>
          <a:ea typeface="+mn-ea"/>
          <a:cs typeface="+mn-cs"/>
        </a:defRPr>
      </a:lvl5pPr>
      <a:lvl6pPr marL="5507980" indent="-500725" algn="l" defTabSz="1001451" rtl="0" eaLnBrk="1" latinLnBrk="0" hangingPunct="1">
        <a:spcBef>
          <a:spcPct val="20000"/>
        </a:spcBef>
        <a:buFont typeface="Arial"/>
        <a:buChar char="•"/>
        <a:defRPr sz="4400" kern="1200">
          <a:solidFill>
            <a:schemeClr val="tx1"/>
          </a:solidFill>
          <a:latin typeface="+mn-lt"/>
          <a:ea typeface="+mn-ea"/>
          <a:cs typeface="+mn-cs"/>
        </a:defRPr>
      </a:lvl6pPr>
      <a:lvl7pPr marL="6509431" indent="-500725" algn="l" defTabSz="1001451" rtl="0" eaLnBrk="1" latinLnBrk="0" hangingPunct="1">
        <a:spcBef>
          <a:spcPct val="20000"/>
        </a:spcBef>
        <a:buFont typeface="Arial"/>
        <a:buChar char="•"/>
        <a:defRPr sz="4400" kern="1200">
          <a:solidFill>
            <a:schemeClr val="tx1"/>
          </a:solidFill>
          <a:latin typeface="+mn-lt"/>
          <a:ea typeface="+mn-ea"/>
          <a:cs typeface="+mn-cs"/>
        </a:defRPr>
      </a:lvl7pPr>
      <a:lvl8pPr marL="7510882" indent="-500725" algn="l" defTabSz="1001451" rtl="0" eaLnBrk="1" latinLnBrk="0" hangingPunct="1">
        <a:spcBef>
          <a:spcPct val="20000"/>
        </a:spcBef>
        <a:buFont typeface="Arial"/>
        <a:buChar char="•"/>
        <a:defRPr sz="4400" kern="1200">
          <a:solidFill>
            <a:schemeClr val="tx1"/>
          </a:solidFill>
          <a:latin typeface="+mn-lt"/>
          <a:ea typeface="+mn-ea"/>
          <a:cs typeface="+mn-cs"/>
        </a:defRPr>
      </a:lvl8pPr>
      <a:lvl9pPr marL="8512332" indent="-500725" algn="l" defTabSz="1001451" rtl="0" eaLnBrk="1" latinLnBrk="0" hangingPunct="1">
        <a:spcBef>
          <a:spcPct val="20000"/>
        </a:spcBef>
        <a:buFont typeface="Arial"/>
        <a:buChar char="•"/>
        <a:defRPr sz="4400" kern="1200">
          <a:solidFill>
            <a:schemeClr val="tx1"/>
          </a:solidFill>
          <a:latin typeface="+mn-lt"/>
          <a:ea typeface="+mn-ea"/>
          <a:cs typeface="+mn-cs"/>
        </a:defRPr>
      </a:lvl9pPr>
    </p:bodyStyle>
    <p:otherStyle>
      <a:defPPr>
        <a:defRPr lang="en-US"/>
      </a:defPPr>
      <a:lvl1pPr marL="0" algn="l" defTabSz="1001451" rtl="0" eaLnBrk="1" latinLnBrk="0" hangingPunct="1">
        <a:defRPr sz="3900" kern="1200">
          <a:solidFill>
            <a:schemeClr val="tx1"/>
          </a:solidFill>
          <a:latin typeface="+mn-lt"/>
          <a:ea typeface="+mn-ea"/>
          <a:cs typeface="+mn-cs"/>
        </a:defRPr>
      </a:lvl1pPr>
      <a:lvl2pPr marL="1001451" algn="l" defTabSz="1001451" rtl="0" eaLnBrk="1" latinLnBrk="0" hangingPunct="1">
        <a:defRPr sz="3900" kern="1200">
          <a:solidFill>
            <a:schemeClr val="tx1"/>
          </a:solidFill>
          <a:latin typeface="+mn-lt"/>
          <a:ea typeface="+mn-ea"/>
          <a:cs typeface="+mn-cs"/>
        </a:defRPr>
      </a:lvl2pPr>
      <a:lvl3pPr marL="2002902" algn="l" defTabSz="1001451" rtl="0" eaLnBrk="1" latinLnBrk="0" hangingPunct="1">
        <a:defRPr sz="3900" kern="1200">
          <a:solidFill>
            <a:schemeClr val="tx1"/>
          </a:solidFill>
          <a:latin typeface="+mn-lt"/>
          <a:ea typeface="+mn-ea"/>
          <a:cs typeface="+mn-cs"/>
        </a:defRPr>
      </a:lvl3pPr>
      <a:lvl4pPr marL="3004353" algn="l" defTabSz="1001451" rtl="0" eaLnBrk="1" latinLnBrk="0" hangingPunct="1">
        <a:defRPr sz="3900" kern="1200">
          <a:solidFill>
            <a:schemeClr val="tx1"/>
          </a:solidFill>
          <a:latin typeface="+mn-lt"/>
          <a:ea typeface="+mn-ea"/>
          <a:cs typeface="+mn-cs"/>
        </a:defRPr>
      </a:lvl4pPr>
      <a:lvl5pPr marL="4005804" algn="l" defTabSz="1001451" rtl="0" eaLnBrk="1" latinLnBrk="0" hangingPunct="1">
        <a:defRPr sz="3900" kern="1200">
          <a:solidFill>
            <a:schemeClr val="tx1"/>
          </a:solidFill>
          <a:latin typeface="+mn-lt"/>
          <a:ea typeface="+mn-ea"/>
          <a:cs typeface="+mn-cs"/>
        </a:defRPr>
      </a:lvl5pPr>
      <a:lvl6pPr marL="5007254" algn="l" defTabSz="1001451" rtl="0" eaLnBrk="1" latinLnBrk="0" hangingPunct="1">
        <a:defRPr sz="3900" kern="1200">
          <a:solidFill>
            <a:schemeClr val="tx1"/>
          </a:solidFill>
          <a:latin typeface="+mn-lt"/>
          <a:ea typeface="+mn-ea"/>
          <a:cs typeface="+mn-cs"/>
        </a:defRPr>
      </a:lvl6pPr>
      <a:lvl7pPr marL="6008705" algn="l" defTabSz="1001451" rtl="0" eaLnBrk="1" latinLnBrk="0" hangingPunct="1">
        <a:defRPr sz="3900" kern="1200">
          <a:solidFill>
            <a:schemeClr val="tx1"/>
          </a:solidFill>
          <a:latin typeface="+mn-lt"/>
          <a:ea typeface="+mn-ea"/>
          <a:cs typeface="+mn-cs"/>
        </a:defRPr>
      </a:lvl7pPr>
      <a:lvl8pPr marL="7010156" algn="l" defTabSz="1001451" rtl="0" eaLnBrk="1" latinLnBrk="0" hangingPunct="1">
        <a:defRPr sz="3900" kern="1200">
          <a:solidFill>
            <a:schemeClr val="tx1"/>
          </a:solidFill>
          <a:latin typeface="+mn-lt"/>
          <a:ea typeface="+mn-ea"/>
          <a:cs typeface="+mn-cs"/>
        </a:defRPr>
      </a:lvl8pPr>
      <a:lvl9pPr marL="8011607" algn="l" defTabSz="1001451" rtl="0" eaLnBrk="1" latinLnBrk="0" hangingPunct="1">
        <a:defRPr sz="3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6"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 Id="rId4" Type="http://schemas.openxmlformats.org/officeDocument/2006/relationships/image" Target="../media/image2.emf"/><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emf"/><Relationship Id="rId9" Type="http://schemas.openxmlformats.org/officeDocument/2006/relationships/image" Target="../media/image7.png"/><Relationship Id="rId10"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emf"/><Relationship Id="rId6"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7.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6" name="Rectangle 25"/>
          <p:cNvSpPr/>
          <p:nvPr/>
        </p:nvSpPr>
        <p:spPr>
          <a:xfrm>
            <a:off x="13167121" y="807480"/>
            <a:ext cx="18933929" cy="8121562"/>
          </a:xfrm>
          <a:prstGeom prst="rect">
            <a:avLst/>
          </a:prstGeom>
          <a:solidFill>
            <a:schemeClr val="accent5">
              <a:lumMod val="40000"/>
              <a:lumOff val="60000"/>
              <a:alpha val="3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13684615" y="807480"/>
            <a:ext cx="7966243" cy="1015663"/>
          </a:xfrm>
          <a:prstGeom prst="rect">
            <a:avLst/>
          </a:prstGeom>
          <a:noFill/>
        </p:spPr>
        <p:txBody>
          <a:bodyPr wrap="none" rtlCol="0">
            <a:spAutoFit/>
          </a:bodyPr>
          <a:lstStyle/>
          <a:p>
            <a:r>
              <a:rPr lang="en-US" sz="6000" b="1" dirty="0" smtClean="0">
                <a:latin typeface="Franklin Gothic Medium"/>
                <a:cs typeface="Franklin Gothic Medium"/>
              </a:rPr>
              <a:t>Simulating r-mode data</a:t>
            </a:r>
            <a:endParaRPr lang="en-US" sz="6000" b="1" dirty="0">
              <a:latin typeface="Franklin Gothic Medium"/>
              <a:cs typeface="Franklin Gothic Medium"/>
            </a:endParaRPr>
          </a:p>
        </p:txBody>
      </p:sp>
      <p:grpSp>
        <p:nvGrpSpPr>
          <p:cNvPr id="47" name="Group 46"/>
          <p:cNvGrpSpPr/>
          <p:nvPr/>
        </p:nvGrpSpPr>
        <p:grpSpPr>
          <a:xfrm>
            <a:off x="13997109" y="1823143"/>
            <a:ext cx="7966243" cy="6582615"/>
            <a:chOff x="13684615" y="1823143"/>
            <a:chExt cx="7966243" cy="6582615"/>
          </a:xfrm>
        </p:grpSpPr>
        <p:sp>
          <p:nvSpPr>
            <p:cNvPr id="46" name="Rectangle 45"/>
            <p:cNvSpPr/>
            <p:nvPr/>
          </p:nvSpPr>
          <p:spPr>
            <a:xfrm>
              <a:off x="13684615" y="1823143"/>
              <a:ext cx="7966243" cy="6582615"/>
            </a:xfrm>
            <a:prstGeom prst="rect">
              <a:avLst/>
            </a:prstGeom>
            <a:solidFill>
              <a:schemeClr val="accent1">
                <a:lumMod val="60000"/>
                <a:lumOff val="40000"/>
                <a:alpha val="7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3" name="Picture 32"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5126" y="2633418"/>
              <a:ext cx="7239000" cy="2662918"/>
            </a:xfrm>
            <a:prstGeom prst="rect">
              <a:avLst/>
            </a:prstGeom>
          </p:spPr>
        </p:pic>
        <p:sp>
          <p:nvSpPr>
            <p:cNvPr id="34" name="TextBox 33"/>
            <p:cNvSpPr txBox="1"/>
            <p:nvPr/>
          </p:nvSpPr>
          <p:spPr>
            <a:xfrm>
              <a:off x="13812900" y="1823143"/>
              <a:ext cx="7734058" cy="707886"/>
            </a:xfrm>
            <a:prstGeom prst="rect">
              <a:avLst/>
            </a:prstGeom>
            <a:noFill/>
          </p:spPr>
          <p:txBody>
            <a:bodyPr wrap="none" rtlCol="0">
              <a:spAutoFit/>
            </a:bodyPr>
            <a:lstStyle/>
            <a:p>
              <a:r>
                <a:rPr lang="en-US" sz="4000" dirty="0" smtClean="0">
                  <a:cs typeface="Franklin Gothic Medium"/>
                </a:rPr>
                <a:t>Frequency and amplitude evolution</a:t>
              </a:r>
            </a:p>
          </p:txBody>
        </p:sp>
        <p:pic>
          <p:nvPicPr>
            <p:cNvPr id="44" name="Picture 43"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95126" y="5647810"/>
              <a:ext cx="7239000" cy="2387600"/>
            </a:xfrm>
            <a:prstGeom prst="rect">
              <a:avLst/>
            </a:prstGeom>
          </p:spPr>
        </p:pic>
      </p:grpSp>
      <p:sp>
        <p:nvSpPr>
          <p:cNvPr id="27" name="Rectangle 26"/>
          <p:cNvSpPr/>
          <p:nvPr/>
        </p:nvSpPr>
        <p:spPr>
          <a:xfrm>
            <a:off x="13167121" y="9708616"/>
            <a:ext cx="10365661" cy="22230992"/>
          </a:xfrm>
          <a:prstGeom prst="rect">
            <a:avLst/>
          </a:prstGeom>
          <a:solidFill>
            <a:schemeClr val="accent3">
              <a:lumMod val="40000"/>
              <a:lumOff val="6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0" y="0"/>
            <a:ext cx="12164549" cy="32918400"/>
          </a:xfrm>
          <a:prstGeom prst="rect">
            <a:avLst/>
          </a:prstGeom>
          <a:solidFill>
            <a:schemeClr val="bg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1472867" y="5133276"/>
            <a:ext cx="10012165" cy="6247864"/>
          </a:xfrm>
          <a:prstGeom prst="rect">
            <a:avLst/>
          </a:prstGeom>
          <a:noFill/>
        </p:spPr>
        <p:txBody>
          <a:bodyPr wrap="square" rtlCol="0">
            <a:spAutoFit/>
          </a:bodyPr>
          <a:lstStyle/>
          <a:p>
            <a:r>
              <a:rPr lang="en-US" sz="10000" dirty="0" smtClean="0">
                <a:latin typeface="Franklin Gothic Medium"/>
                <a:cs typeface="Franklin Gothic Medium"/>
              </a:rPr>
              <a:t>Study </a:t>
            </a:r>
            <a:r>
              <a:rPr lang="en-US" sz="10000" dirty="0">
                <a:latin typeface="Franklin Gothic Medium"/>
                <a:cs typeface="Franklin Gothic Medium"/>
              </a:rPr>
              <a:t>of a method to detect r-mode signals in white </a:t>
            </a:r>
            <a:r>
              <a:rPr lang="en-US" sz="10000" dirty="0" smtClean="0">
                <a:latin typeface="Franklin Gothic Medium"/>
                <a:cs typeface="Franklin Gothic Medium"/>
              </a:rPr>
              <a:t>noise</a:t>
            </a:r>
            <a:endParaRPr lang="en-US" sz="10000" dirty="0">
              <a:latin typeface="Franklin Gothic Medium"/>
              <a:cs typeface="Franklin Gothic Medium"/>
            </a:endParaRPr>
          </a:p>
        </p:txBody>
      </p:sp>
      <p:pic>
        <p:nvPicPr>
          <p:cNvPr id="13" name="Picture 12" descr="filteringProcess.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84615" y="11381140"/>
            <a:ext cx="9313462" cy="19638640"/>
          </a:xfrm>
          <a:prstGeom prst="rect">
            <a:avLst/>
          </a:prstGeom>
        </p:spPr>
      </p:pic>
      <p:sp>
        <p:nvSpPr>
          <p:cNvPr id="17" name="TextBox 16"/>
          <p:cNvSpPr txBox="1"/>
          <p:nvPr/>
        </p:nvSpPr>
        <p:spPr>
          <a:xfrm>
            <a:off x="13684615" y="9926086"/>
            <a:ext cx="5622603" cy="1015663"/>
          </a:xfrm>
          <a:prstGeom prst="rect">
            <a:avLst/>
          </a:prstGeom>
          <a:noFill/>
        </p:spPr>
        <p:txBody>
          <a:bodyPr wrap="none" rtlCol="0">
            <a:spAutoFit/>
          </a:bodyPr>
          <a:lstStyle/>
          <a:p>
            <a:r>
              <a:rPr lang="en-US" sz="6000" b="1" dirty="0" smtClean="0">
                <a:latin typeface="Franklin Gothic Medium"/>
                <a:cs typeface="Franklin Gothic Medium"/>
              </a:rPr>
              <a:t>Filtering Process </a:t>
            </a:r>
            <a:endParaRPr lang="en-US" sz="6000" b="1" dirty="0">
              <a:latin typeface="Franklin Gothic Medium"/>
              <a:cs typeface="Franklin Gothic Medium"/>
            </a:endParaRPr>
          </a:p>
        </p:txBody>
      </p:sp>
      <p:grpSp>
        <p:nvGrpSpPr>
          <p:cNvPr id="22" name="Group 21"/>
          <p:cNvGrpSpPr/>
          <p:nvPr/>
        </p:nvGrpSpPr>
        <p:grpSpPr>
          <a:xfrm>
            <a:off x="1472867" y="12160155"/>
            <a:ext cx="10012165" cy="4656711"/>
            <a:chOff x="1472867" y="5456348"/>
            <a:chExt cx="10012165" cy="4656711"/>
          </a:xfrm>
        </p:grpSpPr>
        <p:sp>
          <p:nvSpPr>
            <p:cNvPr id="15" name="TextBox 14"/>
            <p:cNvSpPr txBox="1"/>
            <p:nvPr/>
          </p:nvSpPr>
          <p:spPr>
            <a:xfrm>
              <a:off x="1472868" y="5589421"/>
              <a:ext cx="10012164" cy="1631216"/>
            </a:xfrm>
            <a:prstGeom prst="rect">
              <a:avLst/>
            </a:prstGeom>
            <a:noFill/>
          </p:spPr>
          <p:txBody>
            <a:bodyPr wrap="square" rtlCol="0">
              <a:spAutoFit/>
            </a:bodyPr>
            <a:lstStyle/>
            <a:p>
              <a:r>
                <a:rPr lang="en-US" sz="5000" u="sng" dirty="0" smtClean="0">
                  <a:latin typeface="Franklin Gothic Medium"/>
                  <a:cs typeface="Franklin Gothic Medium"/>
                </a:rPr>
                <a:t>Avi Vajpeyi</a:t>
              </a:r>
              <a:r>
                <a:rPr lang="en-US" sz="5000" u="sng" baseline="30000" dirty="0" smtClean="0">
                  <a:latin typeface="Franklin Gothic Medium"/>
                  <a:cs typeface="Franklin Gothic Medium"/>
                </a:rPr>
                <a:t>1</a:t>
              </a:r>
              <a:r>
                <a:rPr lang="en-US" sz="5000" dirty="0" smtClean="0">
                  <a:latin typeface="Franklin Gothic Medium"/>
                  <a:cs typeface="Franklin Gothic Medium"/>
                </a:rPr>
                <a:t>, Andrew Miller</a:t>
              </a:r>
              <a:r>
                <a:rPr lang="en-US" sz="5000" baseline="30000" dirty="0" smtClean="0">
                  <a:latin typeface="Franklin Gothic Medium"/>
                  <a:cs typeface="Franklin Gothic Medium"/>
                </a:rPr>
                <a:t>2,3,4</a:t>
              </a:r>
              <a:r>
                <a:rPr lang="en-US" sz="5000" dirty="0" smtClean="0">
                  <a:latin typeface="Franklin Gothic Medium"/>
                  <a:cs typeface="Franklin Gothic Medium"/>
                </a:rPr>
                <a:t>,</a:t>
              </a:r>
            </a:p>
            <a:p>
              <a:r>
                <a:rPr lang="en-US" sz="5000" dirty="0" err="1" smtClean="0">
                  <a:latin typeface="Franklin Gothic Medium"/>
                  <a:cs typeface="Franklin Gothic Medium"/>
                </a:rPr>
                <a:t>Pia</a:t>
              </a:r>
              <a:r>
                <a:rPr lang="en-US" sz="5000" dirty="0" smtClean="0">
                  <a:latin typeface="Franklin Gothic Medium"/>
                  <a:cs typeface="Franklin Gothic Medium"/>
                </a:rPr>
                <a:t> Astone</a:t>
              </a:r>
              <a:r>
                <a:rPr lang="en-US" sz="5000" baseline="30000" dirty="0" smtClean="0">
                  <a:latin typeface="Franklin Gothic Medium"/>
                  <a:cs typeface="Franklin Gothic Medium"/>
                </a:rPr>
                <a:t>3</a:t>
              </a:r>
              <a:r>
                <a:rPr lang="en-US" sz="5000" dirty="0" smtClean="0">
                  <a:latin typeface="Franklin Gothic Medium"/>
                  <a:cs typeface="Franklin Gothic Medium"/>
                </a:rPr>
                <a:t>, Sergio Fresca</a:t>
              </a:r>
              <a:r>
                <a:rPr lang="en-US" sz="5000" baseline="30000" dirty="0" smtClean="0">
                  <a:latin typeface="Franklin Gothic Medium"/>
                  <a:cs typeface="Franklin Gothic Medium"/>
                </a:rPr>
                <a:t>3,4</a:t>
              </a:r>
              <a:endParaRPr lang="en-US" sz="5000" dirty="0" smtClean="0">
                <a:latin typeface="Franklin Gothic Medium"/>
                <a:cs typeface="Franklin Gothic Medium"/>
              </a:endParaRPr>
            </a:p>
          </p:txBody>
        </p:sp>
        <p:sp>
          <p:nvSpPr>
            <p:cNvPr id="18" name="TextBox 17"/>
            <p:cNvSpPr txBox="1"/>
            <p:nvPr/>
          </p:nvSpPr>
          <p:spPr>
            <a:xfrm>
              <a:off x="1472867" y="7347070"/>
              <a:ext cx="10012165" cy="2554545"/>
            </a:xfrm>
            <a:prstGeom prst="rect">
              <a:avLst/>
            </a:prstGeom>
            <a:noFill/>
          </p:spPr>
          <p:txBody>
            <a:bodyPr wrap="square" rtlCol="0">
              <a:spAutoFit/>
            </a:bodyPr>
            <a:lstStyle/>
            <a:p>
              <a:r>
                <a:rPr lang="en-US" sz="4000" baseline="30000" dirty="0" smtClean="0">
                  <a:latin typeface="Franklin Gothic Medium"/>
                  <a:cs typeface="Franklin Gothic Medium"/>
                </a:rPr>
                <a:t>1</a:t>
              </a:r>
              <a:r>
                <a:rPr lang="en-US" sz="4000" dirty="0" smtClean="0">
                  <a:latin typeface="Franklin Gothic Medium"/>
                  <a:cs typeface="Franklin Gothic Medium"/>
                </a:rPr>
                <a:t>The College of Wooster, Ohio, USA</a:t>
              </a:r>
            </a:p>
            <a:p>
              <a:r>
                <a:rPr lang="en-US" sz="4000" baseline="30000" dirty="0" smtClean="0">
                  <a:latin typeface="Franklin Gothic Medium"/>
                  <a:cs typeface="Franklin Gothic Medium"/>
                </a:rPr>
                <a:t>2</a:t>
              </a:r>
              <a:r>
                <a:rPr lang="en-US" sz="4000" dirty="0" smtClean="0">
                  <a:latin typeface="Franklin Gothic Medium"/>
                  <a:cs typeface="Franklin Gothic Medium"/>
                </a:rPr>
                <a:t>The University of Florida, Florida, USA</a:t>
              </a:r>
            </a:p>
            <a:p>
              <a:r>
                <a:rPr lang="en-US" sz="4000" baseline="30000" dirty="0" smtClean="0">
                  <a:latin typeface="Franklin Gothic Medium"/>
                  <a:cs typeface="Franklin Gothic Medium"/>
                </a:rPr>
                <a:t>3</a:t>
              </a:r>
              <a:r>
                <a:rPr lang="en-US" sz="4000" dirty="0" smtClean="0">
                  <a:latin typeface="Franklin Gothic Medium"/>
                  <a:cs typeface="Franklin Gothic Medium"/>
                </a:rPr>
                <a:t>National Institute for Nuclear Physics, Italy</a:t>
              </a:r>
            </a:p>
            <a:p>
              <a:r>
                <a:rPr lang="en-US" sz="4000" baseline="30000" dirty="0" smtClean="0">
                  <a:latin typeface="Franklin Gothic Medium"/>
                  <a:cs typeface="Franklin Gothic Medium"/>
                </a:rPr>
                <a:t>4</a:t>
              </a:r>
              <a:r>
                <a:rPr lang="en-US" sz="4000" dirty="0" smtClean="0">
                  <a:latin typeface="Franklin Gothic Medium"/>
                  <a:cs typeface="Franklin Gothic Medium"/>
                </a:rPr>
                <a:t>Sapienza University, Rome, Italy </a:t>
              </a:r>
            </a:p>
          </p:txBody>
        </p:sp>
        <p:sp>
          <p:nvSpPr>
            <p:cNvPr id="20" name="Rectangle 19"/>
            <p:cNvSpPr/>
            <p:nvPr/>
          </p:nvSpPr>
          <p:spPr>
            <a:xfrm>
              <a:off x="1472867" y="5456348"/>
              <a:ext cx="10012165" cy="465671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1472868" y="19087356"/>
            <a:ext cx="9154402" cy="12788358"/>
            <a:chOff x="1472867" y="10640381"/>
            <a:chExt cx="9154402" cy="12788358"/>
          </a:xfrm>
        </p:grpSpPr>
        <p:sp>
          <p:nvSpPr>
            <p:cNvPr id="14" name="TextBox 13"/>
            <p:cNvSpPr txBox="1"/>
            <p:nvPr/>
          </p:nvSpPr>
          <p:spPr>
            <a:xfrm>
              <a:off x="1472867" y="11702453"/>
              <a:ext cx="9154402" cy="11726286"/>
            </a:xfrm>
            <a:prstGeom prst="rect">
              <a:avLst/>
            </a:prstGeom>
            <a:solidFill>
              <a:schemeClr val="bg1"/>
            </a:solidFill>
          </p:spPr>
          <p:txBody>
            <a:bodyPr wrap="square" rtlCol="0">
              <a:spAutoFit/>
            </a:bodyPr>
            <a:lstStyle/>
            <a:p>
              <a:r>
                <a:rPr lang="en-US" sz="5400" dirty="0" smtClean="0"/>
                <a:t>We present an investigation of  r-mode gravitational waves which could be important to detect isolated neutron stars. We use 2D-FFT filters and convolutional neural networks. We show that we can achieve an enhancement in the quality of an r-mode signal using filters that do not match the exact parameters of the signal present in white noise, contrary to what is required with typical matched filtering methods.</a:t>
              </a:r>
              <a:endParaRPr lang="en-US" sz="5400" dirty="0"/>
            </a:p>
          </p:txBody>
        </p:sp>
        <p:sp>
          <p:nvSpPr>
            <p:cNvPr id="23" name="TextBox 22"/>
            <p:cNvSpPr txBox="1"/>
            <p:nvPr/>
          </p:nvSpPr>
          <p:spPr>
            <a:xfrm>
              <a:off x="1472868" y="10640381"/>
              <a:ext cx="2950647" cy="1015663"/>
            </a:xfrm>
            <a:prstGeom prst="rect">
              <a:avLst/>
            </a:prstGeom>
            <a:noFill/>
          </p:spPr>
          <p:txBody>
            <a:bodyPr wrap="none" rtlCol="0">
              <a:spAutoFit/>
            </a:bodyPr>
            <a:lstStyle/>
            <a:p>
              <a:r>
                <a:rPr lang="en-US" sz="6000" b="1" dirty="0" smtClean="0">
                  <a:latin typeface="Franklin Gothic Medium"/>
                  <a:cs typeface="Franklin Gothic Medium"/>
                </a:rPr>
                <a:t>Abstract</a:t>
              </a:r>
              <a:endParaRPr lang="en-US" sz="6000" b="1" dirty="0">
                <a:latin typeface="Franklin Gothic Medium"/>
                <a:cs typeface="Franklin Gothic Medium"/>
              </a:endParaRPr>
            </a:p>
          </p:txBody>
        </p:sp>
      </p:grpSp>
      <p:sp>
        <p:nvSpPr>
          <p:cNvPr id="28" name="Rectangle 27"/>
          <p:cNvSpPr/>
          <p:nvPr/>
        </p:nvSpPr>
        <p:spPr>
          <a:xfrm>
            <a:off x="25005246" y="9841688"/>
            <a:ext cx="25190227" cy="9077663"/>
          </a:xfrm>
          <a:prstGeom prst="rect">
            <a:avLst/>
          </a:prstGeom>
          <a:solidFill>
            <a:schemeClr val="accent6">
              <a:lumMod val="40000"/>
              <a:lumOff val="60000"/>
              <a:alpha val="4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25005246" y="19831191"/>
            <a:ext cx="15550631" cy="12108417"/>
          </a:xfrm>
          <a:prstGeom prst="rect">
            <a:avLst/>
          </a:prstGeom>
          <a:solidFill>
            <a:schemeClr val="accent1">
              <a:lumMod val="60000"/>
              <a:lumOff val="40000"/>
              <a:alpha val="4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23532782" y="1823143"/>
            <a:ext cx="7499280" cy="6582615"/>
          </a:xfrm>
          <a:prstGeom prst="rect">
            <a:avLst/>
          </a:prstGeom>
          <a:solidFill>
            <a:schemeClr val="accent1">
              <a:lumMod val="60000"/>
              <a:lumOff val="40000"/>
              <a:alpha val="7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5" name="Picture 44" descr="tfpsEg.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793237" y="3038411"/>
            <a:ext cx="6958396" cy="5218797"/>
          </a:xfrm>
          <a:prstGeom prst="rect">
            <a:avLst/>
          </a:prstGeom>
          <a:ln w="38100" cmpd="sng">
            <a:solidFill>
              <a:schemeClr val="tx2"/>
            </a:solidFill>
          </a:ln>
        </p:spPr>
      </p:pic>
      <p:sp>
        <p:nvSpPr>
          <p:cNvPr id="51" name="TextBox 50"/>
          <p:cNvSpPr txBox="1"/>
          <p:nvPr/>
        </p:nvSpPr>
        <p:spPr>
          <a:xfrm>
            <a:off x="25005246" y="1823143"/>
            <a:ext cx="4554352" cy="707886"/>
          </a:xfrm>
          <a:prstGeom prst="rect">
            <a:avLst/>
          </a:prstGeom>
          <a:noFill/>
        </p:spPr>
        <p:txBody>
          <a:bodyPr wrap="none" rtlCol="0">
            <a:spAutoFit/>
          </a:bodyPr>
          <a:lstStyle/>
          <a:p>
            <a:r>
              <a:rPr lang="en-US" sz="4000" dirty="0" smtClean="0">
                <a:cs typeface="Franklin Gothic Medium"/>
              </a:rPr>
              <a:t>Signal Power Spectra</a:t>
            </a:r>
          </a:p>
        </p:txBody>
      </p:sp>
      <p:sp>
        <p:nvSpPr>
          <p:cNvPr id="77" name="Rectangle 76"/>
          <p:cNvSpPr/>
          <p:nvPr/>
        </p:nvSpPr>
        <p:spPr>
          <a:xfrm>
            <a:off x="32777071" y="811330"/>
            <a:ext cx="17418403" cy="8117712"/>
          </a:xfrm>
          <a:prstGeom prst="rect">
            <a:avLst/>
          </a:prstGeom>
          <a:solidFill>
            <a:schemeClr val="accent5">
              <a:lumMod val="40000"/>
              <a:lumOff val="60000"/>
              <a:alpha val="3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TextBox 77"/>
          <p:cNvSpPr txBox="1"/>
          <p:nvPr/>
        </p:nvSpPr>
        <p:spPr>
          <a:xfrm>
            <a:off x="33387391" y="811330"/>
            <a:ext cx="5592922" cy="1015663"/>
          </a:xfrm>
          <a:prstGeom prst="rect">
            <a:avLst/>
          </a:prstGeom>
          <a:noFill/>
        </p:spPr>
        <p:txBody>
          <a:bodyPr wrap="none" rtlCol="0">
            <a:spAutoFit/>
          </a:bodyPr>
          <a:lstStyle/>
          <a:p>
            <a:r>
              <a:rPr lang="en-US" sz="6000" b="1" dirty="0" smtClean="0">
                <a:latin typeface="Franklin Gothic Medium"/>
                <a:cs typeface="Franklin Gothic Medium"/>
              </a:rPr>
              <a:t>Filter generation</a:t>
            </a:r>
            <a:endParaRPr lang="en-US" sz="6000" b="1" dirty="0">
              <a:latin typeface="Franklin Gothic Medium"/>
              <a:cs typeface="Franklin Gothic Medium"/>
            </a:endParaRPr>
          </a:p>
        </p:txBody>
      </p:sp>
      <p:grpSp>
        <p:nvGrpSpPr>
          <p:cNvPr id="84" name="Group 83"/>
          <p:cNvGrpSpPr/>
          <p:nvPr/>
        </p:nvGrpSpPr>
        <p:grpSpPr>
          <a:xfrm>
            <a:off x="41961232" y="1826993"/>
            <a:ext cx="7499280" cy="6582615"/>
            <a:chOff x="22190908" y="1823143"/>
            <a:chExt cx="7499280" cy="6582615"/>
          </a:xfrm>
        </p:grpSpPr>
        <p:sp>
          <p:nvSpPr>
            <p:cNvPr id="85" name="Rectangle 84"/>
            <p:cNvSpPr/>
            <p:nvPr/>
          </p:nvSpPr>
          <p:spPr>
            <a:xfrm>
              <a:off x="22190908" y="1823143"/>
              <a:ext cx="7499280" cy="6582615"/>
            </a:xfrm>
            <a:prstGeom prst="rect">
              <a:avLst/>
            </a:prstGeom>
            <a:solidFill>
              <a:schemeClr val="accent1">
                <a:lumMod val="60000"/>
                <a:lumOff val="40000"/>
                <a:alpha val="7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6" name="Picture 8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451363" y="3088114"/>
              <a:ext cx="6958396" cy="5119391"/>
            </a:xfrm>
            <a:prstGeom prst="rect">
              <a:avLst/>
            </a:prstGeom>
            <a:ln w="38100" cmpd="sng">
              <a:solidFill>
                <a:schemeClr val="tx2"/>
              </a:solidFill>
            </a:ln>
          </p:spPr>
        </p:pic>
        <p:sp>
          <p:nvSpPr>
            <p:cNvPr id="87" name="TextBox 86"/>
            <p:cNvSpPr txBox="1"/>
            <p:nvPr/>
          </p:nvSpPr>
          <p:spPr>
            <a:xfrm>
              <a:off x="22190908" y="1836995"/>
              <a:ext cx="7499280" cy="707886"/>
            </a:xfrm>
            <a:prstGeom prst="rect">
              <a:avLst/>
            </a:prstGeom>
            <a:noFill/>
          </p:spPr>
          <p:txBody>
            <a:bodyPr wrap="square" rtlCol="0">
              <a:spAutoFit/>
            </a:bodyPr>
            <a:lstStyle/>
            <a:p>
              <a:r>
                <a:rPr lang="en-US" sz="4000" dirty="0" smtClean="0">
                  <a:cs typeface="Franklin Gothic Medium"/>
                </a:rPr>
                <a:t>FILTER = |2D-FFT(power spectra )|</a:t>
              </a:r>
            </a:p>
          </p:txBody>
        </p:sp>
      </p:grpSp>
      <p:pic>
        <p:nvPicPr>
          <p:cNvPr id="90" name="Picture 89"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819884" y="2526582"/>
            <a:ext cx="6931749" cy="367186"/>
          </a:xfrm>
          <a:prstGeom prst="rect">
            <a:avLst/>
          </a:prstGeom>
        </p:spPr>
      </p:pic>
      <p:grpSp>
        <p:nvGrpSpPr>
          <p:cNvPr id="101" name="Group 100"/>
          <p:cNvGrpSpPr/>
          <p:nvPr/>
        </p:nvGrpSpPr>
        <p:grpSpPr>
          <a:xfrm>
            <a:off x="33546345" y="1830843"/>
            <a:ext cx="7499280" cy="6582615"/>
            <a:chOff x="33546345" y="1830843"/>
            <a:chExt cx="7499280" cy="6582615"/>
          </a:xfrm>
        </p:grpSpPr>
        <p:grpSp>
          <p:nvGrpSpPr>
            <p:cNvPr id="99" name="Group 98"/>
            <p:cNvGrpSpPr/>
            <p:nvPr/>
          </p:nvGrpSpPr>
          <p:grpSpPr>
            <a:xfrm>
              <a:off x="33546345" y="1830843"/>
              <a:ext cx="7499280" cy="6582615"/>
              <a:chOff x="33770945" y="1830843"/>
              <a:chExt cx="7499280" cy="6582615"/>
            </a:xfrm>
          </p:grpSpPr>
          <p:sp>
            <p:nvSpPr>
              <p:cNvPr id="96" name="Rectangle 95"/>
              <p:cNvSpPr/>
              <p:nvPr/>
            </p:nvSpPr>
            <p:spPr>
              <a:xfrm>
                <a:off x="33770945" y="1830843"/>
                <a:ext cx="7499280" cy="6582615"/>
              </a:xfrm>
              <a:prstGeom prst="rect">
                <a:avLst/>
              </a:prstGeom>
              <a:solidFill>
                <a:schemeClr val="accent1">
                  <a:lumMod val="60000"/>
                  <a:lumOff val="40000"/>
                  <a:alpha val="7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7" name="Picture 9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066150" y="3046111"/>
                <a:ext cx="6908870" cy="5218797"/>
              </a:xfrm>
              <a:prstGeom prst="rect">
                <a:avLst/>
              </a:prstGeom>
              <a:ln w="38100" cmpd="sng">
                <a:solidFill>
                  <a:schemeClr val="tx2"/>
                </a:solidFill>
              </a:ln>
            </p:spPr>
          </p:pic>
          <p:sp>
            <p:nvSpPr>
              <p:cNvPr id="98" name="TextBox 97"/>
              <p:cNvSpPr txBox="1"/>
              <p:nvPr/>
            </p:nvSpPr>
            <p:spPr>
              <a:xfrm>
                <a:off x="34260694" y="1830843"/>
                <a:ext cx="6519783" cy="707886"/>
              </a:xfrm>
              <a:prstGeom prst="rect">
                <a:avLst/>
              </a:prstGeom>
              <a:noFill/>
            </p:spPr>
            <p:txBody>
              <a:bodyPr wrap="none" rtlCol="0">
                <a:spAutoFit/>
              </a:bodyPr>
              <a:lstStyle/>
              <a:p>
                <a:r>
                  <a:rPr lang="en-US" sz="4000" dirty="0" smtClean="0">
                    <a:cs typeface="Franklin Gothic Medium"/>
                  </a:rPr>
                  <a:t>Summed Signal Power Spectra</a:t>
                </a:r>
              </a:p>
            </p:txBody>
          </p:sp>
        </p:grpSp>
        <p:sp>
          <p:nvSpPr>
            <p:cNvPr id="100" name="TextBox 99"/>
            <p:cNvSpPr txBox="1"/>
            <p:nvPr/>
          </p:nvSpPr>
          <p:spPr>
            <a:xfrm>
              <a:off x="34965966" y="2538729"/>
              <a:ext cx="4660039" cy="477054"/>
            </a:xfrm>
            <a:prstGeom prst="rect">
              <a:avLst/>
            </a:prstGeom>
            <a:noFill/>
          </p:spPr>
          <p:txBody>
            <a:bodyPr wrap="square" rtlCol="0">
              <a:spAutoFit/>
            </a:bodyPr>
            <a:lstStyle/>
            <a:p>
              <a:r>
                <a:rPr lang="en-US" sz="2500" i="1" dirty="0" smtClean="0">
                  <a:cs typeface="Franklin Gothic Medium"/>
                </a:rPr>
                <a:t>Nine different source frequencies</a:t>
              </a:r>
            </a:p>
          </p:txBody>
        </p:sp>
      </p:grpSp>
      <p:sp>
        <p:nvSpPr>
          <p:cNvPr id="103" name="TextBox 102"/>
          <p:cNvSpPr txBox="1"/>
          <p:nvPr/>
        </p:nvSpPr>
        <p:spPr>
          <a:xfrm>
            <a:off x="25409459" y="10078486"/>
            <a:ext cx="5482090" cy="1015663"/>
          </a:xfrm>
          <a:prstGeom prst="rect">
            <a:avLst/>
          </a:prstGeom>
          <a:noFill/>
        </p:spPr>
        <p:txBody>
          <a:bodyPr wrap="none" rtlCol="0">
            <a:spAutoFit/>
          </a:bodyPr>
          <a:lstStyle/>
          <a:p>
            <a:r>
              <a:rPr lang="en-US" sz="6000" b="1" dirty="0" smtClean="0">
                <a:latin typeface="Franklin Gothic Medium"/>
                <a:cs typeface="Franklin Gothic Medium"/>
              </a:rPr>
              <a:t>Filtering Results</a:t>
            </a:r>
            <a:endParaRPr lang="en-US" sz="6000" b="1" dirty="0">
              <a:latin typeface="Franklin Gothic Medium"/>
              <a:cs typeface="Franklin Gothic Medium"/>
            </a:endParaRPr>
          </a:p>
        </p:txBody>
      </p:sp>
      <p:pic>
        <p:nvPicPr>
          <p:cNvPr id="106" name="Picture 105" descr="9sig.png"/>
          <p:cNvPicPr>
            <a:picLocks noChangeAspect="1"/>
          </p:cNvPicPr>
          <p:nvPr/>
        </p:nvPicPr>
        <p:blipFill rotWithShape="1">
          <a:blip r:embed="rId10">
            <a:extLst>
              <a:ext uri="{28A0092B-C50C-407E-A947-70E740481C1C}">
                <a14:useLocalDpi xmlns:a14="http://schemas.microsoft.com/office/drawing/2010/main" val="0"/>
              </a:ext>
            </a:extLst>
          </a:blip>
          <a:srcRect r="35195"/>
          <a:stretch/>
        </p:blipFill>
        <p:spPr>
          <a:xfrm>
            <a:off x="25409459" y="11940778"/>
            <a:ext cx="11581623" cy="4466573"/>
          </a:xfrm>
          <a:prstGeom prst="rect">
            <a:avLst/>
          </a:prstGeom>
          <a:ln w="38100" cmpd="sng">
            <a:solidFill>
              <a:schemeClr val="accent2">
                <a:lumMod val="75000"/>
              </a:schemeClr>
            </a:solidFill>
          </a:ln>
        </p:spPr>
      </p:pic>
      <p:pic>
        <p:nvPicPr>
          <p:cNvPr id="107" name="Picture 106" descr="signalEnhanced.png"/>
          <p:cNvPicPr>
            <a:picLocks noChangeAspect="1"/>
          </p:cNvPicPr>
          <p:nvPr/>
        </p:nvPicPr>
        <p:blipFill rotWithShape="1">
          <a:blip r:embed="rId11">
            <a:extLst>
              <a:ext uri="{28A0092B-C50C-407E-A947-70E740481C1C}">
                <a14:useLocalDpi xmlns:a14="http://schemas.microsoft.com/office/drawing/2010/main" val="0"/>
              </a:ext>
            </a:extLst>
          </a:blip>
          <a:srcRect r="35195"/>
          <a:stretch/>
        </p:blipFill>
        <p:spPr>
          <a:xfrm>
            <a:off x="37752196" y="11940778"/>
            <a:ext cx="11581623" cy="4466573"/>
          </a:xfrm>
          <a:prstGeom prst="rect">
            <a:avLst/>
          </a:prstGeom>
          <a:ln w="38100" cmpd="sng">
            <a:solidFill>
              <a:srgbClr val="953735"/>
            </a:solidFill>
          </a:ln>
        </p:spPr>
      </p:pic>
      <p:sp>
        <p:nvSpPr>
          <p:cNvPr id="108" name="TextBox 107"/>
          <p:cNvSpPr txBox="1"/>
          <p:nvPr/>
        </p:nvSpPr>
        <p:spPr>
          <a:xfrm>
            <a:off x="25409459" y="16649071"/>
            <a:ext cx="11581623" cy="2062103"/>
          </a:xfrm>
          <a:prstGeom prst="rect">
            <a:avLst/>
          </a:prstGeom>
          <a:noFill/>
        </p:spPr>
        <p:txBody>
          <a:bodyPr wrap="square" rtlCol="0">
            <a:spAutoFit/>
          </a:bodyPr>
          <a:lstStyle/>
          <a:p>
            <a:r>
              <a:rPr lang="en-US" sz="3200" dirty="0" smtClean="0">
                <a:cs typeface="Franklin Gothic Medium"/>
              </a:rPr>
              <a:t>The data that is filtered contains a signal with source frequency of 1400 Hz, a source frequency that is not used to generate the filter. This demonstrates that the 2D FFT filter does not need to exactly match the parameters of a signal in data to enhance the signal.</a:t>
            </a:r>
          </a:p>
        </p:txBody>
      </p:sp>
      <p:sp>
        <p:nvSpPr>
          <p:cNvPr id="109" name="TextBox 108"/>
          <p:cNvSpPr txBox="1"/>
          <p:nvPr/>
        </p:nvSpPr>
        <p:spPr>
          <a:xfrm>
            <a:off x="25409459" y="11120831"/>
            <a:ext cx="7734058" cy="707886"/>
          </a:xfrm>
          <a:prstGeom prst="rect">
            <a:avLst/>
          </a:prstGeom>
          <a:noFill/>
        </p:spPr>
        <p:txBody>
          <a:bodyPr wrap="none" rtlCol="0">
            <a:spAutoFit/>
          </a:bodyPr>
          <a:lstStyle/>
          <a:p>
            <a:r>
              <a:rPr lang="en-US" sz="4000" dirty="0" smtClean="0">
                <a:cs typeface="Franklin Gothic Medium"/>
              </a:rPr>
              <a:t>Filtering data = signal + white noise</a:t>
            </a:r>
          </a:p>
        </p:txBody>
      </p:sp>
      <p:sp>
        <p:nvSpPr>
          <p:cNvPr id="110" name="TextBox 109"/>
          <p:cNvSpPr txBox="1"/>
          <p:nvPr/>
        </p:nvSpPr>
        <p:spPr>
          <a:xfrm>
            <a:off x="25409459" y="11120831"/>
            <a:ext cx="7517152" cy="707886"/>
          </a:xfrm>
          <a:prstGeom prst="rect">
            <a:avLst/>
          </a:prstGeom>
          <a:noFill/>
        </p:spPr>
        <p:txBody>
          <a:bodyPr wrap="none" rtlCol="0">
            <a:spAutoFit/>
          </a:bodyPr>
          <a:lstStyle/>
          <a:p>
            <a:r>
              <a:rPr lang="en-US" sz="4000" dirty="0" smtClean="0">
                <a:cs typeface="Franklin Gothic Medium"/>
              </a:rPr>
              <a:t>Filtering data = signal + white noise</a:t>
            </a:r>
          </a:p>
        </p:txBody>
      </p:sp>
      <p:sp>
        <p:nvSpPr>
          <p:cNvPr id="111" name="TextBox 110"/>
          <p:cNvSpPr txBox="1"/>
          <p:nvPr/>
        </p:nvSpPr>
        <p:spPr>
          <a:xfrm>
            <a:off x="37752196" y="11120831"/>
            <a:ext cx="9339315" cy="707886"/>
          </a:xfrm>
          <a:prstGeom prst="rect">
            <a:avLst/>
          </a:prstGeom>
          <a:noFill/>
        </p:spPr>
        <p:txBody>
          <a:bodyPr wrap="none" rtlCol="0">
            <a:spAutoFit/>
          </a:bodyPr>
          <a:lstStyle/>
          <a:p>
            <a:r>
              <a:rPr lang="en-US" sz="4000" b="1" dirty="0" smtClean="0">
                <a:cs typeface="Franklin Gothic Medium"/>
              </a:rPr>
              <a:t>Filtering data = signal + white noise + glitch</a:t>
            </a:r>
          </a:p>
        </p:txBody>
      </p:sp>
      <p:sp>
        <p:nvSpPr>
          <p:cNvPr id="112" name="TextBox 111"/>
          <p:cNvSpPr txBox="1"/>
          <p:nvPr/>
        </p:nvSpPr>
        <p:spPr>
          <a:xfrm>
            <a:off x="37692047" y="16620428"/>
            <a:ext cx="11581623" cy="2062103"/>
          </a:xfrm>
          <a:prstGeom prst="rect">
            <a:avLst/>
          </a:prstGeom>
          <a:noFill/>
        </p:spPr>
        <p:txBody>
          <a:bodyPr wrap="square" rtlCol="0">
            <a:spAutoFit/>
          </a:bodyPr>
          <a:lstStyle/>
          <a:p>
            <a:r>
              <a:rPr lang="en-US" sz="3200" dirty="0" smtClean="0">
                <a:cs typeface="Franklin Gothic Medium"/>
              </a:rPr>
              <a:t>The data that is filtered contains a glitch in amplitude – a phenomenon that can occur while recording gravitational wave data. We see that applying the 2D FFT filter on the data can help enhance the presence of the signal in comparison to the glitch.</a:t>
            </a:r>
          </a:p>
        </p:txBody>
      </p:sp>
      <p:sp>
        <p:nvSpPr>
          <p:cNvPr id="113" name="TextBox 112"/>
          <p:cNvSpPr txBox="1"/>
          <p:nvPr/>
        </p:nvSpPr>
        <p:spPr>
          <a:xfrm>
            <a:off x="25561859" y="20390473"/>
            <a:ext cx="7215212" cy="1015663"/>
          </a:xfrm>
          <a:prstGeom prst="rect">
            <a:avLst/>
          </a:prstGeom>
          <a:noFill/>
        </p:spPr>
        <p:txBody>
          <a:bodyPr wrap="none" rtlCol="0">
            <a:spAutoFit/>
          </a:bodyPr>
          <a:lstStyle/>
          <a:p>
            <a:r>
              <a:rPr lang="en-US" sz="6000" b="1" dirty="0" smtClean="0">
                <a:latin typeface="Franklin Gothic Medium"/>
                <a:cs typeface="Franklin Gothic Medium"/>
              </a:rPr>
              <a:t>CNN to detect signals</a:t>
            </a:r>
            <a:endParaRPr lang="en-US" sz="6000" b="1" dirty="0">
              <a:latin typeface="Franklin Gothic Medium"/>
              <a:cs typeface="Franklin Gothic Medium"/>
            </a:endParaRPr>
          </a:p>
        </p:txBody>
      </p:sp>
      <p:sp>
        <p:nvSpPr>
          <p:cNvPr id="114" name="Rectangle 113"/>
          <p:cNvSpPr/>
          <p:nvPr/>
        </p:nvSpPr>
        <p:spPr>
          <a:xfrm>
            <a:off x="41961232" y="19831191"/>
            <a:ext cx="8234241" cy="7461009"/>
          </a:xfrm>
          <a:prstGeom prst="rect">
            <a:avLst/>
          </a:prstGeom>
          <a:solidFill>
            <a:schemeClr val="bg1">
              <a:lumMod val="85000"/>
              <a:alpha val="4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Rectangle 114"/>
          <p:cNvSpPr/>
          <p:nvPr/>
        </p:nvSpPr>
        <p:spPr>
          <a:xfrm>
            <a:off x="1472867" y="1666668"/>
            <a:ext cx="2329721" cy="26982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VIRGO LOGO?</a:t>
            </a:r>
            <a:endParaRPr lang="en-US" dirty="0"/>
          </a:p>
        </p:txBody>
      </p:sp>
      <p:sp>
        <p:nvSpPr>
          <p:cNvPr id="116" name="Rectangle 115"/>
          <p:cNvSpPr/>
          <p:nvPr/>
        </p:nvSpPr>
        <p:spPr>
          <a:xfrm>
            <a:off x="4885208" y="1666668"/>
            <a:ext cx="2329721" cy="26982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LIGO LOGO?</a:t>
            </a:r>
            <a:endParaRPr lang="en-US" dirty="0"/>
          </a:p>
        </p:txBody>
      </p:sp>
      <p:sp>
        <p:nvSpPr>
          <p:cNvPr id="117" name="Rectangle 116"/>
          <p:cNvSpPr/>
          <p:nvPr/>
        </p:nvSpPr>
        <p:spPr>
          <a:xfrm>
            <a:off x="8297549" y="1666668"/>
            <a:ext cx="2329721" cy="26982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UF/SAPEINZA</a:t>
            </a:r>
          </a:p>
          <a:p>
            <a:pPr algn="ctr"/>
            <a:r>
              <a:rPr lang="en-US" dirty="0" smtClean="0"/>
              <a:t>LOGO?</a:t>
            </a:r>
            <a:endParaRPr lang="en-US" dirty="0"/>
          </a:p>
        </p:txBody>
      </p:sp>
      <p:sp>
        <p:nvSpPr>
          <p:cNvPr id="118" name="TextBox 117"/>
          <p:cNvSpPr txBox="1"/>
          <p:nvPr/>
        </p:nvSpPr>
        <p:spPr>
          <a:xfrm>
            <a:off x="42279676" y="20542873"/>
            <a:ext cx="4095993" cy="1015663"/>
          </a:xfrm>
          <a:prstGeom prst="rect">
            <a:avLst/>
          </a:prstGeom>
          <a:noFill/>
        </p:spPr>
        <p:txBody>
          <a:bodyPr wrap="none" rtlCol="0">
            <a:spAutoFit/>
          </a:bodyPr>
          <a:lstStyle/>
          <a:p>
            <a:r>
              <a:rPr lang="en-US" sz="6000" b="1" dirty="0" smtClean="0">
                <a:latin typeface="Franklin Gothic Medium"/>
                <a:cs typeface="Franklin Gothic Medium"/>
              </a:rPr>
              <a:t>Future work</a:t>
            </a:r>
            <a:endParaRPr lang="en-US" sz="6000" b="1" dirty="0">
              <a:latin typeface="Franklin Gothic Medium"/>
              <a:cs typeface="Franklin Gothic Medium"/>
            </a:endParaRPr>
          </a:p>
        </p:txBody>
      </p:sp>
      <p:grpSp>
        <p:nvGrpSpPr>
          <p:cNvPr id="165" name="Group 164"/>
          <p:cNvGrpSpPr/>
          <p:nvPr/>
        </p:nvGrpSpPr>
        <p:grpSpPr>
          <a:xfrm>
            <a:off x="25744998" y="21934336"/>
            <a:ext cx="14064146" cy="5517215"/>
            <a:chOff x="25409459" y="21609984"/>
            <a:chExt cx="14064146" cy="5517215"/>
          </a:xfrm>
        </p:grpSpPr>
        <p:sp>
          <p:nvSpPr>
            <p:cNvPr id="141" name="Rectangle 140"/>
            <p:cNvSpPr/>
            <p:nvPr/>
          </p:nvSpPr>
          <p:spPr>
            <a:xfrm>
              <a:off x="25409459" y="21609984"/>
              <a:ext cx="14064146" cy="5517215"/>
            </a:xfrm>
            <a:prstGeom prst="rect">
              <a:avLst/>
            </a:prstGeom>
            <a:solidFill>
              <a:srgbClr val="FFFFFF"/>
            </a:solidFill>
            <a:ln w="76200" cmpd="sng">
              <a:solidFill>
                <a:srgbClr val="1F497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76200" cmpd="sng">
                  <a:solidFill>
                    <a:srgbClr val="1F497D"/>
                  </a:solidFill>
                </a:ln>
              </a:endParaRPr>
            </a:p>
          </p:txBody>
        </p:sp>
        <p:grpSp>
          <p:nvGrpSpPr>
            <p:cNvPr id="164" name="Group 163"/>
            <p:cNvGrpSpPr/>
            <p:nvPr/>
          </p:nvGrpSpPr>
          <p:grpSpPr>
            <a:xfrm>
              <a:off x="25492169" y="21609984"/>
              <a:ext cx="13506176" cy="5378637"/>
              <a:chOff x="25492169" y="21609984"/>
              <a:chExt cx="13506176" cy="5378637"/>
            </a:xfrm>
          </p:grpSpPr>
          <p:grpSp>
            <p:nvGrpSpPr>
              <p:cNvPr id="142" name="Group 141"/>
              <p:cNvGrpSpPr/>
              <p:nvPr/>
            </p:nvGrpSpPr>
            <p:grpSpPr>
              <a:xfrm>
                <a:off x="25924140" y="22367648"/>
                <a:ext cx="13074205" cy="4090534"/>
                <a:chOff x="1873912" y="8945313"/>
                <a:chExt cx="47602107" cy="14893298"/>
              </a:xfrm>
            </p:grpSpPr>
            <p:grpSp>
              <p:nvGrpSpPr>
                <p:cNvPr id="143" name="Group 142"/>
                <p:cNvGrpSpPr/>
                <p:nvPr/>
              </p:nvGrpSpPr>
              <p:grpSpPr>
                <a:xfrm>
                  <a:off x="8526841" y="9920951"/>
                  <a:ext cx="40949178" cy="12329303"/>
                  <a:chOff x="1472867" y="8285152"/>
                  <a:chExt cx="48003152" cy="13924613"/>
                </a:xfrm>
              </p:grpSpPr>
              <p:pic>
                <p:nvPicPr>
                  <p:cNvPr id="156" name="Picture 155" descr="500x154xalexnet_small.png.pagespeed.ic.m0y2itZrBn.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72867" y="8285152"/>
                    <a:ext cx="45209782" cy="13924613"/>
                  </a:xfrm>
                  <a:prstGeom prst="rect">
                    <a:avLst/>
                  </a:prstGeom>
                </p:spPr>
              </p:pic>
              <p:cxnSp>
                <p:nvCxnSpPr>
                  <p:cNvPr id="157" name="Straight Arrow Connector 156"/>
                  <p:cNvCxnSpPr/>
                  <p:nvPr/>
                </p:nvCxnSpPr>
                <p:spPr>
                  <a:xfrm>
                    <a:off x="44444488" y="14594457"/>
                    <a:ext cx="2619113" cy="0"/>
                  </a:xfrm>
                  <a:prstGeom prst="straightConnector1">
                    <a:avLst/>
                  </a:prstGeom>
                  <a:ln w="762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58" name="Oval 157"/>
                  <p:cNvSpPr/>
                  <p:nvPr/>
                </p:nvSpPr>
                <p:spPr>
                  <a:xfrm>
                    <a:off x="47444412" y="11978747"/>
                    <a:ext cx="2031607" cy="2031607"/>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Oval 158"/>
                  <p:cNvSpPr/>
                  <p:nvPr/>
                </p:nvSpPr>
                <p:spPr>
                  <a:xfrm>
                    <a:off x="47444412" y="15178559"/>
                    <a:ext cx="2031607" cy="2031607"/>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4" name="Group 143"/>
                <p:cNvGrpSpPr/>
                <p:nvPr/>
              </p:nvGrpSpPr>
              <p:grpSpPr>
                <a:xfrm>
                  <a:off x="1873912" y="8945313"/>
                  <a:ext cx="4435656" cy="6004429"/>
                  <a:chOff x="-5554468" y="4453666"/>
                  <a:chExt cx="4435656" cy="6004429"/>
                </a:xfrm>
              </p:grpSpPr>
              <p:pic>
                <p:nvPicPr>
                  <p:cNvPr id="153" name="Picture 152" descr="Screen Shot 2017-10-08 at 12.01.32 AM.png"/>
                  <p:cNvPicPr>
                    <a:picLocks noChangeAspect="1"/>
                  </p:cNvPicPr>
                  <p:nvPr/>
                </p:nvPicPr>
                <p:blipFill rotWithShape="1">
                  <a:blip r:embed="rId13">
                    <a:extLst>
                      <a:ext uri="{28A0092B-C50C-407E-A947-70E740481C1C}">
                        <a14:useLocalDpi xmlns:a14="http://schemas.microsoft.com/office/drawing/2010/main" val="0"/>
                      </a:ext>
                    </a:extLst>
                  </a:blip>
                  <a:srcRect l="40913" t="56001" r="34873" b="8666"/>
                  <a:stretch/>
                </p:blipFill>
                <p:spPr>
                  <a:xfrm>
                    <a:off x="-4821791" y="5015163"/>
                    <a:ext cx="3702979" cy="5442932"/>
                  </a:xfrm>
                  <a:prstGeom prst="rect">
                    <a:avLst/>
                  </a:prstGeom>
                  <a:ln w="76200" cmpd="sng">
                    <a:solidFill>
                      <a:schemeClr val="tx2"/>
                    </a:solidFill>
                  </a:ln>
                </p:spPr>
              </p:pic>
              <p:pic>
                <p:nvPicPr>
                  <p:cNvPr id="154" name="Picture 153" descr="Screen Shot 2017-10-08 at 12.01.40 AM.png"/>
                  <p:cNvPicPr>
                    <a:picLocks noChangeAspect="1"/>
                  </p:cNvPicPr>
                  <p:nvPr/>
                </p:nvPicPr>
                <p:blipFill rotWithShape="1">
                  <a:blip r:embed="rId14">
                    <a:extLst>
                      <a:ext uri="{28A0092B-C50C-407E-A947-70E740481C1C}">
                        <a14:useLocalDpi xmlns:a14="http://schemas.microsoft.com/office/drawing/2010/main" val="0"/>
                      </a:ext>
                    </a:extLst>
                  </a:blip>
                  <a:srcRect l="35331" t="11972" r="39423" b="53693"/>
                  <a:stretch/>
                </p:blipFill>
                <p:spPr>
                  <a:xfrm>
                    <a:off x="-5165706" y="4853897"/>
                    <a:ext cx="3702978" cy="5310301"/>
                  </a:xfrm>
                  <a:prstGeom prst="rect">
                    <a:avLst/>
                  </a:prstGeom>
                  <a:ln w="76200" cmpd="sng">
                    <a:solidFill>
                      <a:schemeClr val="tx2"/>
                    </a:solidFill>
                  </a:ln>
                </p:spPr>
              </p:pic>
              <p:pic>
                <p:nvPicPr>
                  <p:cNvPr id="155" name="Picture 154" descr="Screen Shot 2017-10-08 at 12.02.00 AM.png"/>
                  <p:cNvPicPr>
                    <a:picLocks noChangeAspect="1"/>
                  </p:cNvPicPr>
                  <p:nvPr/>
                </p:nvPicPr>
                <p:blipFill rotWithShape="1">
                  <a:blip r:embed="rId15">
                    <a:extLst>
                      <a:ext uri="{28A0092B-C50C-407E-A947-70E740481C1C}">
                        <a14:useLocalDpi xmlns:a14="http://schemas.microsoft.com/office/drawing/2010/main" val="0"/>
                      </a:ext>
                    </a:extLst>
                  </a:blip>
                  <a:srcRect l="29495" t="11727" r="41479" b="54642"/>
                  <a:stretch/>
                </p:blipFill>
                <p:spPr>
                  <a:xfrm>
                    <a:off x="-5554468" y="4453666"/>
                    <a:ext cx="3702978" cy="5426796"/>
                  </a:xfrm>
                  <a:prstGeom prst="rect">
                    <a:avLst/>
                  </a:prstGeom>
                  <a:ln w="76200" cmpd="sng">
                    <a:solidFill>
                      <a:schemeClr val="tx2"/>
                    </a:solidFill>
                  </a:ln>
                </p:spPr>
              </p:pic>
            </p:grpSp>
            <p:grpSp>
              <p:nvGrpSpPr>
                <p:cNvPr id="145" name="Group 144"/>
                <p:cNvGrpSpPr/>
                <p:nvPr/>
              </p:nvGrpSpPr>
              <p:grpSpPr>
                <a:xfrm>
                  <a:off x="1873912" y="17221462"/>
                  <a:ext cx="4536450" cy="5988293"/>
                  <a:chOff x="-5554468" y="12465161"/>
                  <a:chExt cx="4536450" cy="5988293"/>
                </a:xfrm>
              </p:grpSpPr>
              <p:pic>
                <p:nvPicPr>
                  <p:cNvPr id="150" name="Picture 149" descr="Screen Shot 2017-10-08 at 12.02.21 AM.png"/>
                  <p:cNvPicPr>
                    <a:picLocks noChangeAspect="1"/>
                  </p:cNvPicPr>
                  <p:nvPr/>
                </p:nvPicPr>
                <p:blipFill rotWithShape="1">
                  <a:blip r:embed="rId16">
                    <a:extLst>
                      <a:ext uri="{28A0092B-C50C-407E-A947-70E740481C1C}">
                        <a14:useLocalDpi xmlns:a14="http://schemas.microsoft.com/office/drawing/2010/main" val="0"/>
                      </a:ext>
                    </a:extLst>
                  </a:blip>
                  <a:srcRect l="29290" t="24800" r="43352" b="37369"/>
                  <a:stretch/>
                </p:blipFill>
                <p:spPr>
                  <a:xfrm>
                    <a:off x="-4720996" y="13026658"/>
                    <a:ext cx="3702978" cy="5426796"/>
                  </a:xfrm>
                  <a:prstGeom prst="rect">
                    <a:avLst/>
                  </a:prstGeom>
                  <a:ln w="76200" cmpd="sng">
                    <a:solidFill>
                      <a:schemeClr val="accent2"/>
                    </a:solidFill>
                  </a:ln>
                </p:spPr>
              </p:pic>
              <p:pic>
                <p:nvPicPr>
                  <p:cNvPr id="151" name="Picture 150" descr="Screen Shot 2017-10-08 at 12.02.21 AM.png"/>
                  <p:cNvPicPr>
                    <a:picLocks noChangeAspect="1"/>
                  </p:cNvPicPr>
                  <p:nvPr/>
                </p:nvPicPr>
                <p:blipFill rotWithShape="1">
                  <a:blip r:embed="rId16">
                    <a:extLst>
                      <a:ext uri="{28A0092B-C50C-407E-A947-70E740481C1C}">
                        <a14:useLocalDpi xmlns:a14="http://schemas.microsoft.com/office/drawing/2010/main" val="0"/>
                      </a:ext>
                    </a:extLst>
                  </a:blip>
                  <a:srcRect l="28727" t="10280" r="43915" b="51889"/>
                  <a:stretch/>
                </p:blipFill>
                <p:spPr>
                  <a:xfrm>
                    <a:off x="-5145547" y="12732761"/>
                    <a:ext cx="3702978" cy="5426796"/>
                  </a:xfrm>
                  <a:prstGeom prst="rect">
                    <a:avLst/>
                  </a:prstGeom>
                  <a:ln w="76200" cmpd="sng">
                    <a:solidFill>
                      <a:schemeClr val="accent2"/>
                    </a:solidFill>
                  </a:ln>
                </p:spPr>
              </p:pic>
              <p:pic>
                <p:nvPicPr>
                  <p:cNvPr id="152" name="Picture 151" descr="Screen Shot 2017-10-08 at 12.02.21 AM.png"/>
                  <p:cNvPicPr>
                    <a:picLocks noChangeAspect="1"/>
                  </p:cNvPicPr>
                  <p:nvPr/>
                </p:nvPicPr>
                <p:blipFill rotWithShape="1">
                  <a:blip r:embed="rId16">
                    <a:extLst>
                      <a:ext uri="{28A0092B-C50C-407E-A947-70E740481C1C}">
                        <a14:useLocalDpi xmlns:a14="http://schemas.microsoft.com/office/drawing/2010/main" val="0"/>
                      </a:ext>
                    </a:extLst>
                  </a:blip>
                  <a:srcRect l="30216" t="37018" r="42426" b="25151"/>
                  <a:stretch/>
                </p:blipFill>
                <p:spPr>
                  <a:xfrm>
                    <a:off x="-5554468" y="12465161"/>
                    <a:ext cx="3702978" cy="5426796"/>
                  </a:xfrm>
                  <a:prstGeom prst="rect">
                    <a:avLst/>
                  </a:prstGeom>
                  <a:ln w="76200" cmpd="sng">
                    <a:solidFill>
                      <a:schemeClr val="accent2"/>
                    </a:solidFill>
                  </a:ln>
                </p:spPr>
              </p:pic>
            </p:grpSp>
            <p:cxnSp>
              <p:nvCxnSpPr>
                <p:cNvPr id="146" name="Straight Arrow Connector 145"/>
                <p:cNvCxnSpPr/>
                <p:nvPr/>
              </p:nvCxnSpPr>
              <p:spPr>
                <a:xfrm>
                  <a:off x="7237518" y="12231476"/>
                  <a:ext cx="2234239" cy="959904"/>
                </a:xfrm>
                <a:prstGeom prst="straightConnector1">
                  <a:avLst/>
                </a:prstGeom>
                <a:ln w="76200" cmpd="sng">
                  <a:solidFill>
                    <a:srgbClr val="1F497D"/>
                  </a:solidFill>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flipV="1">
                  <a:off x="7409721" y="19287699"/>
                  <a:ext cx="2234239" cy="905526"/>
                </a:xfrm>
                <a:prstGeom prst="straightConnector1">
                  <a:avLst/>
                </a:prstGeom>
                <a:ln w="76200" cmpd="sng">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148" name="Left Brace 147"/>
                <p:cNvSpPr/>
                <p:nvPr/>
              </p:nvSpPr>
              <p:spPr>
                <a:xfrm rot="16200000">
                  <a:off x="24710306" y="9180302"/>
                  <a:ext cx="3645382" cy="2567123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9" name="Left Brace 148"/>
                <p:cNvSpPr/>
                <p:nvPr/>
              </p:nvSpPr>
              <p:spPr>
                <a:xfrm rot="16200000">
                  <a:off x="40453544" y="19108290"/>
                  <a:ext cx="3645382" cy="5815252"/>
                </a:xfrm>
                <a:prstGeom prst="leftBrace">
                  <a:avLst/>
                </a:prstGeom>
                <a:ln>
                  <a:solidFill>
                    <a:srgbClr val="CF8D1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160" name="TextBox 159"/>
              <p:cNvSpPr txBox="1"/>
              <p:nvPr/>
            </p:nvSpPr>
            <p:spPr>
              <a:xfrm>
                <a:off x="25492169" y="21609984"/>
                <a:ext cx="3679356" cy="584776"/>
              </a:xfrm>
              <a:prstGeom prst="rect">
                <a:avLst/>
              </a:prstGeom>
              <a:noFill/>
            </p:spPr>
            <p:txBody>
              <a:bodyPr wrap="square" rtlCol="0">
                <a:spAutoFit/>
              </a:bodyPr>
              <a:lstStyle/>
              <a:p>
                <a:r>
                  <a:rPr lang="en-US" sz="3200" dirty="0" smtClean="0">
                    <a:solidFill>
                      <a:srgbClr val="142A45"/>
                    </a:solidFill>
                    <a:cs typeface="Franklin Gothic Medium"/>
                  </a:rPr>
                  <a:t>SIGNAL + NOISE</a:t>
                </a:r>
              </a:p>
            </p:txBody>
          </p:sp>
          <p:sp>
            <p:nvSpPr>
              <p:cNvPr id="161" name="TextBox 160"/>
              <p:cNvSpPr txBox="1"/>
              <p:nvPr/>
            </p:nvSpPr>
            <p:spPr>
              <a:xfrm>
                <a:off x="25960362" y="26403845"/>
                <a:ext cx="1379326" cy="584776"/>
              </a:xfrm>
              <a:prstGeom prst="rect">
                <a:avLst/>
              </a:prstGeom>
              <a:noFill/>
            </p:spPr>
            <p:txBody>
              <a:bodyPr wrap="square" rtlCol="0">
                <a:spAutoFit/>
              </a:bodyPr>
              <a:lstStyle/>
              <a:p>
                <a:r>
                  <a:rPr lang="en-US" sz="3200" dirty="0" smtClean="0">
                    <a:solidFill>
                      <a:srgbClr val="B64D4A"/>
                    </a:solidFill>
                    <a:cs typeface="Franklin Gothic Medium"/>
                  </a:rPr>
                  <a:t>NOISE</a:t>
                </a:r>
              </a:p>
            </p:txBody>
          </p:sp>
          <p:sp>
            <p:nvSpPr>
              <p:cNvPr id="162" name="TextBox 161"/>
              <p:cNvSpPr txBox="1"/>
              <p:nvPr/>
            </p:nvSpPr>
            <p:spPr>
              <a:xfrm>
                <a:off x="31302070" y="26383072"/>
                <a:ext cx="2950001" cy="584776"/>
              </a:xfrm>
              <a:prstGeom prst="rect">
                <a:avLst/>
              </a:prstGeom>
              <a:noFill/>
            </p:spPr>
            <p:txBody>
              <a:bodyPr wrap="square" rtlCol="0">
                <a:spAutoFit/>
              </a:bodyPr>
              <a:lstStyle/>
              <a:p>
                <a:r>
                  <a:rPr lang="en-US" sz="3200" dirty="0" smtClean="0">
                    <a:solidFill>
                      <a:srgbClr val="708FB6"/>
                    </a:solidFill>
                    <a:cs typeface="Franklin Gothic Medium"/>
                  </a:rPr>
                  <a:t>5 Convolutional</a:t>
                </a:r>
                <a:endParaRPr lang="en-US" sz="3000" dirty="0" smtClean="0">
                  <a:solidFill>
                    <a:srgbClr val="708FB6"/>
                  </a:solidFill>
                  <a:cs typeface="Franklin Gothic Medium"/>
                </a:endParaRPr>
              </a:p>
            </p:txBody>
          </p:sp>
          <p:sp>
            <p:nvSpPr>
              <p:cNvPr id="163" name="TextBox 162"/>
              <p:cNvSpPr txBox="1"/>
              <p:nvPr/>
            </p:nvSpPr>
            <p:spPr>
              <a:xfrm>
                <a:off x="35336285" y="26395227"/>
                <a:ext cx="3309593" cy="584776"/>
              </a:xfrm>
              <a:prstGeom prst="rect">
                <a:avLst/>
              </a:prstGeom>
              <a:noFill/>
            </p:spPr>
            <p:txBody>
              <a:bodyPr wrap="square" rtlCol="0">
                <a:spAutoFit/>
              </a:bodyPr>
              <a:lstStyle/>
              <a:p>
                <a:r>
                  <a:rPr lang="en-US" sz="3200" dirty="0" smtClean="0">
                    <a:solidFill>
                      <a:srgbClr val="CF8D11"/>
                    </a:solidFill>
                    <a:cs typeface="Franklin Gothic Medium"/>
                  </a:rPr>
                  <a:t>3 Fully Connected</a:t>
                </a:r>
                <a:endParaRPr lang="en-US" sz="3000" dirty="0" smtClean="0">
                  <a:solidFill>
                    <a:srgbClr val="CF8D11"/>
                  </a:solidFill>
                  <a:cs typeface="Franklin Gothic Medium"/>
                </a:endParaRPr>
              </a:p>
            </p:txBody>
          </p:sp>
        </p:grpSp>
      </p:grpSp>
      <p:sp>
        <p:nvSpPr>
          <p:cNvPr id="166" name="TextBox 165"/>
          <p:cNvSpPr txBox="1"/>
          <p:nvPr/>
        </p:nvSpPr>
        <p:spPr>
          <a:xfrm>
            <a:off x="25827708" y="28043435"/>
            <a:ext cx="13981436" cy="4031873"/>
          </a:xfrm>
          <a:prstGeom prst="rect">
            <a:avLst/>
          </a:prstGeom>
          <a:noFill/>
        </p:spPr>
        <p:txBody>
          <a:bodyPr wrap="square" rtlCol="0">
            <a:spAutoFit/>
          </a:bodyPr>
          <a:lstStyle/>
          <a:p>
            <a:r>
              <a:rPr lang="en-US" sz="3200" dirty="0" smtClean="0">
                <a:cs typeface="Franklin Gothic Medium"/>
              </a:rPr>
              <a:t>On training with 1000 simulated datasets and testing with 230 unseen simulated datasets we obtained an accuracy of 99.57%. The architecture for the CNN used </a:t>
            </a:r>
            <a:r>
              <a:rPr lang="en-US" sz="3200" dirty="0">
                <a:cs typeface="Franklin Gothic Medium"/>
              </a:rPr>
              <a:t>i</a:t>
            </a:r>
            <a:r>
              <a:rPr lang="en-US" sz="3200" dirty="0" smtClean="0">
                <a:cs typeface="Franklin Gothic Medium"/>
              </a:rPr>
              <a:t>s </a:t>
            </a:r>
            <a:r>
              <a:rPr lang="en-US" sz="3200" dirty="0" err="1" smtClean="0">
                <a:cs typeface="Franklin Gothic Medium"/>
              </a:rPr>
              <a:t>AlexNet</a:t>
            </a:r>
            <a:r>
              <a:rPr lang="en-US" sz="3200" dirty="0" smtClean="0">
                <a:cs typeface="Franklin Gothic Medium"/>
              </a:rPr>
              <a:t>. The loss function is a categorical cross entropy function.</a:t>
            </a:r>
          </a:p>
          <a:p>
            <a:endParaRPr lang="en-US" sz="3200" dirty="0">
              <a:cs typeface="Franklin Gothic Medium"/>
            </a:endParaRPr>
          </a:p>
          <a:p>
            <a:r>
              <a:rPr lang="en-US" sz="3200" dirty="0" smtClean="0">
                <a:cs typeface="Franklin Gothic Medium"/>
              </a:rPr>
              <a:t>Parameter estimation with the same network architecture but a mean-square loss function has not yet provided accurate results.</a:t>
            </a:r>
          </a:p>
          <a:p>
            <a:endParaRPr lang="en-US" sz="3200" dirty="0">
              <a:cs typeface="Franklin Gothic Medium"/>
            </a:endParaRPr>
          </a:p>
          <a:p>
            <a:endParaRPr lang="en-US" sz="3200" dirty="0" smtClean="0">
              <a:cs typeface="Franklin Gothic Medium"/>
            </a:endParaRPr>
          </a:p>
        </p:txBody>
      </p:sp>
      <p:sp>
        <p:nvSpPr>
          <p:cNvPr id="167" name="TextBox 166"/>
          <p:cNvSpPr txBox="1"/>
          <p:nvPr/>
        </p:nvSpPr>
        <p:spPr>
          <a:xfrm>
            <a:off x="42279676" y="21734282"/>
            <a:ext cx="6900408" cy="5016757"/>
          </a:xfrm>
          <a:prstGeom prst="rect">
            <a:avLst/>
          </a:prstGeom>
          <a:noFill/>
        </p:spPr>
        <p:txBody>
          <a:bodyPr wrap="square" rtlCol="0">
            <a:spAutoFit/>
          </a:bodyPr>
          <a:lstStyle/>
          <a:p>
            <a:pPr marL="457200" indent="-457200">
              <a:buFont typeface="Arial"/>
              <a:buChar char="•"/>
            </a:pPr>
            <a:r>
              <a:rPr lang="en-US" sz="3200" dirty="0" smtClean="0">
                <a:cs typeface="Franklin Gothic Medium"/>
              </a:rPr>
              <a:t>Investigate a method to parameter estimate with 2D FFT filters</a:t>
            </a:r>
          </a:p>
          <a:p>
            <a:pPr marL="457200" indent="-457200">
              <a:buFont typeface="Arial"/>
              <a:buChar char="•"/>
            </a:pPr>
            <a:r>
              <a:rPr lang="en-US" sz="3200" dirty="0" smtClean="0">
                <a:cs typeface="Franklin Gothic Medium"/>
              </a:rPr>
              <a:t>Determine use of the phase of the 2D FFT  for filtering</a:t>
            </a:r>
          </a:p>
          <a:p>
            <a:pPr marL="457200" indent="-457200">
              <a:buFont typeface="Arial"/>
              <a:buChar char="•"/>
            </a:pPr>
            <a:r>
              <a:rPr lang="en-US" sz="3200" dirty="0" smtClean="0">
                <a:cs typeface="Franklin Gothic Medium"/>
              </a:rPr>
              <a:t>Improve calculation for enhancement </a:t>
            </a:r>
          </a:p>
          <a:p>
            <a:pPr marL="457200" indent="-457200">
              <a:buFont typeface="Arial"/>
              <a:buChar char="•"/>
            </a:pPr>
            <a:r>
              <a:rPr lang="en-US" sz="3200" dirty="0" smtClean="0">
                <a:cs typeface="Franklin Gothic Medium"/>
              </a:rPr>
              <a:t>Create a CNN that can be used for parameter estimation</a:t>
            </a:r>
          </a:p>
          <a:p>
            <a:pPr marL="457200" indent="-457200">
              <a:buFont typeface="Arial"/>
              <a:buChar char="•"/>
            </a:pPr>
            <a:r>
              <a:rPr lang="en-US" sz="3200" dirty="0" smtClean="0">
                <a:cs typeface="Franklin Gothic Medium"/>
              </a:rPr>
              <a:t>Study the improvement of signal detection by the CNN if filtered images are used..</a:t>
            </a:r>
          </a:p>
        </p:txBody>
      </p:sp>
      <p:sp>
        <p:nvSpPr>
          <p:cNvPr id="168" name="Rectangle 167"/>
          <p:cNvSpPr/>
          <p:nvPr/>
        </p:nvSpPr>
        <p:spPr>
          <a:xfrm>
            <a:off x="41961232" y="28043435"/>
            <a:ext cx="8234241" cy="3806904"/>
          </a:xfrm>
          <a:prstGeom prst="rect">
            <a:avLst/>
          </a:prstGeom>
          <a:solidFill>
            <a:schemeClr val="bg2">
              <a:lumMod val="90000"/>
              <a:alpha val="4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9" name="TextBox 168"/>
          <p:cNvSpPr txBox="1"/>
          <p:nvPr/>
        </p:nvSpPr>
        <p:spPr>
          <a:xfrm>
            <a:off x="42432076" y="28535415"/>
            <a:ext cx="6676127" cy="1015663"/>
          </a:xfrm>
          <a:prstGeom prst="rect">
            <a:avLst/>
          </a:prstGeom>
          <a:noFill/>
        </p:spPr>
        <p:txBody>
          <a:bodyPr wrap="none" rtlCol="0">
            <a:spAutoFit/>
          </a:bodyPr>
          <a:lstStyle/>
          <a:p>
            <a:r>
              <a:rPr lang="en-US" sz="6000" b="1" dirty="0" smtClean="0">
                <a:latin typeface="Franklin Gothic Medium"/>
                <a:cs typeface="Franklin Gothic Medium"/>
              </a:rPr>
              <a:t>Acknowledgements</a:t>
            </a:r>
            <a:endParaRPr lang="en-US" sz="6000" b="1" dirty="0">
              <a:latin typeface="Franklin Gothic Medium"/>
              <a:cs typeface="Franklin Gothic Medium"/>
            </a:endParaRPr>
          </a:p>
        </p:txBody>
      </p:sp>
      <p:sp>
        <p:nvSpPr>
          <p:cNvPr id="170" name="TextBox 169"/>
          <p:cNvSpPr txBox="1"/>
          <p:nvPr/>
        </p:nvSpPr>
        <p:spPr>
          <a:xfrm>
            <a:off x="42469794" y="29659675"/>
            <a:ext cx="6638409" cy="1569660"/>
          </a:xfrm>
          <a:prstGeom prst="rect">
            <a:avLst/>
          </a:prstGeom>
          <a:noFill/>
        </p:spPr>
        <p:txBody>
          <a:bodyPr wrap="square" rtlCol="0">
            <a:spAutoFit/>
          </a:bodyPr>
          <a:lstStyle/>
          <a:p>
            <a:r>
              <a:rPr lang="en-US" sz="3200" dirty="0" smtClean="0">
                <a:cs typeface="Franklin Gothic Medium"/>
              </a:rPr>
              <a:t>We would like to thank the University of Florida and the National Science  Foundation for helping fund this work.</a:t>
            </a:r>
          </a:p>
        </p:txBody>
      </p:sp>
    </p:spTree>
    <p:extLst>
      <p:ext uri="{BB962C8B-B14F-4D97-AF65-F5344CB8AC3E}">
        <p14:creationId xmlns:p14="http://schemas.microsoft.com/office/powerpoint/2010/main" val="102516389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1" y="7982967"/>
            <a:ext cx="51206400" cy="17870961"/>
            <a:chOff x="1" y="7982967"/>
            <a:chExt cx="51206400" cy="17870961"/>
          </a:xfrm>
        </p:grpSpPr>
        <p:sp>
          <p:nvSpPr>
            <p:cNvPr id="36" name="Rectangle 35"/>
            <p:cNvSpPr/>
            <p:nvPr/>
          </p:nvSpPr>
          <p:spPr>
            <a:xfrm>
              <a:off x="1" y="7982967"/>
              <a:ext cx="51206400" cy="1787096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1873912" y="8945313"/>
              <a:ext cx="41909027" cy="15160894"/>
              <a:chOff x="1873912" y="8945313"/>
              <a:chExt cx="41909027" cy="15160894"/>
            </a:xfrm>
          </p:grpSpPr>
          <p:grpSp>
            <p:nvGrpSpPr>
              <p:cNvPr id="18" name="Group 17"/>
              <p:cNvGrpSpPr/>
              <p:nvPr/>
            </p:nvGrpSpPr>
            <p:grpSpPr>
              <a:xfrm>
                <a:off x="9643960" y="9920951"/>
                <a:ext cx="34138979" cy="12329303"/>
                <a:chOff x="2782423" y="8285152"/>
                <a:chExt cx="40019817" cy="13924613"/>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2423" y="8285152"/>
                  <a:ext cx="34988287" cy="13924613"/>
                </a:xfrm>
                <a:prstGeom prst="rect">
                  <a:avLst/>
                </a:prstGeom>
              </p:spPr>
            </p:pic>
            <p:cxnSp>
              <p:nvCxnSpPr>
                <p:cNvPr id="6" name="Straight Arrow Connector 5"/>
                <p:cNvCxnSpPr/>
                <p:nvPr/>
              </p:nvCxnSpPr>
              <p:spPr>
                <a:xfrm>
                  <a:off x="37770709" y="15516270"/>
                  <a:ext cx="2619113" cy="0"/>
                </a:xfrm>
                <a:prstGeom prst="straightConnector1">
                  <a:avLst/>
                </a:prstGeom>
                <a:ln w="762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40770633" y="12900560"/>
                  <a:ext cx="2031607" cy="2031607"/>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40770633" y="16100372"/>
                  <a:ext cx="2031607" cy="2031607"/>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1873912" y="8945313"/>
                <a:ext cx="4435656" cy="6004429"/>
                <a:chOff x="-5554468" y="4453666"/>
                <a:chExt cx="4435656" cy="6004429"/>
              </a:xfrm>
            </p:grpSpPr>
            <p:pic>
              <p:nvPicPr>
                <p:cNvPr id="12" name="Picture 11" descr="Screen Shot 2017-10-08 at 12.01.32 AM.png"/>
                <p:cNvPicPr>
                  <a:picLocks noChangeAspect="1"/>
                </p:cNvPicPr>
                <p:nvPr/>
              </p:nvPicPr>
              <p:blipFill rotWithShape="1">
                <a:blip r:embed="rId3">
                  <a:extLst>
                    <a:ext uri="{28A0092B-C50C-407E-A947-70E740481C1C}">
                      <a14:useLocalDpi xmlns:a14="http://schemas.microsoft.com/office/drawing/2010/main" val="0"/>
                    </a:ext>
                  </a:extLst>
                </a:blip>
                <a:srcRect l="40913" t="56001" r="34873" b="8666"/>
                <a:stretch/>
              </p:blipFill>
              <p:spPr>
                <a:xfrm>
                  <a:off x="-4821791" y="5015163"/>
                  <a:ext cx="3702979" cy="5442932"/>
                </a:xfrm>
                <a:prstGeom prst="rect">
                  <a:avLst/>
                </a:prstGeom>
                <a:ln w="76200" cmpd="sng">
                  <a:solidFill>
                    <a:schemeClr val="tx2"/>
                  </a:solidFill>
                </a:ln>
              </p:spPr>
            </p:pic>
            <p:pic>
              <p:nvPicPr>
                <p:cNvPr id="13" name="Picture 12" descr="Screen Shot 2017-10-08 at 12.01.40 AM.png"/>
                <p:cNvPicPr>
                  <a:picLocks noChangeAspect="1"/>
                </p:cNvPicPr>
                <p:nvPr/>
              </p:nvPicPr>
              <p:blipFill rotWithShape="1">
                <a:blip r:embed="rId4">
                  <a:extLst>
                    <a:ext uri="{28A0092B-C50C-407E-A947-70E740481C1C}">
                      <a14:useLocalDpi xmlns:a14="http://schemas.microsoft.com/office/drawing/2010/main" val="0"/>
                    </a:ext>
                  </a:extLst>
                </a:blip>
                <a:srcRect l="35331" t="11972" r="39423" b="53693"/>
                <a:stretch/>
              </p:blipFill>
              <p:spPr>
                <a:xfrm>
                  <a:off x="-5165706" y="4853897"/>
                  <a:ext cx="3702978" cy="5310301"/>
                </a:xfrm>
                <a:prstGeom prst="rect">
                  <a:avLst/>
                </a:prstGeom>
                <a:ln w="76200" cmpd="sng">
                  <a:solidFill>
                    <a:schemeClr val="tx2"/>
                  </a:solidFill>
                </a:ln>
              </p:spPr>
            </p:pic>
            <p:pic>
              <p:nvPicPr>
                <p:cNvPr id="14" name="Picture 13" descr="Screen Shot 2017-10-08 at 12.02.00 AM.png"/>
                <p:cNvPicPr>
                  <a:picLocks noChangeAspect="1"/>
                </p:cNvPicPr>
                <p:nvPr/>
              </p:nvPicPr>
              <p:blipFill rotWithShape="1">
                <a:blip r:embed="rId5">
                  <a:extLst>
                    <a:ext uri="{28A0092B-C50C-407E-A947-70E740481C1C}">
                      <a14:useLocalDpi xmlns:a14="http://schemas.microsoft.com/office/drawing/2010/main" val="0"/>
                    </a:ext>
                  </a:extLst>
                </a:blip>
                <a:srcRect l="29495" t="11727" r="41479" b="54642"/>
                <a:stretch/>
              </p:blipFill>
              <p:spPr>
                <a:xfrm>
                  <a:off x="-5554468" y="4453666"/>
                  <a:ext cx="3702978" cy="5426796"/>
                </a:xfrm>
                <a:prstGeom prst="rect">
                  <a:avLst/>
                </a:prstGeom>
                <a:ln w="76200" cmpd="sng">
                  <a:solidFill>
                    <a:schemeClr val="tx2"/>
                  </a:solidFill>
                </a:ln>
              </p:spPr>
            </p:pic>
          </p:grpSp>
          <p:grpSp>
            <p:nvGrpSpPr>
              <p:cNvPr id="19" name="Group 18"/>
              <p:cNvGrpSpPr/>
              <p:nvPr/>
            </p:nvGrpSpPr>
            <p:grpSpPr>
              <a:xfrm>
                <a:off x="1873912" y="17221462"/>
                <a:ext cx="4536450" cy="5988293"/>
                <a:chOff x="-5554468" y="12465161"/>
                <a:chExt cx="4536450" cy="5988293"/>
              </a:xfrm>
            </p:grpSpPr>
            <p:pic>
              <p:nvPicPr>
                <p:cNvPr id="15" name="Picture 14" descr="Screen Shot 2017-10-08 at 12.02.21 AM.png"/>
                <p:cNvPicPr>
                  <a:picLocks noChangeAspect="1"/>
                </p:cNvPicPr>
                <p:nvPr/>
              </p:nvPicPr>
              <p:blipFill rotWithShape="1">
                <a:blip r:embed="rId6">
                  <a:extLst>
                    <a:ext uri="{28A0092B-C50C-407E-A947-70E740481C1C}">
                      <a14:useLocalDpi xmlns:a14="http://schemas.microsoft.com/office/drawing/2010/main" val="0"/>
                    </a:ext>
                  </a:extLst>
                </a:blip>
                <a:srcRect l="29290" t="24800" r="43352" b="37369"/>
                <a:stretch/>
              </p:blipFill>
              <p:spPr>
                <a:xfrm>
                  <a:off x="-4720996" y="13026658"/>
                  <a:ext cx="3702978" cy="5426796"/>
                </a:xfrm>
                <a:prstGeom prst="rect">
                  <a:avLst/>
                </a:prstGeom>
                <a:ln w="76200" cmpd="sng">
                  <a:solidFill>
                    <a:schemeClr val="accent2"/>
                  </a:solidFill>
                </a:ln>
              </p:spPr>
            </p:pic>
            <p:pic>
              <p:nvPicPr>
                <p:cNvPr id="16" name="Picture 15" descr="Screen Shot 2017-10-08 at 12.02.21 AM.png"/>
                <p:cNvPicPr>
                  <a:picLocks noChangeAspect="1"/>
                </p:cNvPicPr>
                <p:nvPr/>
              </p:nvPicPr>
              <p:blipFill rotWithShape="1">
                <a:blip r:embed="rId6">
                  <a:extLst>
                    <a:ext uri="{28A0092B-C50C-407E-A947-70E740481C1C}">
                      <a14:useLocalDpi xmlns:a14="http://schemas.microsoft.com/office/drawing/2010/main" val="0"/>
                    </a:ext>
                  </a:extLst>
                </a:blip>
                <a:srcRect l="28727" t="10280" r="43915" b="51889"/>
                <a:stretch/>
              </p:blipFill>
              <p:spPr>
                <a:xfrm>
                  <a:off x="-5145547" y="12732761"/>
                  <a:ext cx="3702978" cy="5426796"/>
                </a:xfrm>
                <a:prstGeom prst="rect">
                  <a:avLst/>
                </a:prstGeom>
                <a:ln w="76200" cmpd="sng">
                  <a:solidFill>
                    <a:schemeClr val="accent2"/>
                  </a:solidFill>
                </a:ln>
              </p:spPr>
            </p:pic>
            <p:pic>
              <p:nvPicPr>
                <p:cNvPr id="17" name="Picture 16" descr="Screen Shot 2017-10-08 at 12.02.21 AM.png"/>
                <p:cNvPicPr>
                  <a:picLocks noChangeAspect="1"/>
                </p:cNvPicPr>
                <p:nvPr/>
              </p:nvPicPr>
              <p:blipFill rotWithShape="1">
                <a:blip r:embed="rId6">
                  <a:extLst>
                    <a:ext uri="{28A0092B-C50C-407E-A947-70E740481C1C}">
                      <a14:useLocalDpi xmlns:a14="http://schemas.microsoft.com/office/drawing/2010/main" val="0"/>
                    </a:ext>
                  </a:extLst>
                </a:blip>
                <a:srcRect l="30216" t="37018" r="42426" b="25151"/>
                <a:stretch/>
              </p:blipFill>
              <p:spPr>
                <a:xfrm>
                  <a:off x="-5554468" y="12465161"/>
                  <a:ext cx="3702978" cy="5426796"/>
                </a:xfrm>
                <a:prstGeom prst="rect">
                  <a:avLst/>
                </a:prstGeom>
                <a:ln w="76200" cmpd="sng">
                  <a:solidFill>
                    <a:schemeClr val="accent2"/>
                  </a:solidFill>
                </a:ln>
              </p:spPr>
            </p:pic>
          </p:grpSp>
          <p:cxnSp>
            <p:nvCxnSpPr>
              <p:cNvPr id="21" name="Straight Arrow Connector 20"/>
              <p:cNvCxnSpPr/>
              <p:nvPr/>
            </p:nvCxnSpPr>
            <p:spPr>
              <a:xfrm>
                <a:off x="7237518" y="12231476"/>
                <a:ext cx="2234239" cy="959904"/>
              </a:xfrm>
              <a:prstGeom prst="straightConnector1">
                <a:avLst/>
              </a:prstGeom>
              <a:ln w="76200" cmpd="sng">
                <a:solidFill>
                  <a:srgbClr val="1F497D"/>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7409721" y="19287699"/>
                <a:ext cx="2234239" cy="905526"/>
              </a:xfrm>
              <a:prstGeom prst="straightConnector1">
                <a:avLst/>
              </a:prstGeom>
              <a:ln w="76200" cmpd="sng">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31" name="Left Brace 30"/>
              <p:cNvSpPr/>
              <p:nvPr/>
            </p:nvSpPr>
            <p:spPr>
              <a:xfrm rot="16200000">
                <a:off x="19355071" y="11842196"/>
                <a:ext cx="2380699" cy="2214732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Left Brace 31"/>
              <p:cNvSpPr/>
              <p:nvPr/>
            </p:nvSpPr>
            <p:spPr>
              <a:xfrm rot="16200000">
                <a:off x="34810770" y="19158595"/>
                <a:ext cx="2380701" cy="6979323"/>
              </a:xfrm>
              <a:prstGeom prst="leftBrace">
                <a:avLst/>
              </a:prstGeom>
              <a:ln>
                <a:solidFill>
                  <a:srgbClr val="CF8D1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spTree>
    <p:extLst>
      <p:ext uri="{BB962C8B-B14F-4D97-AF65-F5344CB8AC3E}">
        <p14:creationId xmlns:p14="http://schemas.microsoft.com/office/powerpoint/2010/main" val="590774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liZXWcvpr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0320" y="1318260"/>
            <a:ext cx="46085760" cy="26161802"/>
          </a:xfrm>
          <a:prstGeom prst="rect">
            <a:avLst/>
          </a:prstGeom>
        </p:spPr>
      </p:pic>
    </p:spTree>
    <p:extLst>
      <p:ext uri="{BB962C8B-B14F-4D97-AF65-F5344CB8AC3E}">
        <p14:creationId xmlns:p14="http://schemas.microsoft.com/office/powerpoint/2010/main" val="3423365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120297" y="12864645"/>
            <a:ext cx="5880377" cy="12542717"/>
            <a:chOff x="9864761" y="-3407217"/>
            <a:chExt cx="5880377" cy="12542717"/>
          </a:xfrm>
        </p:grpSpPr>
        <p:grpSp>
          <p:nvGrpSpPr>
            <p:cNvPr id="5" name="Group 4"/>
            <p:cNvGrpSpPr/>
            <p:nvPr/>
          </p:nvGrpSpPr>
          <p:grpSpPr>
            <a:xfrm>
              <a:off x="9906848" y="-101754"/>
              <a:ext cx="2581156" cy="2674530"/>
              <a:chOff x="10085472" y="-434512"/>
              <a:chExt cx="2581156" cy="2674530"/>
            </a:xfrm>
          </p:grpSpPr>
          <p:grpSp>
            <p:nvGrpSpPr>
              <p:cNvPr id="35" name="Group 34"/>
              <p:cNvGrpSpPr/>
              <p:nvPr/>
            </p:nvGrpSpPr>
            <p:grpSpPr>
              <a:xfrm>
                <a:off x="10085472" y="-434512"/>
                <a:ext cx="2581156" cy="2674530"/>
                <a:chOff x="10085472" y="-960954"/>
                <a:chExt cx="2581156" cy="2674530"/>
              </a:xfrm>
              <a:solidFill>
                <a:srgbClr val="FFFFFF"/>
              </a:solidFill>
            </p:grpSpPr>
            <p:grpSp>
              <p:nvGrpSpPr>
                <p:cNvPr id="37" name="Group 36"/>
                <p:cNvGrpSpPr/>
                <p:nvPr/>
              </p:nvGrpSpPr>
              <p:grpSpPr>
                <a:xfrm>
                  <a:off x="10085472" y="-591622"/>
                  <a:ext cx="2581156" cy="1935866"/>
                  <a:chOff x="512342" y="1713448"/>
                  <a:chExt cx="2581156" cy="1935866"/>
                </a:xfrm>
                <a:grpFill/>
              </p:grpSpPr>
              <p:sp>
                <p:nvSpPr>
                  <p:cNvPr id="40" name="Rectangle 39"/>
                  <p:cNvSpPr/>
                  <p:nvPr/>
                </p:nvSpPr>
                <p:spPr>
                  <a:xfrm>
                    <a:off x="512342" y="1713448"/>
                    <a:ext cx="2581156" cy="193586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1" name="Picture 40"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926" y="2238177"/>
                    <a:ext cx="2288372" cy="637743"/>
                  </a:xfrm>
                  <a:prstGeom prst="rect">
                    <a:avLst/>
                  </a:prstGeom>
                  <a:grpFill/>
                  <a:ln>
                    <a:noFill/>
                  </a:ln>
                </p:spPr>
              </p:pic>
            </p:grpSp>
            <p:sp>
              <p:nvSpPr>
                <p:cNvPr id="38" name="TextBox 37"/>
                <p:cNvSpPr txBox="1"/>
                <p:nvPr/>
              </p:nvSpPr>
              <p:spPr>
                <a:xfrm>
                  <a:off x="10085472" y="1344244"/>
                  <a:ext cx="2581156" cy="369332"/>
                </a:xfrm>
                <a:prstGeom prst="rect">
                  <a:avLst/>
                </a:prstGeom>
                <a:grpFill/>
                <a:ln>
                  <a:noFill/>
                </a:ln>
              </p:spPr>
              <p:txBody>
                <a:bodyPr wrap="square" rtlCol="0">
                  <a:spAutoFit/>
                </a:bodyPr>
                <a:lstStyle/>
                <a:p>
                  <a:pPr algn="ctr"/>
                  <a:r>
                    <a:rPr lang="en-US" sz="1800" b="1" dirty="0" smtClean="0">
                      <a:solidFill>
                        <a:schemeClr val="accent3"/>
                      </a:solidFill>
                    </a:rPr>
                    <a:t>2D-FFT</a:t>
                  </a:r>
                  <a:endParaRPr lang="en-US" sz="1800" b="1" dirty="0">
                    <a:solidFill>
                      <a:schemeClr val="accent3"/>
                    </a:solidFill>
                  </a:endParaRPr>
                </a:p>
              </p:txBody>
            </p:sp>
            <p:sp>
              <p:nvSpPr>
                <p:cNvPr id="39" name="TextBox 38"/>
                <p:cNvSpPr txBox="1"/>
                <p:nvPr/>
              </p:nvSpPr>
              <p:spPr>
                <a:xfrm>
                  <a:off x="10085472" y="-960954"/>
                  <a:ext cx="2581156" cy="369332"/>
                </a:xfrm>
                <a:prstGeom prst="rect">
                  <a:avLst/>
                </a:prstGeom>
                <a:grpFill/>
                <a:ln>
                  <a:noFill/>
                </a:ln>
              </p:spPr>
              <p:txBody>
                <a:bodyPr wrap="square" rtlCol="0">
                  <a:spAutoFit/>
                </a:bodyPr>
                <a:lstStyle/>
                <a:p>
                  <a:pPr algn="ctr"/>
                  <a:r>
                    <a:rPr lang="en-US" sz="1800" b="1" dirty="0" smtClean="0">
                      <a:solidFill>
                        <a:schemeClr val="accent3"/>
                      </a:solidFill>
                    </a:rPr>
                    <a:t>SIG + NOISE </a:t>
                  </a:r>
                  <a:endParaRPr lang="en-US" sz="1800" b="1" dirty="0">
                    <a:solidFill>
                      <a:schemeClr val="accent3"/>
                    </a:solidFill>
                  </a:endParaRPr>
                </a:p>
              </p:txBody>
            </p:sp>
          </p:grpSp>
          <p:sp>
            <p:nvSpPr>
              <p:cNvPr id="36" name="Rectangle 35"/>
              <p:cNvSpPr/>
              <p:nvPr/>
            </p:nvSpPr>
            <p:spPr>
              <a:xfrm>
                <a:off x="10085472" y="-434512"/>
                <a:ext cx="2581156" cy="2674530"/>
              </a:xfrm>
              <a:prstGeom prst="rect">
                <a:avLst/>
              </a:prstGeom>
              <a:noFill/>
              <a:ln w="28575" cmpd="sng">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 name="TextBox 5"/>
            <p:cNvSpPr txBox="1"/>
            <p:nvPr/>
          </p:nvSpPr>
          <p:spPr>
            <a:xfrm>
              <a:off x="12577967" y="835402"/>
              <a:ext cx="519401" cy="769441"/>
            </a:xfrm>
            <a:prstGeom prst="rect">
              <a:avLst/>
            </a:prstGeom>
            <a:noFill/>
            <a:ln>
              <a:noFill/>
            </a:ln>
          </p:spPr>
          <p:txBody>
            <a:bodyPr wrap="square" rtlCol="0">
              <a:spAutoFit/>
            </a:bodyPr>
            <a:lstStyle/>
            <a:p>
              <a:pPr algn="ctr"/>
              <a:r>
                <a:rPr lang="en-US" sz="4400" b="1" dirty="0" smtClean="0">
                  <a:solidFill>
                    <a:schemeClr val="tx1"/>
                  </a:solidFill>
                </a:rPr>
                <a:t>*</a:t>
              </a:r>
              <a:endParaRPr lang="en-US" sz="4400" b="1" dirty="0">
                <a:solidFill>
                  <a:schemeClr val="tx1"/>
                </a:solidFill>
              </a:endParaRPr>
            </a:p>
          </p:txBody>
        </p:sp>
        <p:grpSp>
          <p:nvGrpSpPr>
            <p:cNvPr id="7" name="Group 6"/>
            <p:cNvGrpSpPr/>
            <p:nvPr/>
          </p:nvGrpSpPr>
          <p:grpSpPr>
            <a:xfrm>
              <a:off x="9892819" y="-3407217"/>
              <a:ext cx="2581156" cy="2716267"/>
              <a:chOff x="11989350" y="-3261957"/>
              <a:chExt cx="2581156" cy="2716267"/>
            </a:xfrm>
          </p:grpSpPr>
          <p:pic>
            <p:nvPicPr>
              <p:cNvPr id="31" name="Picture 30" descr="FreqTime__S19e-5_A1_F1500.png"/>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11989350" y="-2867269"/>
                <a:ext cx="2581156" cy="1935314"/>
              </a:xfrm>
              <a:prstGeom prst="rect">
                <a:avLst/>
              </a:prstGeom>
              <a:ln>
                <a:solidFill>
                  <a:schemeClr val="tx1"/>
                </a:solidFill>
              </a:ln>
            </p:spPr>
          </p:pic>
          <p:sp>
            <p:nvSpPr>
              <p:cNvPr id="32" name="TextBox 31"/>
              <p:cNvSpPr txBox="1"/>
              <p:nvPr/>
            </p:nvSpPr>
            <p:spPr>
              <a:xfrm>
                <a:off x="11989350" y="-915022"/>
                <a:ext cx="2581156" cy="369332"/>
              </a:xfrm>
              <a:prstGeom prst="rect">
                <a:avLst/>
              </a:prstGeom>
              <a:solidFill>
                <a:srgbClr val="FFFFFF"/>
              </a:solidFill>
              <a:ln>
                <a:noFill/>
              </a:ln>
            </p:spPr>
            <p:txBody>
              <a:bodyPr wrap="square" rtlCol="0">
                <a:spAutoFit/>
              </a:bodyPr>
              <a:lstStyle/>
              <a:p>
                <a:pPr algn="ctr"/>
                <a:r>
                  <a:rPr lang="en-US" sz="1800" b="1" dirty="0" smtClean="0">
                    <a:solidFill>
                      <a:schemeClr val="accent3"/>
                    </a:solidFill>
                  </a:rPr>
                  <a:t>Power Spectrum</a:t>
                </a:r>
                <a:endParaRPr lang="en-US" sz="1800" b="1" dirty="0">
                  <a:solidFill>
                    <a:schemeClr val="accent3"/>
                  </a:solidFill>
                </a:endParaRPr>
              </a:p>
            </p:txBody>
          </p:sp>
          <p:sp>
            <p:nvSpPr>
              <p:cNvPr id="33" name="TextBox 32"/>
              <p:cNvSpPr txBox="1"/>
              <p:nvPr/>
            </p:nvSpPr>
            <p:spPr>
              <a:xfrm>
                <a:off x="11989350" y="-3261957"/>
                <a:ext cx="2581156" cy="369332"/>
              </a:xfrm>
              <a:prstGeom prst="rect">
                <a:avLst/>
              </a:prstGeom>
              <a:solidFill>
                <a:srgbClr val="FFFFFF"/>
              </a:solidFill>
              <a:ln>
                <a:noFill/>
              </a:ln>
            </p:spPr>
            <p:txBody>
              <a:bodyPr wrap="square" rtlCol="0">
                <a:spAutoFit/>
              </a:bodyPr>
              <a:lstStyle/>
              <a:p>
                <a:pPr algn="ctr"/>
                <a:r>
                  <a:rPr lang="en-US" sz="1800" b="1" dirty="0" smtClean="0">
                    <a:solidFill>
                      <a:schemeClr val="accent3"/>
                    </a:solidFill>
                  </a:rPr>
                  <a:t>SIG + NOISE </a:t>
                </a:r>
                <a:endParaRPr lang="en-US" sz="1800" b="1" dirty="0">
                  <a:solidFill>
                    <a:schemeClr val="accent3"/>
                  </a:solidFill>
                </a:endParaRPr>
              </a:p>
            </p:txBody>
          </p:sp>
          <p:sp>
            <p:nvSpPr>
              <p:cNvPr id="34" name="Rectangle 33"/>
              <p:cNvSpPr/>
              <p:nvPr/>
            </p:nvSpPr>
            <p:spPr>
              <a:xfrm>
                <a:off x="11989350" y="-3261957"/>
                <a:ext cx="2581156" cy="2716266"/>
              </a:xfrm>
              <a:prstGeom prst="rect">
                <a:avLst/>
              </a:prstGeom>
              <a:noFill/>
              <a:ln w="28575" cmpd="sng">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13137659" y="-101754"/>
              <a:ext cx="2607479" cy="2676243"/>
              <a:chOff x="13137659" y="-101754"/>
              <a:chExt cx="2607479" cy="2676243"/>
            </a:xfrm>
          </p:grpSpPr>
          <p:pic>
            <p:nvPicPr>
              <p:cNvPr id="27" name="Picture 26" descr="1SigFil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63982" y="270914"/>
                <a:ext cx="2581156" cy="1935866"/>
              </a:xfrm>
              <a:prstGeom prst="rect">
                <a:avLst/>
              </a:prstGeom>
              <a:ln w="9525" cmpd="sng">
                <a:solidFill>
                  <a:schemeClr val="tx1"/>
                </a:solidFill>
              </a:ln>
            </p:spPr>
          </p:pic>
          <p:sp>
            <p:nvSpPr>
              <p:cNvPr id="28" name="TextBox 27"/>
              <p:cNvSpPr txBox="1"/>
              <p:nvPr/>
            </p:nvSpPr>
            <p:spPr>
              <a:xfrm>
                <a:off x="13163982" y="-101754"/>
                <a:ext cx="2581156" cy="369332"/>
              </a:xfrm>
              <a:prstGeom prst="rect">
                <a:avLst/>
              </a:prstGeom>
              <a:solidFill>
                <a:srgbClr val="FFFFFF"/>
              </a:solidFill>
              <a:ln>
                <a:noFill/>
              </a:ln>
            </p:spPr>
            <p:txBody>
              <a:bodyPr wrap="square" rtlCol="0">
                <a:spAutoFit/>
              </a:bodyPr>
              <a:lstStyle/>
              <a:p>
                <a:pPr algn="ctr"/>
                <a:r>
                  <a:rPr lang="en-US" sz="1800" b="1" dirty="0" smtClean="0">
                    <a:solidFill>
                      <a:srgbClr val="260DF6"/>
                    </a:solidFill>
                  </a:rPr>
                  <a:t>FILTER</a:t>
                </a:r>
                <a:endParaRPr lang="en-US" sz="1800" b="1" dirty="0">
                  <a:solidFill>
                    <a:srgbClr val="260DF6"/>
                  </a:solidFill>
                </a:endParaRPr>
              </a:p>
            </p:txBody>
          </p:sp>
          <p:sp>
            <p:nvSpPr>
              <p:cNvPr id="29" name="TextBox 28"/>
              <p:cNvSpPr txBox="1"/>
              <p:nvPr/>
            </p:nvSpPr>
            <p:spPr>
              <a:xfrm>
                <a:off x="13163982" y="2205157"/>
                <a:ext cx="2581156" cy="369332"/>
              </a:xfrm>
              <a:prstGeom prst="rect">
                <a:avLst/>
              </a:prstGeom>
              <a:solidFill>
                <a:srgbClr val="FFFFFF"/>
              </a:solidFill>
              <a:ln>
                <a:noFill/>
              </a:ln>
            </p:spPr>
            <p:txBody>
              <a:bodyPr wrap="square" rtlCol="0">
                <a:spAutoFit/>
              </a:bodyPr>
              <a:lstStyle/>
              <a:p>
                <a:pPr algn="ctr"/>
                <a:r>
                  <a:rPr lang="en-US" sz="1800" b="1" dirty="0" smtClean="0">
                    <a:solidFill>
                      <a:srgbClr val="260DF6"/>
                    </a:solidFill>
                  </a:rPr>
                  <a:t>Magnitude 2D-FFT</a:t>
                </a:r>
                <a:endParaRPr lang="en-US" sz="1800" b="1" dirty="0">
                  <a:solidFill>
                    <a:srgbClr val="260DF6"/>
                  </a:solidFill>
                </a:endParaRPr>
              </a:p>
            </p:txBody>
          </p:sp>
          <p:sp>
            <p:nvSpPr>
              <p:cNvPr id="30" name="Rectangle 29"/>
              <p:cNvSpPr/>
              <p:nvPr/>
            </p:nvSpPr>
            <p:spPr>
              <a:xfrm>
                <a:off x="13137659" y="-101754"/>
                <a:ext cx="2607479" cy="2676243"/>
              </a:xfrm>
              <a:prstGeom prst="rect">
                <a:avLst/>
              </a:prstGeom>
              <a:noFill/>
              <a:ln w="38100" cmpd="sng">
                <a:solidFill>
                  <a:srgbClr val="260D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9906848" y="3169529"/>
              <a:ext cx="2581156" cy="2674530"/>
              <a:chOff x="11669720" y="3161062"/>
              <a:chExt cx="2581156" cy="2674530"/>
            </a:xfrm>
          </p:grpSpPr>
          <p:grpSp>
            <p:nvGrpSpPr>
              <p:cNvPr id="21" name="Group 20"/>
              <p:cNvGrpSpPr/>
              <p:nvPr/>
            </p:nvGrpSpPr>
            <p:grpSpPr>
              <a:xfrm>
                <a:off x="11669720" y="3530394"/>
                <a:ext cx="2581156" cy="1935866"/>
                <a:chOff x="10085472" y="4175567"/>
                <a:chExt cx="2581156" cy="1935866"/>
              </a:xfrm>
            </p:grpSpPr>
            <p:sp>
              <p:nvSpPr>
                <p:cNvPr id="25" name="Rectangle 24"/>
                <p:cNvSpPr/>
                <p:nvPr/>
              </p:nvSpPr>
              <p:spPr>
                <a:xfrm>
                  <a:off x="10085472" y="4175567"/>
                  <a:ext cx="2581156" cy="1935866"/>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23500" y="4828200"/>
                  <a:ext cx="2321676" cy="572680"/>
                </a:xfrm>
                <a:prstGeom prst="rect">
                  <a:avLst/>
                </a:prstGeom>
              </p:spPr>
            </p:pic>
          </p:grpSp>
          <p:sp>
            <p:nvSpPr>
              <p:cNvPr id="22" name="TextBox 21"/>
              <p:cNvSpPr txBox="1"/>
              <p:nvPr/>
            </p:nvSpPr>
            <p:spPr>
              <a:xfrm>
                <a:off x="11669720" y="3161062"/>
                <a:ext cx="2581156" cy="369332"/>
              </a:xfrm>
              <a:prstGeom prst="rect">
                <a:avLst/>
              </a:prstGeom>
              <a:solidFill>
                <a:srgbClr val="FFFFFF"/>
              </a:solidFill>
              <a:ln>
                <a:noFill/>
              </a:ln>
            </p:spPr>
            <p:txBody>
              <a:bodyPr wrap="square" rtlCol="0">
                <a:spAutoFit/>
              </a:bodyPr>
              <a:lstStyle/>
              <a:p>
                <a:pPr algn="ctr"/>
                <a:r>
                  <a:rPr lang="en-US" sz="1800" b="1" dirty="0" smtClean="0">
                    <a:solidFill>
                      <a:schemeClr val="accent5"/>
                    </a:solidFill>
                  </a:rPr>
                  <a:t>ENHANCED</a:t>
                </a:r>
                <a:endParaRPr lang="en-US" sz="1800" b="1" dirty="0">
                  <a:solidFill>
                    <a:schemeClr val="accent5"/>
                  </a:solidFill>
                </a:endParaRPr>
              </a:p>
            </p:txBody>
          </p:sp>
          <p:sp>
            <p:nvSpPr>
              <p:cNvPr id="23" name="TextBox 22"/>
              <p:cNvSpPr txBox="1"/>
              <p:nvPr/>
            </p:nvSpPr>
            <p:spPr>
              <a:xfrm>
                <a:off x="11669720" y="5466260"/>
                <a:ext cx="2581156" cy="369332"/>
              </a:xfrm>
              <a:prstGeom prst="rect">
                <a:avLst/>
              </a:prstGeom>
              <a:solidFill>
                <a:srgbClr val="FFFFFF"/>
              </a:solidFill>
              <a:ln>
                <a:noFill/>
              </a:ln>
            </p:spPr>
            <p:txBody>
              <a:bodyPr wrap="square" rtlCol="0">
                <a:spAutoFit/>
              </a:bodyPr>
              <a:lstStyle/>
              <a:p>
                <a:pPr algn="ctr"/>
                <a:r>
                  <a:rPr lang="en-US" sz="1800" b="1" dirty="0" smtClean="0">
                    <a:solidFill>
                      <a:srgbClr val="AF4345"/>
                    </a:solidFill>
                  </a:rPr>
                  <a:t>2D-FFT</a:t>
                </a:r>
                <a:endParaRPr lang="en-US" sz="1800" b="1" dirty="0">
                  <a:solidFill>
                    <a:srgbClr val="AF4345"/>
                  </a:solidFill>
                </a:endParaRPr>
              </a:p>
            </p:txBody>
          </p:sp>
          <p:sp>
            <p:nvSpPr>
              <p:cNvPr id="24" name="Rectangle 23"/>
              <p:cNvSpPr/>
              <p:nvPr/>
            </p:nvSpPr>
            <p:spPr>
              <a:xfrm>
                <a:off x="11669720" y="3161062"/>
                <a:ext cx="2581156" cy="2674530"/>
              </a:xfrm>
              <a:prstGeom prst="rect">
                <a:avLst/>
              </a:prstGeom>
              <a:noFill/>
              <a:ln w="38100" cmpd="sng">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9864761" y="6440812"/>
              <a:ext cx="2609214" cy="2694688"/>
              <a:chOff x="8928118" y="3149371"/>
              <a:chExt cx="2609214" cy="2694688"/>
            </a:xfrm>
          </p:grpSpPr>
          <p:pic>
            <p:nvPicPr>
              <p:cNvPr id="17" name="Picture 16" descr="FreqTime_A1_1sig_f01500-1500_1sigs_A1f1500_2.png"/>
              <p:cNvPicPr>
                <a:picLocks noChangeAspect="1"/>
              </p:cNvPicPr>
              <p:nvPr/>
            </p:nvPicPr>
            <p:blipFill rotWithShape="1">
              <a:blip r:embed="rId6">
                <a:extLst>
                  <a:ext uri="{28A0092B-C50C-407E-A947-70E740481C1C}">
                    <a14:useLocalDpi xmlns:a14="http://schemas.microsoft.com/office/drawing/2010/main" val="0"/>
                  </a:ext>
                </a:extLst>
              </a:blip>
              <a:srcRect l="32730" r="33575"/>
              <a:stretch/>
            </p:blipFill>
            <p:spPr>
              <a:xfrm>
                <a:off x="8928119" y="3530394"/>
                <a:ext cx="2609213" cy="1935314"/>
              </a:xfrm>
              <a:prstGeom prst="rect">
                <a:avLst/>
              </a:prstGeom>
              <a:ln w="9525" cmpd="sng">
                <a:solidFill>
                  <a:srgbClr val="000000"/>
                </a:solidFill>
              </a:ln>
            </p:spPr>
          </p:pic>
          <p:sp>
            <p:nvSpPr>
              <p:cNvPr id="18" name="TextBox 17"/>
              <p:cNvSpPr txBox="1"/>
              <p:nvPr/>
            </p:nvSpPr>
            <p:spPr>
              <a:xfrm>
                <a:off x="8928118" y="3149371"/>
                <a:ext cx="2609213" cy="369332"/>
              </a:xfrm>
              <a:prstGeom prst="rect">
                <a:avLst/>
              </a:prstGeom>
              <a:solidFill>
                <a:srgbClr val="FFFFFF"/>
              </a:solidFill>
              <a:ln>
                <a:noFill/>
              </a:ln>
            </p:spPr>
            <p:txBody>
              <a:bodyPr wrap="square" rtlCol="0">
                <a:spAutoFit/>
              </a:bodyPr>
              <a:lstStyle/>
              <a:p>
                <a:pPr algn="ctr"/>
                <a:r>
                  <a:rPr lang="en-US" sz="1800" b="1" dirty="0" smtClean="0">
                    <a:solidFill>
                      <a:srgbClr val="AF4345"/>
                    </a:solidFill>
                  </a:rPr>
                  <a:t>ENHANCED</a:t>
                </a:r>
                <a:endParaRPr lang="en-US" sz="1800" b="1" dirty="0">
                  <a:solidFill>
                    <a:srgbClr val="AF4345"/>
                  </a:solidFill>
                </a:endParaRPr>
              </a:p>
            </p:txBody>
          </p:sp>
          <p:sp>
            <p:nvSpPr>
              <p:cNvPr id="19" name="TextBox 18"/>
              <p:cNvSpPr txBox="1"/>
              <p:nvPr/>
            </p:nvSpPr>
            <p:spPr>
              <a:xfrm>
                <a:off x="8928119" y="5474727"/>
                <a:ext cx="2609213" cy="369332"/>
              </a:xfrm>
              <a:prstGeom prst="rect">
                <a:avLst/>
              </a:prstGeom>
              <a:solidFill>
                <a:srgbClr val="FFFFFF"/>
              </a:solidFill>
              <a:ln>
                <a:noFill/>
              </a:ln>
            </p:spPr>
            <p:txBody>
              <a:bodyPr wrap="square" rtlCol="0">
                <a:spAutoFit/>
              </a:bodyPr>
              <a:lstStyle/>
              <a:p>
                <a:pPr algn="ctr"/>
                <a:r>
                  <a:rPr lang="en-US" sz="1800" b="1" dirty="0" smtClean="0">
                    <a:solidFill>
                      <a:srgbClr val="AF4345"/>
                    </a:solidFill>
                  </a:rPr>
                  <a:t>Power Spectrum</a:t>
                </a:r>
                <a:endParaRPr lang="en-US" sz="1800" b="1" dirty="0">
                  <a:solidFill>
                    <a:srgbClr val="AF4345"/>
                  </a:solidFill>
                </a:endParaRPr>
              </a:p>
            </p:txBody>
          </p:sp>
          <p:sp>
            <p:nvSpPr>
              <p:cNvPr id="20" name="Rectangle 19"/>
              <p:cNvSpPr/>
              <p:nvPr/>
            </p:nvSpPr>
            <p:spPr>
              <a:xfrm>
                <a:off x="8928118" y="3149371"/>
                <a:ext cx="2609214" cy="2694688"/>
              </a:xfrm>
              <a:prstGeom prst="rect">
                <a:avLst/>
              </a:prstGeom>
              <a:noFill/>
              <a:ln w="38100" cmpd="sng">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1" name="Straight Arrow Connector 10"/>
            <p:cNvCxnSpPr>
              <a:stCxn id="32" idx="2"/>
              <a:endCxn id="39" idx="0"/>
            </p:cNvCxnSpPr>
            <p:nvPr/>
          </p:nvCxnSpPr>
          <p:spPr>
            <a:xfrm>
              <a:off x="11183397" y="-690950"/>
              <a:ext cx="14029" cy="589196"/>
            </a:xfrm>
            <a:prstGeom prst="straightConnector1">
              <a:avLst/>
            </a:prstGeom>
            <a:ln w="57150" cmpd="sng">
              <a:solidFill>
                <a:schemeClr val="tx1">
                  <a:lumMod val="95000"/>
                  <a:lumOff val="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38" idx="2"/>
              <a:endCxn id="24" idx="0"/>
            </p:cNvCxnSpPr>
            <p:nvPr/>
          </p:nvCxnSpPr>
          <p:spPr>
            <a:xfrm>
              <a:off x="11197426" y="2572776"/>
              <a:ext cx="0" cy="596753"/>
            </a:xfrm>
            <a:prstGeom prst="straightConnector1">
              <a:avLst/>
            </a:prstGeom>
            <a:ln w="57150" cmpd="sng">
              <a:solidFill>
                <a:srgbClr val="0D0D0D"/>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23" idx="2"/>
            </p:cNvCxnSpPr>
            <p:nvPr/>
          </p:nvCxnSpPr>
          <p:spPr>
            <a:xfrm flipH="1">
              <a:off x="11183397" y="5844059"/>
              <a:ext cx="14029" cy="596753"/>
            </a:xfrm>
            <a:prstGeom prst="straightConnector1">
              <a:avLst/>
            </a:prstGeom>
            <a:ln w="57150" cmpd="sng">
              <a:solidFill>
                <a:srgbClr val="0D0D0D"/>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1327312" y="-660708"/>
              <a:ext cx="1244602" cy="461665"/>
            </a:xfrm>
            <a:prstGeom prst="rect">
              <a:avLst/>
            </a:prstGeom>
            <a:noFill/>
          </p:spPr>
          <p:txBody>
            <a:bodyPr wrap="none" rtlCol="0">
              <a:spAutoFit/>
            </a:bodyPr>
            <a:lstStyle/>
            <a:p>
              <a:r>
                <a:rPr lang="en-US" sz="2400" b="1" dirty="0" smtClean="0"/>
                <a:t>2D-FFT </a:t>
              </a:r>
              <a:endParaRPr lang="en-US" sz="2400" b="1" dirty="0"/>
            </a:p>
          </p:txBody>
        </p:sp>
        <p:sp>
          <p:nvSpPr>
            <p:cNvPr id="15" name="TextBox 14"/>
            <p:cNvSpPr txBox="1"/>
            <p:nvPr/>
          </p:nvSpPr>
          <p:spPr>
            <a:xfrm>
              <a:off x="11352792" y="2594777"/>
              <a:ext cx="2783334" cy="461665"/>
            </a:xfrm>
            <a:prstGeom prst="rect">
              <a:avLst/>
            </a:prstGeom>
            <a:noFill/>
          </p:spPr>
          <p:txBody>
            <a:bodyPr wrap="none" rtlCol="0">
              <a:spAutoFit/>
            </a:bodyPr>
            <a:lstStyle/>
            <a:p>
              <a:r>
                <a:rPr lang="en-US" sz="2400" b="1" dirty="0" smtClean="0"/>
                <a:t>MULTIPLICATION</a:t>
              </a:r>
              <a:endParaRPr lang="en-US" sz="2400" b="1" dirty="0"/>
            </a:p>
          </p:txBody>
        </p:sp>
        <p:sp>
          <p:nvSpPr>
            <p:cNvPr id="16" name="TextBox 15"/>
            <p:cNvSpPr txBox="1"/>
            <p:nvPr/>
          </p:nvSpPr>
          <p:spPr>
            <a:xfrm>
              <a:off x="11327312" y="5902163"/>
              <a:ext cx="1928683" cy="461665"/>
            </a:xfrm>
            <a:prstGeom prst="rect">
              <a:avLst/>
            </a:prstGeom>
            <a:noFill/>
          </p:spPr>
          <p:txBody>
            <a:bodyPr wrap="none" rtlCol="0">
              <a:spAutoFit/>
            </a:bodyPr>
            <a:lstStyle/>
            <a:p>
              <a:r>
                <a:rPr lang="en-US" sz="2400" b="1" dirty="0" smtClean="0"/>
                <a:t>INV. 2D-FFT</a:t>
              </a:r>
              <a:endParaRPr lang="en-US" sz="2400" b="1" dirty="0"/>
            </a:p>
          </p:txBody>
        </p:sp>
      </p:grpSp>
    </p:spTree>
    <p:extLst>
      <p:ext uri="{BB962C8B-B14F-4D97-AF65-F5344CB8AC3E}">
        <p14:creationId xmlns:p14="http://schemas.microsoft.com/office/powerpoint/2010/main" val="1270196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12435</TotalTime>
  <Words>482</Words>
  <Application>Microsoft Macintosh PowerPoint</Application>
  <PresentationFormat>Custom</PresentationFormat>
  <Paragraphs>58</Paragraphs>
  <Slides>4</Slides>
  <Notes>1</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 Vajpeyi</dc:creator>
  <cp:lastModifiedBy>Avi Vajpeyi</cp:lastModifiedBy>
  <cp:revision>33</cp:revision>
  <cp:lastPrinted>2017-10-08T05:15:22Z</cp:lastPrinted>
  <dcterms:created xsi:type="dcterms:W3CDTF">2017-10-06T00:38:03Z</dcterms:created>
  <dcterms:modified xsi:type="dcterms:W3CDTF">2017-10-16T03:40:56Z</dcterms:modified>
</cp:coreProperties>
</file>