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81" r:id="rId2"/>
    <p:sldId id="282" r:id="rId3"/>
    <p:sldId id="283" r:id="rId4"/>
    <p:sldId id="284" r:id="rId5"/>
    <p:sldId id="285" r:id="rId6"/>
    <p:sldId id="286" r:id="rId7"/>
    <p:sldId id="288" r:id="rId8"/>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3DF152-EAB2-CEDB-5B85-E21178BB479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F758D783-40E0-2687-47B3-3E97741BB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1966D47B-562E-961C-B4E6-FC0161697723}"/>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FDB8860F-1222-055C-C3F1-AE321E82ECEF}"/>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9159A9E7-4352-6C60-2589-0C5CDBD2225B}"/>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183885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636962-3AE7-5257-9A50-F7E76D2D4FBA}"/>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94DDDCC9-427A-75A4-8632-E7BE462A58C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93C95A72-E977-3E93-FC9E-F863CCF5CB34}"/>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D70C8379-3EA7-0102-DDFB-945C565CEBEB}"/>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A123EC6D-BC54-9A3B-4AF5-6B9955AA7E91}"/>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37056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C6C49B0-5AD5-FA4E-A268-3ACFD8589B0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6446754A-6924-EE10-7FE9-11425A8A283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F4EE5050-3487-7D42-A235-24ECF6E25B64}"/>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C61CF8A9-9D32-64F4-6EA3-7DDE3F9C366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B7C063D7-1953-D941-8BD2-3E04CC7A9340}"/>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131566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404A70-70A9-3D6C-665F-ABA0A81FAB55}"/>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65BD1D0-88C4-AA77-D340-40F0C7AB5CD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CAE112CD-4DC0-4BD3-1ACA-5A4B67A14939}"/>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CFD2A48B-6444-6E4D-9769-B95822D9FAF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52DD1E00-30CC-FA3B-B1E1-B8BDF04A9A90}"/>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121156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211A17-D864-1F21-BCB2-71C23C48BB1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13CDC005-E047-B849-83EE-104F5B5F0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1F37A3F-723F-88F4-33F9-38E19E2CCA22}"/>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70442E9C-89E8-6A8E-4BFB-4C4549D97F2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DE88A89-B816-A0F5-12CD-00E743B29839}"/>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325917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04A01A-7E96-A476-0493-8BF52ECA7199}"/>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50DCF698-C383-CD2A-D8ED-853B9797125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130EF63-6EA4-1A5A-F43F-8428C9CB588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B0AC88F3-5FCB-4DB3-C810-8DEEC050D276}"/>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6" name="מציין מיקום של כותרת תחתונה 5">
            <a:extLst>
              <a:ext uri="{FF2B5EF4-FFF2-40B4-BE49-F238E27FC236}">
                <a16:creationId xmlns:a16="http://schemas.microsoft.com/office/drawing/2014/main" id="{F10864BD-AB58-C80C-1061-F69809A89443}"/>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77B994FA-C847-A364-9198-638D199FC86D}"/>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47105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40C8C7-537C-3C14-3E9D-894BA753FB5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366A4B2F-22DF-BEEF-4478-60A82A13F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7CB6978-4817-C455-6D33-1BDA1EB441E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0B0B6B67-C90A-25D0-D1AF-C60972635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CB69563-991B-C313-8956-149287FCABE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D6AC42A0-DA02-D8B1-C734-5CD257EAF23B}"/>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8" name="מציין מיקום של כותרת תחתונה 7">
            <a:extLst>
              <a:ext uri="{FF2B5EF4-FFF2-40B4-BE49-F238E27FC236}">
                <a16:creationId xmlns:a16="http://schemas.microsoft.com/office/drawing/2014/main" id="{B17F5328-F8C1-5401-8AB9-EB1D07C61A37}"/>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58505640-548F-3B39-38A0-859D7DBFDE30}"/>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181546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2847E1-11A6-4FE0-6E13-1F2BCD90D7BC}"/>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70CE420B-3A0F-ADA1-890C-5F08A722AA7B}"/>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4" name="מציין מיקום של כותרת תחתונה 3">
            <a:extLst>
              <a:ext uri="{FF2B5EF4-FFF2-40B4-BE49-F238E27FC236}">
                <a16:creationId xmlns:a16="http://schemas.microsoft.com/office/drawing/2014/main" id="{2903F43F-6774-E27D-AE01-0229541745EF}"/>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65AEAB38-DB01-CE16-1E25-3E301B3339CA}"/>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427379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BD6914C-F9C9-E420-88D6-1183975A92BA}"/>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3" name="מציין מיקום של כותרת תחתונה 2">
            <a:extLst>
              <a:ext uri="{FF2B5EF4-FFF2-40B4-BE49-F238E27FC236}">
                <a16:creationId xmlns:a16="http://schemas.microsoft.com/office/drawing/2014/main" id="{BF6E8E60-0184-A247-61AC-F3E45420E3C6}"/>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2CD606DD-EBEA-1B98-8235-6D318A4BCF90}"/>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82672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329389-5601-4D20-7F17-18EB18F84A5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6D567606-E57C-D4B8-9D6C-8E3ED9E61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A330AE4D-B16F-8F0D-3027-2A95EF5E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11E626F-E930-16D6-B899-DBAF6263AF7B}"/>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6" name="מציין מיקום של כותרת תחתונה 5">
            <a:extLst>
              <a:ext uri="{FF2B5EF4-FFF2-40B4-BE49-F238E27FC236}">
                <a16:creationId xmlns:a16="http://schemas.microsoft.com/office/drawing/2014/main" id="{B451E8C3-FB92-244E-49D9-81F7C967548E}"/>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D6B4D39C-BD55-B72B-E8BF-79AE5811CE7D}"/>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285150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464F2B-0E75-1684-53FB-CB9DD6D27D7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0EF7FE5C-708B-0BD3-3812-1AC46FCE0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AE393818-335B-D979-6638-3E20C0438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EF8BFEA-A28C-692C-3FA0-6773AB1A7B1D}"/>
              </a:ext>
            </a:extLst>
          </p:cNvPr>
          <p:cNvSpPr>
            <a:spLocks noGrp="1"/>
          </p:cNvSpPr>
          <p:nvPr>
            <p:ph type="dt" sz="half" idx="10"/>
          </p:nvPr>
        </p:nvSpPr>
        <p:spPr/>
        <p:txBody>
          <a:bodyPr/>
          <a:lstStyle/>
          <a:p>
            <a:fld id="{0F4D7B94-BE23-4E93-93CB-C50D856737E7}" type="datetimeFigureOut">
              <a:rPr lang="en-IL" smtClean="0"/>
              <a:t>19/12/2024</a:t>
            </a:fld>
            <a:endParaRPr lang="en-IL"/>
          </a:p>
        </p:txBody>
      </p:sp>
      <p:sp>
        <p:nvSpPr>
          <p:cNvPr id="6" name="מציין מיקום של כותרת תחתונה 5">
            <a:extLst>
              <a:ext uri="{FF2B5EF4-FFF2-40B4-BE49-F238E27FC236}">
                <a16:creationId xmlns:a16="http://schemas.microsoft.com/office/drawing/2014/main" id="{455EFCE1-3EE5-EDEA-8793-618C4E727108}"/>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5022AF0F-DFD8-65C8-9BEB-E828A48682BD}"/>
              </a:ext>
            </a:extLst>
          </p:cNvPr>
          <p:cNvSpPr>
            <a:spLocks noGrp="1"/>
          </p:cNvSpPr>
          <p:nvPr>
            <p:ph type="sldNum" sz="quarter" idx="12"/>
          </p:nvPr>
        </p:nvSpPr>
        <p:spPr/>
        <p:txBody>
          <a:bodyPr/>
          <a:lstStyle/>
          <a:p>
            <a:fld id="{0D94006E-B4F6-4F91-8866-61CEF10BD7EF}" type="slidenum">
              <a:rPr lang="en-IL" smtClean="0"/>
              <a:t>‹#›</a:t>
            </a:fld>
            <a:endParaRPr lang="en-IL"/>
          </a:p>
        </p:txBody>
      </p:sp>
    </p:spTree>
    <p:extLst>
      <p:ext uri="{BB962C8B-B14F-4D97-AF65-F5344CB8AC3E}">
        <p14:creationId xmlns:p14="http://schemas.microsoft.com/office/powerpoint/2010/main" val="335294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27AA285-6633-64BA-3D00-4EDFAC9C612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57E1124-D63B-0757-B94A-1A98BBE5687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BCCCFE7-B249-0BBF-B99D-2256B199BA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F4D7B94-BE23-4E93-93CB-C50D856737E7}" type="datetimeFigureOut">
              <a:rPr lang="en-IL" smtClean="0"/>
              <a:t>19/12/2024</a:t>
            </a:fld>
            <a:endParaRPr lang="en-IL"/>
          </a:p>
        </p:txBody>
      </p:sp>
      <p:sp>
        <p:nvSpPr>
          <p:cNvPr id="5" name="מציין מיקום של כותרת תחתונה 4">
            <a:extLst>
              <a:ext uri="{FF2B5EF4-FFF2-40B4-BE49-F238E27FC236}">
                <a16:creationId xmlns:a16="http://schemas.microsoft.com/office/drawing/2014/main" id="{659B8688-9AC7-D6ED-25AA-4BD924DDF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3F2A86D2-3400-1F8F-FF1C-8A9E1B5C53B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D94006E-B4F6-4F91-8866-61CEF10BD7EF}" type="slidenum">
              <a:rPr lang="en-IL" smtClean="0"/>
              <a:t>‹#›</a:t>
            </a:fld>
            <a:endParaRPr lang="en-IL"/>
          </a:p>
        </p:txBody>
      </p:sp>
    </p:spTree>
    <p:extLst>
      <p:ext uri="{BB962C8B-B14F-4D97-AF65-F5344CB8AC3E}">
        <p14:creationId xmlns:p14="http://schemas.microsoft.com/office/powerpoint/2010/main" val="1898151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5645E47-7839-559D-E3F4-9ECBE8B554E5}"/>
              </a:ext>
            </a:extLst>
          </p:cNvPr>
          <p:cNvSpPr txBox="1"/>
          <p:nvPr/>
        </p:nvSpPr>
        <p:spPr>
          <a:xfrm>
            <a:off x="231354" y="11014"/>
            <a:ext cx="11116019" cy="830997"/>
          </a:xfrm>
          <a:prstGeom prst="rect">
            <a:avLst/>
          </a:prstGeom>
          <a:noFill/>
        </p:spPr>
        <p:txBody>
          <a:bodyPr wrap="square" rtlCol="0">
            <a:spAutoFit/>
          </a:bodyPr>
          <a:lstStyle/>
          <a:p>
            <a:pPr algn="ctr" rtl="0"/>
            <a:r>
              <a:rPr lang="en-US" sz="4800" b="1" u="sng" dirty="0"/>
              <a:t>M</a:t>
            </a:r>
            <a:r>
              <a:rPr lang="en-GB" sz="4800" b="1" u="sng" dirty="0"/>
              <a:t>oving forward</a:t>
            </a:r>
            <a:endParaRPr lang="en-IL" sz="4800" b="1" u="sng" dirty="0"/>
          </a:p>
        </p:txBody>
      </p:sp>
      <mc:AlternateContent xmlns:mc="http://schemas.openxmlformats.org/markup-compatibility/2006">
        <mc:Choice xmlns:a14="http://schemas.microsoft.com/office/drawing/2010/main" Requires="a14">
          <p:sp>
            <p:nvSpPr>
              <p:cNvPr id="7" name="תיבת טקסט 6">
                <a:extLst>
                  <a:ext uri="{FF2B5EF4-FFF2-40B4-BE49-F238E27FC236}">
                    <a16:creationId xmlns:a16="http://schemas.microsoft.com/office/drawing/2014/main" id="{1571EA7C-0000-9964-026B-D29D465249F7}"/>
                  </a:ext>
                </a:extLst>
              </p:cNvPr>
              <p:cNvSpPr txBox="1"/>
              <p:nvPr/>
            </p:nvSpPr>
            <p:spPr>
              <a:xfrm>
                <a:off x="179942" y="842011"/>
                <a:ext cx="11832115" cy="3143040"/>
              </a:xfrm>
              <a:prstGeom prst="rect">
                <a:avLst/>
              </a:prstGeom>
              <a:noFill/>
            </p:spPr>
            <p:txBody>
              <a:bodyPr wrap="square">
                <a:spAutoFit/>
              </a:bodyPr>
              <a:lstStyle/>
              <a:p>
                <a:pPr algn="l" rtl="0"/>
                <a:r>
                  <a:rPr lang="en-GB" sz="2800" dirty="0"/>
                  <a:t>Geant doesn’t correctly take into account non-radiative corrections for particles such as neutrons. Thus we cannot find optical parameters such that we get a good fit for gamma and neutron data at the same time.</a:t>
                </a:r>
              </a:p>
              <a:p>
                <a:pPr algn="l" rtl="0"/>
                <a:endParaRPr lang="en-GB" sz="2800" dirty="0"/>
              </a:p>
              <a:p>
                <a:pPr algn="l" rtl="0"/>
                <a:r>
                  <a:rPr lang="en-GB" sz="2800" dirty="0"/>
                  <a:t>Instead, we will use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𝐿</m:t>
                        </m:r>
                      </m:e>
                      <m:sub>
                        <m:r>
                          <a:rPr lang="en-GB" sz="2800" b="0" i="1" smtClean="0">
                            <a:latin typeface="Cambria Math" panose="02040503050406030204" pitchFamily="18" charset="0"/>
                          </a:rPr>
                          <m:t>𝑒𝑓𝑓</m:t>
                        </m:r>
                      </m:sub>
                    </m:sSub>
                  </m:oMath>
                </a14:m>
                <a:r>
                  <a:rPr lang="en-GB" sz="2800" dirty="0"/>
                  <a:t> in the energy spectrum where most experiments agree on (~ 20-80 keV) and ARIS gamma ray data to correct for the p.e. spectrum we get in Geant4. The following slides will explain this in further detail</a:t>
                </a:r>
                <a:endParaRPr lang="en-IL" sz="2800" dirty="0"/>
              </a:p>
            </p:txBody>
          </p:sp>
        </mc:Choice>
        <mc:Fallback>
          <p:sp>
            <p:nvSpPr>
              <p:cNvPr id="7" name="תיבת טקסט 6">
                <a:extLst>
                  <a:ext uri="{FF2B5EF4-FFF2-40B4-BE49-F238E27FC236}">
                    <a16:creationId xmlns:a16="http://schemas.microsoft.com/office/drawing/2014/main" id="{1571EA7C-0000-9964-026B-D29D465249F7}"/>
                  </a:ext>
                </a:extLst>
              </p:cNvPr>
              <p:cNvSpPr txBox="1">
                <a:spLocks noRot="1" noChangeAspect="1" noMove="1" noResize="1" noEditPoints="1" noAdjustHandles="1" noChangeArrowheads="1" noChangeShapeType="1" noTextEdit="1"/>
              </p:cNvSpPr>
              <p:nvPr/>
            </p:nvSpPr>
            <p:spPr>
              <a:xfrm>
                <a:off x="179942" y="842011"/>
                <a:ext cx="11832115" cy="3143040"/>
              </a:xfrm>
              <a:prstGeom prst="rect">
                <a:avLst/>
              </a:prstGeom>
              <a:blipFill>
                <a:blip r:embed="rId2"/>
                <a:stretch>
                  <a:fillRect l="-1082" t="-1744" r="-1031" b="-4457"/>
                </a:stretch>
              </a:blipFill>
            </p:spPr>
            <p:txBody>
              <a:bodyPr/>
              <a:lstStyle/>
              <a:p>
                <a:r>
                  <a:rPr lang="en-IL">
                    <a:noFill/>
                  </a:rPr>
                  <a:t> </a:t>
                </a:r>
              </a:p>
            </p:txBody>
          </p:sp>
        </mc:Fallback>
      </mc:AlternateContent>
    </p:spTree>
    <p:extLst>
      <p:ext uri="{BB962C8B-B14F-4D97-AF65-F5344CB8AC3E}">
        <p14:creationId xmlns:p14="http://schemas.microsoft.com/office/powerpoint/2010/main" val="390758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DB2B5609-E981-A274-D73E-D89D16EF828E}"/>
              </a:ext>
            </a:extLst>
          </p:cNvPr>
          <p:cNvPicPr>
            <a:picLocks noChangeAspect="1"/>
          </p:cNvPicPr>
          <p:nvPr/>
        </p:nvPicPr>
        <p:blipFill>
          <a:blip r:embed="rId2"/>
          <a:stretch>
            <a:fillRect/>
          </a:stretch>
        </p:blipFill>
        <p:spPr>
          <a:xfrm>
            <a:off x="1575412" y="0"/>
            <a:ext cx="8979877" cy="6858000"/>
          </a:xfrm>
          <a:prstGeom prst="rect">
            <a:avLst/>
          </a:prstGeom>
        </p:spPr>
      </p:pic>
    </p:spTree>
    <p:extLst>
      <p:ext uri="{BB962C8B-B14F-4D97-AF65-F5344CB8AC3E}">
        <p14:creationId xmlns:p14="http://schemas.microsoft.com/office/powerpoint/2010/main" val="244978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77F212CF-A5CE-BFEA-F493-B4FEA529C2C3}"/>
              </a:ext>
            </a:extLst>
          </p:cNvPr>
          <p:cNvPicPr>
            <a:picLocks noChangeAspect="1"/>
          </p:cNvPicPr>
          <p:nvPr/>
        </p:nvPicPr>
        <p:blipFill>
          <a:blip r:embed="rId2"/>
          <a:stretch>
            <a:fillRect/>
          </a:stretch>
        </p:blipFill>
        <p:spPr>
          <a:xfrm>
            <a:off x="1608463" y="-1"/>
            <a:ext cx="9166034" cy="6855429"/>
          </a:xfrm>
          <a:prstGeom prst="rect">
            <a:avLst/>
          </a:prstGeom>
        </p:spPr>
      </p:pic>
    </p:spTree>
    <p:extLst>
      <p:ext uri="{BB962C8B-B14F-4D97-AF65-F5344CB8AC3E}">
        <p14:creationId xmlns:p14="http://schemas.microsoft.com/office/powerpoint/2010/main" val="221160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5AC3B132-D48B-18C5-6EB4-5C80D448445C}"/>
              </a:ext>
            </a:extLst>
          </p:cNvPr>
          <p:cNvPicPr>
            <a:picLocks noChangeAspect="1"/>
          </p:cNvPicPr>
          <p:nvPr/>
        </p:nvPicPr>
        <p:blipFill>
          <a:blip r:embed="rId2"/>
          <a:stretch>
            <a:fillRect/>
          </a:stretch>
        </p:blipFill>
        <p:spPr>
          <a:xfrm>
            <a:off x="1" y="0"/>
            <a:ext cx="6903442" cy="5244029"/>
          </a:xfrm>
          <a:prstGeom prst="rect">
            <a:avLst/>
          </a:prstGeom>
        </p:spPr>
      </p:pic>
      <p:pic>
        <p:nvPicPr>
          <p:cNvPr id="7" name="תמונה 6">
            <a:extLst>
              <a:ext uri="{FF2B5EF4-FFF2-40B4-BE49-F238E27FC236}">
                <a16:creationId xmlns:a16="http://schemas.microsoft.com/office/drawing/2014/main" id="{A2C68305-0ADA-D5BE-C528-163628F9A40A}"/>
              </a:ext>
            </a:extLst>
          </p:cNvPr>
          <p:cNvPicPr>
            <a:picLocks noChangeAspect="1"/>
          </p:cNvPicPr>
          <p:nvPr/>
        </p:nvPicPr>
        <p:blipFill>
          <a:blip r:embed="rId3"/>
          <a:stretch>
            <a:fillRect/>
          </a:stretch>
        </p:blipFill>
        <p:spPr>
          <a:xfrm>
            <a:off x="6108387" y="2812842"/>
            <a:ext cx="6083613" cy="4045158"/>
          </a:xfrm>
          <a:prstGeom prst="rect">
            <a:avLst/>
          </a:prstGeom>
        </p:spPr>
      </p:pic>
      <p:sp>
        <p:nvSpPr>
          <p:cNvPr id="8" name="תיבת טקסט 7">
            <a:extLst>
              <a:ext uri="{FF2B5EF4-FFF2-40B4-BE49-F238E27FC236}">
                <a16:creationId xmlns:a16="http://schemas.microsoft.com/office/drawing/2014/main" id="{A923D361-7377-34CE-D3FF-EB2701DBC22C}"/>
              </a:ext>
            </a:extLst>
          </p:cNvPr>
          <p:cNvSpPr txBox="1"/>
          <p:nvPr/>
        </p:nvSpPr>
        <p:spPr>
          <a:xfrm>
            <a:off x="6903444" y="2082190"/>
            <a:ext cx="5193076" cy="707886"/>
          </a:xfrm>
          <a:prstGeom prst="rect">
            <a:avLst/>
          </a:prstGeom>
          <a:noFill/>
        </p:spPr>
        <p:txBody>
          <a:bodyPr wrap="square" rtlCol="0">
            <a:spAutoFit/>
          </a:bodyPr>
          <a:lstStyle/>
          <a:p>
            <a:pPr algn="l" rtl="0"/>
            <a:r>
              <a:rPr lang="en-GB" sz="2000" b="1" dirty="0"/>
              <a:t>Empirical data showing the relative light yield from nuclear recoil to a reference gamma ray</a:t>
            </a:r>
            <a:endParaRPr lang="en-IL" sz="2000" b="1" dirty="0"/>
          </a:p>
        </p:txBody>
      </p:sp>
    </p:spTree>
    <p:extLst>
      <p:ext uri="{BB962C8B-B14F-4D97-AF65-F5344CB8AC3E}">
        <p14:creationId xmlns:p14="http://schemas.microsoft.com/office/powerpoint/2010/main" val="273058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EBF50201-F9B6-812B-855F-37F3C586C6C1}"/>
                  </a:ext>
                </a:extLst>
              </p:cNvPr>
              <p:cNvSpPr>
                <a:spLocks noGrp="1"/>
              </p:cNvSpPr>
              <p:nvPr>
                <p:ph idx="1"/>
              </p:nvPr>
            </p:nvSpPr>
            <p:spPr>
              <a:xfrm>
                <a:off x="0" y="-1"/>
                <a:ext cx="12192000" cy="6775373"/>
              </a:xfrm>
            </p:spPr>
            <p:txBody>
              <a:bodyPr>
                <a:normAutofit lnSpcReduction="10000"/>
              </a:bodyPr>
              <a:lstStyle/>
              <a:p>
                <a:pPr marL="0" indent="0" algn="l" rtl="0">
                  <a:buNone/>
                </a:pPr>
                <a:r>
                  <a:rPr lang="en-GB" dirty="0"/>
                  <a:t>For example, We fire a neutron at the LAr target, and get a recoil nucleus with 50 keV kinetic energy. This is within the energy range where all experiments agree so we can use the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𝑒𝑓𝑓</m:t>
                        </m:r>
                      </m:sub>
                    </m:sSub>
                  </m:oMath>
                </a14:m>
                <a:r>
                  <a:rPr lang="en-GB" dirty="0"/>
                  <a:t> correction, which tells us that the number of optical photons produced by this nuclear recoil should be</a:t>
                </a:r>
              </a:p>
              <a:p>
                <a:pPr marL="0" indent="0" algn="l" rtl="0">
                  <a:buNone/>
                </a:pPr>
                <a:r>
                  <a:rPr lang="en-GB" dirty="0"/>
                  <a:t> </a:t>
                </a:r>
                <a14:m>
                  <m:oMath xmlns:m="http://schemas.openxmlformats.org/officeDocument/2006/math">
                    <m:sSub>
                      <m:sSubPr>
                        <m:ctrlPr>
                          <a:rPr lang="en-GB" b="0" i="0" smtClean="0">
                            <a:latin typeface="Cambria Math" panose="02040503050406030204" pitchFamily="18" charset="0"/>
                          </a:rPr>
                        </m:ctrlPr>
                      </m:sSubPr>
                      <m:e>
                        <m:r>
                          <m:rPr>
                            <m:sty m:val="p"/>
                          </m:rPr>
                          <a:rPr lang="en-GB" b="0" i="0" smtClean="0">
                            <a:latin typeface="Cambria Math" panose="02040503050406030204" pitchFamily="18" charset="0"/>
                          </a:rPr>
                          <m:t>N</m:t>
                        </m:r>
                      </m:e>
                      <m:sub>
                        <m:r>
                          <m:rPr>
                            <m:sty m:val="p"/>
                          </m:rPr>
                          <a:rPr lang="en-GB" b="0" i="0" smtClean="0">
                            <a:latin typeface="Cambria Math" panose="02040503050406030204" pitchFamily="18" charset="0"/>
                          </a:rPr>
                          <m:t>correct</m:t>
                        </m:r>
                      </m:sub>
                    </m:sSub>
                    <m:r>
                      <a:rPr lang="en-GB" b="0" i="1" smtClean="0">
                        <a:latin typeface="Cambria Math" panose="02040503050406030204" pitchFamily="18" charset="0"/>
                      </a:rPr>
                      <m:t>≈ 0.25×#</m:t>
                    </m:r>
                    <m:r>
                      <a:rPr lang="en-GB" b="0" i="1" smtClean="0">
                        <a:latin typeface="Cambria Math" panose="02040503050406030204" pitchFamily="18" charset="0"/>
                      </a:rPr>
                      <m:t>𝑝h𝑜𝑡𝑜𝑛𝑠</m:t>
                    </m:r>
                    <m:r>
                      <a:rPr lang="en-GB" b="0" i="1" smtClean="0">
                        <a:latin typeface="Cambria Math" panose="02040503050406030204" pitchFamily="18" charset="0"/>
                      </a:rPr>
                      <m:t> </m:t>
                    </m:r>
                    <m:r>
                      <a:rPr lang="en-GB" b="0" i="1" smtClean="0">
                        <a:latin typeface="Cambria Math" panose="02040503050406030204" pitchFamily="18" charset="0"/>
                      </a:rPr>
                      <m:t>𝑝𝑟𝑜𝑑𝑢𝑐𝑒𝑑</m:t>
                    </m:r>
                    <m:r>
                      <a:rPr lang="en-GB" b="0" i="1" smtClean="0">
                        <a:latin typeface="Cambria Math" panose="02040503050406030204" pitchFamily="18" charset="0"/>
                      </a:rPr>
                      <m:t> </m:t>
                    </m:r>
                    <m:r>
                      <a:rPr lang="en-GB" b="0" i="1" smtClean="0">
                        <a:latin typeface="Cambria Math" panose="02040503050406030204" pitchFamily="18" charset="0"/>
                      </a:rPr>
                      <m:t>𝑏𝑦</m:t>
                    </m:r>
                    <m:r>
                      <a:rPr lang="en-GB" b="0" i="1" smtClean="0">
                        <a:latin typeface="Cambria Math" panose="02040503050406030204" pitchFamily="18" charset="0"/>
                      </a:rPr>
                      <m:t> 50 </m:t>
                    </m:r>
                    <m:r>
                      <a:rPr lang="en-GB" b="0" i="1" smtClean="0">
                        <a:latin typeface="Cambria Math" panose="02040503050406030204" pitchFamily="18" charset="0"/>
                      </a:rPr>
                      <m:t>𝑘𝑒𝑉</m:t>
                    </m:r>
                    <m:r>
                      <a:rPr lang="en-GB" b="0" i="1" smtClean="0">
                        <a:latin typeface="Cambria Math" panose="02040503050406030204" pitchFamily="18" charset="0"/>
                      </a:rPr>
                      <m:t> </m:t>
                    </m:r>
                    <m:r>
                      <a:rPr lang="en-GB" b="0" i="1" smtClean="0">
                        <a:latin typeface="Cambria Math" panose="02040503050406030204" pitchFamily="18" charset="0"/>
                      </a:rPr>
                      <m:t>𝑔𝑎𝑚𝑚𝑎</m:t>
                    </m:r>
                    <m:r>
                      <a:rPr lang="en-GB" b="0" i="1" smtClean="0">
                        <a:latin typeface="Cambria Math" panose="02040503050406030204" pitchFamily="18" charset="0"/>
                      </a:rPr>
                      <m:t> </m:t>
                    </m:r>
                    <m:r>
                      <a:rPr lang="en-GB" b="0" i="1" smtClean="0">
                        <a:latin typeface="Cambria Math" panose="02040503050406030204" pitchFamily="18" charset="0"/>
                      </a:rPr>
                      <m:t>𝑟𝑎𝑦</m:t>
                    </m:r>
                  </m:oMath>
                </a14:m>
                <a:endParaRPr lang="en-GB" dirty="0"/>
              </a:p>
              <a:p>
                <a:pPr marL="0" indent="0" algn="l" rtl="0">
                  <a:buNone/>
                </a:pPr>
                <a:endParaRPr lang="en-GB" dirty="0"/>
              </a:p>
              <a:p>
                <a:pPr marL="0" indent="0" algn="l" rtl="0">
                  <a:buNone/>
                </a:pPr>
                <a:r>
                  <a:rPr lang="en-GB" dirty="0"/>
                  <a:t>Using our Geant4 simulation which is calibrated to ARIS experiment data, we know how many photons are produced by a 50 keV gamma ray – lets call this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𝑔𝑎𝑚𝑚𝑎</m:t>
                        </m:r>
                      </m:sub>
                    </m:sSub>
                    <m:r>
                      <a:rPr lang="en-GB" b="0" i="1" smtClean="0">
                        <a:latin typeface="Cambria Math" panose="02040503050406030204" pitchFamily="18" charset="0"/>
                      </a:rPr>
                      <m:t>.</m:t>
                    </m:r>
                  </m:oMath>
                </a14:m>
                <a:endParaRPr lang="en-GB" dirty="0"/>
              </a:p>
              <a:p>
                <a:pPr marL="0" indent="0" algn="l" rtl="0">
                  <a:buNone/>
                </a:pPr>
                <a:r>
                  <a:rPr lang="en-GB" dirty="0"/>
                  <a:t>Thus the number of photons that should be produced by the nuclear recoil is</a:t>
                </a:r>
              </a:p>
              <a:p>
                <a:pPr marL="0" indent="0" algn="l" rtl="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𝑔𝑎𝑚𝑚𝑎</m:t>
                        </m:r>
                      </m:sub>
                    </m:sSub>
                    <m:r>
                      <a:rPr lang="en-GB" b="0" i="1" smtClean="0">
                        <a:latin typeface="Cambria Math" panose="02040503050406030204" pitchFamily="18" charset="0"/>
                      </a:rPr>
                      <m:t>×0.25</m:t>
                    </m:r>
                  </m:oMath>
                </a14:m>
                <a:r>
                  <a:rPr lang="en-GB" dirty="0"/>
                  <a:t>.</a:t>
                </a:r>
              </a:p>
              <a:p>
                <a:pPr marL="0" indent="0" algn="l" rtl="0">
                  <a:buNone/>
                </a:pPr>
                <a:r>
                  <a:rPr lang="en-GB" dirty="0"/>
                  <a:t>In our Geant4 simulation we see some other number of photons produced, call it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𝑛𝑢𝑐</m:t>
                        </m:r>
                        <m:r>
                          <a:rPr lang="en-GB" b="0" i="1" smtClean="0">
                            <a:latin typeface="Cambria Math" panose="02040503050406030204" pitchFamily="18" charset="0"/>
                          </a:rPr>
                          <m:t>,</m:t>
                        </m:r>
                        <m:r>
                          <a:rPr lang="en-GB" b="0" i="1" smtClean="0">
                            <a:latin typeface="Cambria Math" panose="02040503050406030204" pitchFamily="18" charset="0"/>
                          </a:rPr>
                          <m:t>𝑠𝑖𝑚</m:t>
                        </m:r>
                      </m:sub>
                    </m:sSub>
                  </m:oMath>
                </a14:m>
                <a:r>
                  <a:rPr lang="en-GB" dirty="0"/>
                  <a:t>. We also see a number of detected photoelectrons,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𝑝𝑒</m:t>
                        </m:r>
                      </m:sub>
                    </m:sSub>
                  </m:oMath>
                </a14:m>
                <a:r>
                  <a:rPr lang="en-GB" dirty="0"/>
                  <a:t> which depends on the optical coverage. </a:t>
                </a:r>
              </a:p>
              <a:p>
                <a:pPr marL="0" indent="0" algn="l" rtl="0">
                  <a:buNone/>
                </a:pPr>
                <a:r>
                  <a:rPr lang="en-GB" dirty="0"/>
                  <a:t>We can now make the correction </a:t>
                </a:r>
                <a14:m>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𝑝𝑒</m:t>
                        </m:r>
                      </m:sub>
                    </m:sSub>
                    <m:r>
                      <a:rPr lang="en-GB" sz="4000" b="0" i="1" smtClean="0">
                        <a:latin typeface="Cambria Math" panose="02040503050406030204" pitchFamily="18" charset="0"/>
                      </a:rPr>
                      <m:t>→</m:t>
                    </m:r>
                    <m:sSubSup>
                      <m:sSubSupPr>
                        <m:ctrlPr>
                          <a:rPr lang="en-GB" sz="4000" b="0" i="1" smtClean="0">
                            <a:latin typeface="Cambria Math" panose="02040503050406030204" pitchFamily="18" charset="0"/>
                          </a:rPr>
                        </m:ctrlPr>
                      </m:sSubSupPr>
                      <m:e>
                        <m:r>
                          <a:rPr lang="en-GB" sz="4000" b="0" i="1" smtClean="0">
                            <a:latin typeface="Cambria Math" panose="02040503050406030204" pitchFamily="18" charset="0"/>
                          </a:rPr>
                          <m:t>𝑁</m:t>
                        </m:r>
                      </m:e>
                      <m:sub>
                        <m:r>
                          <a:rPr lang="en-GB" sz="4000" b="0" i="1" smtClean="0">
                            <a:latin typeface="Cambria Math" panose="02040503050406030204" pitchFamily="18" charset="0"/>
                          </a:rPr>
                          <m:t>𝑝𝑒</m:t>
                        </m:r>
                      </m:sub>
                      <m:sup>
                        <m:r>
                          <a:rPr lang="en-GB" sz="4000" b="0" i="1" smtClean="0">
                            <a:latin typeface="Cambria Math" panose="02040503050406030204" pitchFamily="18" charset="0"/>
                          </a:rPr>
                          <m:t>∗</m:t>
                        </m:r>
                      </m:sup>
                    </m:sSubSup>
                    <m:r>
                      <a:rPr lang="en-GB" sz="4000" b="0" i="1" smtClean="0">
                        <a:latin typeface="Cambria Math" panose="02040503050406030204" pitchFamily="18" charset="0"/>
                      </a:rPr>
                      <m:t>=</m:t>
                    </m:r>
                    <m:sSub>
                      <m:sSubPr>
                        <m:ctrlPr>
                          <a:rPr lang="en-GB" sz="4000" i="1">
                            <a:latin typeface="Cambria Math" panose="02040503050406030204" pitchFamily="18" charset="0"/>
                          </a:rPr>
                        </m:ctrlPr>
                      </m:sSubPr>
                      <m:e>
                        <m:r>
                          <a:rPr lang="en-GB" sz="4000" i="1">
                            <a:latin typeface="Cambria Math" panose="02040503050406030204" pitchFamily="18" charset="0"/>
                          </a:rPr>
                          <m:t>𝑁</m:t>
                        </m:r>
                      </m:e>
                      <m:sub>
                        <m:r>
                          <a:rPr lang="en-GB" sz="4000" i="1">
                            <a:latin typeface="Cambria Math" panose="02040503050406030204" pitchFamily="18" charset="0"/>
                          </a:rPr>
                          <m:t>𝑝𝑒</m:t>
                        </m:r>
                      </m:sub>
                    </m:sSub>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𝑔𝑎𝑚𝑚𝑎</m:t>
                            </m:r>
                          </m:sub>
                        </m:sSub>
                        <m:r>
                          <a:rPr lang="en-GB" sz="4000" b="0" i="1" smtClean="0">
                            <a:latin typeface="Cambria Math" panose="02040503050406030204" pitchFamily="18" charset="0"/>
                          </a:rPr>
                          <m:t>×0.25</m:t>
                        </m:r>
                      </m:num>
                      <m:den>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𝑁</m:t>
                            </m:r>
                          </m:e>
                          <m:sub>
                            <m:r>
                              <a:rPr lang="en-GB" sz="4000" b="0" i="1" smtClean="0">
                                <a:latin typeface="Cambria Math" panose="02040503050406030204" pitchFamily="18" charset="0"/>
                              </a:rPr>
                              <m:t>𝑛𝑢𝑐</m:t>
                            </m:r>
                            <m:r>
                              <a:rPr lang="en-GB" sz="4000" b="0" i="1" smtClean="0">
                                <a:latin typeface="Cambria Math" panose="02040503050406030204" pitchFamily="18" charset="0"/>
                              </a:rPr>
                              <m:t>,</m:t>
                            </m:r>
                            <m:r>
                              <a:rPr lang="en-GB" sz="4000" b="0" i="1" smtClean="0">
                                <a:latin typeface="Cambria Math" panose="02040503050406030204" pitchFamily="18" charset="0"/>
                              </a:rPr>
                              <m:t>𝑠𝑖𝑚</m:t>
                            </m:r>
                          </m:sub>
                        </m:sSub>
                      </m:den>
                    </m:f>
                  </m:oMath>
                </a14:m>
                <a:endParaRPr lang="en-GB" dirty="0"/>
              </a:p>
            </p:txBody>
          </p:sp>
        </mc:Choice>
        <mc:Fallback>
          <p:sp>
            <p:nvSpPr>
              <p:cNvPr id="3" name="מציין מיקום תוכן 2">
                <a:extLst>
                  <a:ext uri="{FF2B5EF4-FFF2-40B4-BE49-F238E27FC236}">
                    <a16:creationId xmlns:a16="http://schemas.microsoft.com/office/drawing/2014/main" id="{EBF50201-F9B6-812B-855F-37F3C586C6C1}"/>
                  </a:ext>
                </a:extLst>
              </p:cNvPr>
              <p:cNvSpPr>
                <a:spLocks noGrp="1" noRot="1" noChangeAspect="1" noMove="1" noResize="1" noEditPoints="1" noAdjustHandles="1" noChangeArrowheads="1" noChangeShapeType="1" noTextEdit="1"/>
              </p:cNvSpPr>
              <p:nvPr>
                <p:ph idx="1"/>
              </p:nvPr>
            </p:nvSpPr>
            <p:spPr>
              <a:xfrm>
                <a:off x="0" y="-1"/>
                <a:ext cx="12192000" cy="6775373"/>
              </a:xfrm>
              <a:blipFill>
                <a:blip r:embed="rId2"/>
                <a:stretch>
                  <a:fillRect l="-1000" t="-1980" r="-100"/>
                </a:stretch>
              </a:blipFill>
            </p:spPr>
            <p:txBody>
              <a:bodyPr/>
              <a:lstStyle/>
              <a:p>
                <a:r>
                  <a:rPr lang="en-IL">
                    <a:noFill/>
                  </a:rPr>
                  <a:t> </a:t>
                </a:r>
              </a:p>
            </p:txBody>
          </p:sp>
        </mc:Fallback>
      </mc:AlternateContent>
    </p:spTree>
    <p:extLst>
      <p:ext uri="{BB962C8B-B14F-4D97-AF65-F5344CB8AC3E}">
        <p14:creationId xmlns:p14="http://schemas.microsoft.com/office/powerpoint/2010/main" val="160161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81EB0F-6424-73A8-AC70-23842B657584}"/>
              </a:ext>
            </a:extLst>
          </p:cNvPr>
          <p:cNvSpPr>
            <a:spLocks noGrp="1"/>
          </p:cNvSpPr>
          <p:nvPr>
            <p:ph type="title"/>
          </p:nvPr>
        </p:nvSpPr>
        <p:spPr>
          <a:xfrm>
            <a:off x="838200" y="50165"/>
            <a:ext cx="10515600" cy="823595"/>
          </a:xfrm>
        </p:spPr>
        <p:txBody>
          <a:bodyPr>
            <a:normAutofit fontScale="90000"/>
          </a:bodyPr>
          <a:lstStyle/>
          <a:p>
            <a:pPr algn="ctr" rtl="0"/>
            <a:r>
              <a:rPr lang="en-GB" sz="6000" b="1" u="sng" dirty="0"/>
              <a:t>Testing on experiments</a:t>
            </a:r>
            <a:endParaRPr lang="en-IL" sz="6000" b="1" u="sng"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6134360-0886-7037-553E-23AE67D7BA5B}"/>
                  </a:ext>
                </a:extLst>
              </p:cNvPr>
              <p:cNvSpPr>
                <a:spLocks noGrp="1"/>
              </p:cNvSpPr>
              <p:nvPr>
                <p:ph idx="1"/>
              </p:nvPr>
            </p:nvSpPr>
            <p:spPr>
              <a:xfrm>
                <a:off x="121920" y="762000"/>
                <a:ext cx="11948160" cy="6096000"/>
              </a:xfrm>
            </p:spPr>
            <p:txBody>
              <a:bodyPr>
                <a:noAutofit/>
              </a:bodyPr>
              <a:lstStyle/>
              <a:p>
                <a:pPr algn="l" rtl="0"/>
                <a:r>
                  <a:rPr lang="en-GB" sz="1600" b="0" dirty="0"/>
                  <a:t>We need to make the correction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𝑒</m:t>
                        </m:r>
                        <m:r>
                          <a:rPr lang="en-GB" sz="1600" b="0" i="1" smtClean="0">
                            <a:latin typeface="Cambria Math" panose="02040503050406030204" pitchFamily="18" charset="0"/>
                          </a:rPr>
                          <m:t>.</m:t>
                        </m:r>
                      </m:sub>
                    </m:sSub>
                    <m:r>
                      <a:rPr lang="en-GB" sz="1600" b="0" i="1" smtClean="0">
                        <a:latin typeface="Cambria Math" panose="02040503050406030204" pitchFamily="18" charset="0"/>
                      </a:rPr>
                      <m:t>→</m:t>
                    </m:r>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𝑁</m:t>
                        </m:r>
                      </m:e>
                      <m:sub>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𝑒</m:t>
                        </m:r>
                        <m:r>
                          <a:rPr lang="en-GB" sz="1600" b="0" i="1" smtClean="0">
                            <a:latin typeface="Cambria Math" panose="02040503050406030204" pitchFamily="18" charset="0"/>
                          </a:rPr>
                          <m:t>.</m:t>
                        </m:r>
                      </m:sub>
                      <m:sup>
                        <m:r>
                          <a:rPr lang="en-GB" sz="1600" b="0" i="1" smtClean="0">
                            <a:latin typeface="Cambria Math" panose="02040503050406030204" pitchFamily="18" charset="0"/>
                          </a:rPr>
                          <m:t>∗</m:t>
                        </m:r>
                      </m:sup>
                    </m:sSubSup>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𝑒</m:t>
                        </m:r>
                        <m:r>
                          <a:rPr lang="en-GB" sz="1600" b="0" i="1" smtClean="0">
                            <a:latin typeface="Cambria Math" panose="02040503050406030204" pitchFamily="18" charset="0"/>
                          </a:rPr>
                          <m:t>.</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up>
                            <m:r>
                              <a:rPr lang="en-GB" sz="1600" b="0" i="1" smtClean="0">
                                <a:latin typeface="Cambria Math" panose="02040503050406030204" pitchFamily="18" charset="0"/>
                              </a:rPr>
                              <m:t>∗</m:t>
                            </m:r>
                          </m:sup>
                        </m:sSubSup>
                      </m:num>
                      <m:den>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Sub>
                      </m:den>
                    </m:f>
                  </m:oMath>
                </a14:m>
                <a:r>
                  <a:rPr lang="en-GB" sz="1600" dirty="0"/>
                  <a:t>.</a:t>
                </a:r>
              </a:p>
              <a:p>
                <a:pPr algn="l" rtl="0"/>
                <a:r>
                  <a:rPr lang="en-GB" sz="1600" dirty="0"/>
                  <a:t>To do this, we first have to fit optical parameters to the </a:t>
                </a:r>
                <a14:m>
                  <m:oMath xmlns:m="http://schemas.openxmlformats.org/officeDocument/2006/math">
                    <m:r>
                      <a:rPr lang="en-GB" sz="1600" b="0" i="1" smtClean="0">
                        <a:latin typeface="Cambria Math" panose="02040503050406030204" pitchFamily="18" charset="0"/>
                      </a:rPr>
                      <m:t>𝛾</m:t>
                    </m:r>
                    <m:r>
                      <a:rPr lang="en-GB" sz="1600" b="0" i="1" smtClean="0">
                        <a:latin typeface="Cambria Math" panose="02040503050406030204" pitchFamily="18" charset="0"/>
                      </a:rPr>
                      <m:t>−</m:t>
                    </m:r>
                    <m:r>
                      <a:rPr lang="en-GB" sz="1600" b="0" i="1" smtClean="0">
                        <a:latin typeface="Cambria Math" panose="02040503050406030204" pitchFamily="18" charset="0"/>
                      </a:rPr>
                      <m:t>𝑟𝑎𝑦</m:t>
                    </m:r>
                  </m:oMath>
                </a14:m>
                <a:r>
                  <a:rPr lang="en-GB" sz="1600" dirty="0"/>
                  <a:t> data in Creus’ experiment</a:t>
                </a:r>
              </a:p>
              <a:p>
                <a:pPr algn="l" rtl="0"/>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m:t>
                        </m:r>
                        <m:r>
                          <a:rPr lang="en-GB" sz="1600" b="0" i="1" smtClean="0">
                            <a:latin typeface="Cambria Math" panose="02040503050406030204" pitchFamily="18" charset="0"/>
                          </a:rPr>
                          <m:t>.</m:t>
                        </m:r>
                        <m:r>
                          <a:rPr lang="en-GB" sz="1600" b="0" i="1" smtClean="0">
                            <a:latin typeface="Cambria Math" panose="02040503050406030204" pitchFamily="18" charset="0"/>
                          </a:rPr>
                          <m:t>𝑒</m:t>
                        </m:r>
                        <m:r>
                          <a:rPr lang="en-GB" sz="1600" b="0" i="1" smtClean="0">
                            <a:latin typeface="Cambria Math" panose="02040503050406030204" pitchFamily="18" charset="0"/>
                          </a:rPr>
                          <m:t>.</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Sub>
                    <m:r>
                      <a:rPr lang="en-GB" sz="1600" b="0" i="1" smtClean="0">
                        <a:latin typeface="Cambria Math" panose="02040503050406030204" pitchFamily="18" charset="0"/>
                      </a:rPr>
                      <m:t>×</m:t>
                    </m:r>
                    <m:r>
                      <a:rPr lang="en-GB" sz="1600" b="0" i="1" smtClean="0">
                        <a:latin typeface="Cambria Math" panose="02040503050406030204" pitchFamily="18" charset="0"/>
                      </a:rPr>
                      <m:t>𝜖</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𝐴𝑡𝑡𝑒𝑛𝑢𝑎𝑡𝑖𝑜𝑛</m:t>
                        </m:r>
                      </m:e>
                    </m:d>
                    <m:r>
                      <a:rPr lang="en-GB" sz="1600" b="0" i="1" smtClean="0">
                        <a:latin typeface="Cambria Math" panose="02040503050406030204" pitchFamily="18" charset="0"/>
                      </a:rPr>
                      <m:t>×</m:t>
                    </m:r>
                    <m:r>
                      <a:rPr lang="en-GB" sz="1600" b="0" i="1" smtClean="0">
                        <a:latin typeface="Cambria Math" panose="02040503050406030204" pitchFamily="18" charset="0"/>
                      </a:rPr>
                      <m:t>𝜖</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𝐺𝑒𝑜𝑚𝑒𝑡𝑟𝑦</m:t>
                        </m:r>
                      </m:e>
                    </m:d>
                    <m:r>
                      <a:rPr lang="en-GB" sz="1600" b="0" i="1" smtClean="0">
                        <a:latin typeface="Cambria Math" panose="02040503050406030204" pitchFamily="18" charset="0"/>
                      </a:rPr>
                      <m:t>×</m:t>
                    </m:r>
                    <m:r>
                      <a:rPr lang="en-GB" sz="1600" b="0" i="1" smtClean="0">
                        <a:latin typeface="Cambria Math" panose="02040503050406030204" pitchFamily="18" charset="0"/>
                      </a:rPr>
                      <m:t>𝜖</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𝑡𝑝𝑏</m:t>
                        </m:r>
                      </m:e>
                    </m:d>
                    <m:r>
                      <a:rPr lang="en-GB" sz="1600" b="0" i="1" smtClean="0">
                        <a:latin typeface="Cambria Math" panose="02040503050406030204" pitchFamily="18" charset="0"/>
                      </a:rPr>
                      <m:t>×</m:t>
                    </m:r>
                    <m:r>
                      <a:rPr lang="en-GB" sz="1600" b="0" i="1" smtClean="0">
                        <a:latin typeface="Cambria Math" panose="02040503050406030204" pitchFamily="18" charset="0"/>
                      </a:rPr>
                      <m:t>𝜖</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𝑃𝑀</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𝑇</m:t>
                            </m:r>
                          </m:e>
                          <m:sub>
                            <m:r>
                              <a:rPr lang="en-GB" sz="1600" b="0" i="1" smtClean="0">
                                <a:latin typeface="Cambria Math" panose="02040503050406030204" pitchFamily="18" charset="0"/>
                              </a:rPr>
                              <m:t>𝑄𝐸</m:t>
                            </m:r>
                          </m:sub>
                        </m:sSub>
                      </m:e>
                    </m:d>
                    <m:r>
                      <a:rPr lang="en-GB" sz="1600" b="0" i="1" smtClean="0">
                        <a:latin typeface="Cambria Math" panose="02040503050406030204" pitchFamily="18" charset="0"/>
                      </a:rPr>
                      <m:t>×</m:t>
                    </m:r>
                    <m:r>
                      <a:rPr lang="en-GB" sz="1600" b="0" i="1" smtClean="0">
                        <a:latin typeface="Cambria Math" panose="02040503050406030204" pitchFamily="18" charset="0"/>
                      </a:rPr>
                      <m:t>𝜖</m:t>
                    </m:r>
                    <m:r>
                      <a:rPr lang="en-GB" sz="1600" b="0" i="1" smtClean="0">
                        <a:latin typeface="Cambria Math" panose="02040503050406030204" pitchFamily="18" charset="0"/>
                      </a:rPr>
                      <m:t>(</m:t>
                    </m:r>
                    <m:r>
                      <a:rPr lang="en-GB" sz="1600" b="0" i="1" smtClean="0">
                        <a:latin typeface="Cambria Math" panose="02040503050406030204" pitchFamily="18" charset="0"/>
                      </a:rPr>
                      <m:t>𝑄𝑢𝑒𝑛𝑐h𝑖𝑛𝑔</m:t>
                    </m:r>
                    <m:r>
                      <a:rPr lang="en-GB" sz="1600" b="0" i="1" smtClean="0">
                        <a:latin typeface="Cambria Math" panose="02040503050406030204" pitchFamily="18" charset="0"/>
                      </a:rPr>
                      <m:t>)</m:t>
                    </m:r>
                  </m:oMath>
                </a14:m>
                <a:r>
                  <a:rPr lang="en-GB" sz="1600" dirty="0"/>
                  <a:t> </a:t>
                </a:r>
              </a:p>
              <a:p>
                <a:pPr algn="l" rtl="0"/>
                <a:r>
                  <a:rPr lang="en-GB" sz="1600" dirty="0"/>
                  <a:t>Ideally we would use the Hong model -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Sub>
                    <m:r>
                      <a:rPr lang="en-GB" sz="1600" b="0" i="1" smtClean="0">
                        <a:latin typeface="Cambria Math" panose="02040503050406030204" pitchFamily="18" charset="0"/>
                      </a:rPr>
                      <m:t>=</m:t>
                    </m:r>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0</m:t>
                        </m:r>
                      </m:sub>
                      <m:sup>
                        <m:r>
                          <m:rPr>
                            <m:sty m:val="p"/>
                          </m:rPr>
                          <a:rPr lang="en-GB" sz="1600" b="0" i="0" smtClean="0">
                            <a:latin typeface="Cambria Math" panose="02040503050406030204" pitchFamily="18" charset="0"/>
                          </a:rPr>
                          <m:t>stop</m:t>
                        </m:r>
                      </m:sup>
                      <m:e>
                        <m:f>
                          <m:fPr>
                            <m:ctrlPr>
                              <a:rPr lang="en-GB" sz="1600" b="0" i="1" smtClean="0">
                                <a:latin typeface="Cambria Math" panose="02040503050406030204" pitchFamily="18" charset="0"/>
                              </a:rPr>
                            </m:ctrlPr>
                          </m:fPr>
                          <m:num>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𝑒</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𝑑𝐸</m:t>
                                        </m:r>
                                      </m:num>
                                      <m:den>
                                        <m:r>
                                          <a:rPr lang="en-GB" sz="1600" b="0" i="1" smtClean="0">
                                            <a:latin typeface="Cambria Math" panose="02040503050406030204" pitchFamily="18" charset="0"/>
                                          </a:rPr>
                                          <m:t>𝑑𝑥</m:t>
                                        </m:r>
                                      </m:den>
                                    </m:f>
                                  </m:e>
                                </m:d>
                              </m:e>
                              <m:sub>
                                <m:r>
                                  <a:rPr lang="en-GB" sz="1600" b="0" i="1" smtClean="0">
                                    <a:latin typeface="Cambria Math" panose="02040503050406030204" pitchFamily="18" charset="0"/>
                                  </a:rPr>
                                  <m:t>𝑒</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𝑛</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𝑑𝐸</m:t>
                                        </m:r>
                                      </m:num>
                                      <m:den>
                                        <m:r>
                                          <a:rPr lang="en-GB" sz="1600" b="0" i="1" smtClean="0">
                                            <a:latin typeface="Cambria Math" panose="02040503050406030204" pitchFamily="18" charset="0"/>
                                          </a:rPr>
                                          <m:t>𝑑𝑥</m:t>
                                        </m:r>
                                      </m:den>
                                    </m:f>
                                  </m:e>
                                </m:d>
                              </m:e>
                              <m:sub>
                                <m:r>
                                  <a:rPr lang="en-GB" sz="1600" b="0" i="1" smtClean="0">
                                    <a:latin typeface="Cambria Math" panose="02040503050406030204" pitchFamily="18" charset="0"/>
                                  </a:rPr>
                                  <m:t>𝑛</m:t>
                                </m:r>
                              </m:sub>
                            </m:sSub>
                          </m:num>
                          <m:den>
                            <m:r>
                              <a:rPr lang="en-GB" sz="1600" b="0" i="1" smtClean="0">
                                <a:latin typeface="Cambria Math" panose="02040503050406030204" pitchFamily="18" charset="0"/>
                              </a:rPr>
                              <m:t>1+</m:t>
                            </m:r>
                            <m:r>
                              <a:rPr lang="en-GB" sz="1600" b="0" i="1" smtClean="0">
                                <a:latin typeface="Cambria Math" panose="02040503050406030204" pitchFamily="18" charset="0"/>
                              </a:rPr>
                              <m:t>𝑘</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𝐵</m:t>
                                </m:r>
                              </m:e>
                              <m:sub>
                                <m:r>
                                  <a:rPr lang="en-GB" sz="1600" b="0" i="1" smtClean="0">
                                    <a:latin typeface="Cambria Math" panose="02040503050406030204" pitchFamily="18" charset="0"/>
                                  </a:rPr>
                                  <m:t>𝑒</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𝑑𝐸</m:t>
                                        </m:r>
                                      </m:num>
                                      <m:den>
                                        <m:r>
                                          <a:rPr lang="en-GB" sz="1600" b="0" i="1" smtClean="0">
                                            <a:latin typeface="Cambria Math" panose="02040503050406030204" pitchFamily="18" charset="0"/>
                                          </a:rPr>
                                          <m:t>𝑑𝑥</m:t>
                                        </m:r>
                                      </m:den>
                                    </m:f>
                                  </m:e>
                                </m:d>
                              </m:e>
                              <m:sub>
                                <m:r>
                                  <a:rPr lang="en-GB" sz="1600" b="0" i="1" smtClean="0">
                                    <a:latin typeface="Cambria Math" panose="02040503050406030204" pitchFamily="18" charset="0"/>
                                  </a:rPr>
                                  <m:t>𝑒</m:t>
                                </m:r>
                              </m:sub>
                            </m:sSub>
                            <m:r>
                              <a:rPr lang="en-GB" sz="1600" b="0" i="1" smtClean="0">
                                <a:latin typeface="Cambria Math" panose="02040503050406030204" pitchFamily="18" charset="0"/>
                              </a:rPr>
                              <m:t>+</m:t>
                            </m:r>
                            <m:r>
                              <a:rPr lang="en-GB" sz="1600" b="0" i="1" smtClean="0">
                                <a:latin typeface="Cambria Math" panose="02040503050406030204" pitchFamily="18" charset="0"/>
                              </a:rPr>
                              <m:t>𝑘</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𝐵</m:t>
                                </m:r>
                              </m:e>
                              <m:sub>
                                <m:r>
                                  <a:rPr lang="en-GB" sz="1600" b="0" i="1" smtClean="0">
                                    <a:latin typeface="Cambria Math" panose="02040503050406030204" pitchFamily="18" charset="0"/>
                                  </a:rPr>
                                  <m:t>𝑛</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𝑑𝐸</m:t>
                                        </m:r>
                                      </m:num>
                                      <m:den>
                                        <m:r>
                                          <a:rPr lang="en-GB" sz="1600" b="0" i="1" smtClean="0">
                                            <a:latin typeface="Cambria Math" panose="02040503050406030204" pitchFamily="18" charset="0"/>
                                          </a:rPr>
                                          <m:t>𝑑𝑥</m:t>
                                        </m:r>
                                      </m:den>
                                    </m:f>
                                  </m:e>
                                </m:d>
                              </m:e>
                              <m:sub>
                                <m:r>
                                  <a:rPr lang="en-GB" sz="1600" b="0" i="1" smtClean="0">
                                    <a:latin typeface="Cambria Math" panose="02040503050406030204" pitchFamily="18" charset="0"/>
                                  </a:rPr>
                                  <m:t>𝑛</m:t>
                                </m:r>
                              </m:sub>
                            </m:sSub>
                          </m:den>
                        </m:f>
                        <m:r>
                          <a:rPr lang="en-GB" sz="1600" b="0" i="1" smtClean="0">
                            <a:latin typeface="Cambria Math" panose="02040503050406030204" pitchFamily="18" charset="0"/>
                          </a:rPr>
                          <m:t>𝑑𝑥</m:t>
                        </m:r>
                      </m:e>
                    </m:nary>
                  </m:oMath>
                </a14:m>
                <a:r>
                  <a:rPr lang="en-GB" sz="1600" dirty="0"/>
                  <a:t> ,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𝑒</m:t>
                        </m:r>
                      </m:sub>
                    </m:sSub>
                  </m:oMath>
                </a14:m>
                <a:r>
                  <a:rPr lang="en-GB" sz="1600" dirty="0"/>
                  <a:t> is the absolute scintillation efficiency for</a:t>
                </a:r>
              </a:p>
              <a:p>
                <a:pPr marL="0" indent="0" algn="l" rtl="0">
                  <a:buNone/>
                </a:pPr>
                <a:r>
                  <a:rPr lang="en-GB" sz="1600" dirty="0"/>
                  <a:t> electronic de-excitations and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𝑆</m:t>
                        </m:r>
                      </m:e>
                      <m:sub>
                        <m:r>
                          <a:rPr lang="en-GB" sz="1600" b="0" i="1" smtClean="0">
                            <a:latin typeface="Cambria Math" panose="02040503050406030204" pitchFamily="18" charset="0"/>
                          </a:rPr>
                          <m:t>𝑛</m:t>
                        </m:r>
                      </m:sub>
                    </m:sSub>
                  </m:oMath>
                </a14:m>
                <a:r>
                  <a:rPr lang="en-GB" sz="1600" dirty="0"/>
                  <a:t> is the nuclear stopping power</a:t>
                </a:r>
              </a:p>
              <a:p>
                <a:pPr algn="l" rtl="0"/>
                <a:r>
                  <a:rPr lang="en-GB" sz="1600" dirty="0"/>
                  <a:t>We cannot implement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Sub>
                  </m:oMath>
                </a14:m>
                <a:r>
                  <a:rPr lang="en-GB" sz="1600" dirty="0"/>
                  <a:t> using the Hong model (Don’t know 4 parameters separately, since there isn’t enough data on LAr, this model was developed for organic scintillators where there is much more data. We also don’t want to change library code ourselves), so we have to use a simpler model, with one </a:t>
                </a:r>
                <a14:m>
                  <m:oMath xmlns:m="http://schemas.openxmlformats.org/officeDocument/2006/math">
                    <m:r>
                      <a:rPr lang="en-GB" sz="1600" b="0" i="1" smtClean="0">
                        <a:latin typeface="Cambria Math" panose="02040503050406030204" pitchFamily="18" charset="0"/>
                      </a:rPr>
                      <m:t>𝑘𝐵</m:t>
                    </m:r>
                  </m:oMath>
                </a14:m>
                <a:r>
                  <a:rPr lang="en-GB" sz="1600" dirty="0"/>
                  <a:t> and also use the relative efficiency of nuclear recoils -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𝐿</m:t>
                        </m:r>
                      </m:e>
                      <m:sub>
                        <m:r>
                          <a:rPr lang="en-GB" sz="1600" b="0" i="1" smtClean="0">
                            <a:latin typeface="Cambria Math" panose="02040503050406030204" pitchFamily="18" charset="0"/>
                          </a:rPr>
                          <m:t>𝑒𝑓𝑓</m:t>
                        </m:r>
                      </m:sub>
                    </m:sSub>
                  </m:oMath>
                </a14:m>
                <a:r>
                  <a:rPr lang="en-GB" sz="1600" dirty="0"/>
                  <a:t>. </a:t>
                </a:r>
              </a:p>
              <a:p>
                <a:pPr algn="l" rtl="0"/>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𝑝h</m:t>
                        </m:r>
                      </m:sub>
                    </m:sSub>
                    <m:r>
                      <a:rPr lang="en-GB" b="0" i="1" smtClean="0">
                        <a:latin typeface="Cambria Math" panose="02040503050406030204" pitchFamily="18" charset="0"/>
                      </a:rPr>
                      <m:t>=</m:t>
                    </m:r>
                    <m:nary>
                      <m:naryPr>
                        <m:ctrlPr>
                          <a:rPr lang="en-GB" b="0" i="1" smtClean="0">
                            <a:latin typeface="Cambria Math" panose="02040503050406030204" pitchFamily="18" charset="0"/>
                          </a:rPr>
                        </m:ctrlPr>
                      </m:naryPr>
                      <m:sub>
                        <m:r>
                          <a:rPr lang="en-GB" b="0" i="1" smtClean="0">
                            <a:latin typeface="Cambria Math" panose="02040503050406030204" pitchFamily="18" charset="0"/>
                          </a:rPr>
                          <m:t>0</m:t>
                        </m:r>
                      </m:sub>
                      <m:sup>
                        <m:r>
                          <m:rPr>
                            <m:sty m:val="p"/>
                          </m:rPr>
                          <a:rPr lang="en-GB" b="0" i="0" smtClean="0">
                            <a:latin typeface="Cambria Math" panose="02040503050406030204" pitchFamily="18" charset="0"/>
                          </a:rPr>
                          <m:t>stop</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𝑑𝐸</m:t>
                                        </m:r>
                                      </m:num>
                                      <m:den>
                                        <m:r>
                                          <a:rPr lang="en-GB" b="0" i="1" smtClean="0">
                                            <a:latin typeface="Cambria Math" panose="02040503050406030204" pitchFamily="18" charset="0"/>
                                          </a:rPr>
                                          <m:t>𝑑𝑥</m:t>
                                        </m:r>
                                      </m:den>
                                    </m:f>
                                  </m:e>
                                </m:d>
                              </m:e>
                              <m:sub>
                                <m:r>
                                  <a:rPr lang="en-GB" b="0" i="1" smtClean="0">
                                    <a:latin typeface="Cambria Math" panose="02040503050406030204" pitchFamily="18" charset="0"/>
                                  </a:rPr>
                                  <m:t>𝑒</m:t>
                                </m:r>
                              </m:sub>
                            </m:sSub>
                          </m:num>
                          <m:den>
                            <m:r>
                              <a:rPr lang="en-GB" b="0" i="1" smtClean="0">
                                <a:latin typeface="Cambria Math" panose="02040503050406030204" pitchFamily="18" charset="0"/>
                              </a:rPr>
                              <m:t>1+</m:t>
                            </m:r>
                            <m:r>
                              <a:rPr lang="en-GB" b="0" i="1" smtClean="0">
                                <a:latin typeface="Cambria Math" panose="02040503050406030204" pitchFamily="18" charset="0"/>
                              </a:rPr>
                              <m:t>𝑘</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𝑑𝐸</m:t>
                                        </m:r>
                                      </m:num>
                                      <m:den>
                                        <m:r>
                                          <a:rPr lang="en-GB" b="0" i="1" smtClean="0">
                                            <a:latin typeface="Cambria Math" panose="02040503050406030204" pitchFamily="18" charset="0"/>
                                          </a:rPr>
                                          <m:t>𝑑𝑥</m:t>
                                        </m:r>
                                      </m:den>
                                    </m:f>
                                  </m:e>
                                </m:d>
                              </m:e>
                              <m:sub>
                                <m:r>
                                  <a:rPr lang="en-GB" b="0" i="1" smtClean="0">
                                    <a:latin typeface="Cambria Math" panose="02040503050406030204" pitchFamily="18" charset="0"/>
                                  </a:rPr>
                                  <m:t>𝑒</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𝑒𝑓𝑓</m:t>
                            </m:r>
                          </m:sub>
                        </m:sSub>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𝑑𝐸</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𝑛𝑟</m:t>
                                    </m:r>
                                  </m:sub>
                                </m:sSub>
                              </m:e>
                            </m:d>
                          </m:e>
                        </m:d>
                        <m:r>
                          <a:rPr lang="en-GB" b="0" i="1" smtClean="0">
                            <a:latin typeface="Cambria Math" panose="02040503050406030204" pitchFamily="18" charset="0"/>
                          </a:rPr>
                          <m:t>𝑑𝑥</m:t>
                        </m:r>
                      </m:e>
                    </m:nary>
                  </m:oMath>
                </a14:m>
                <a:r>
                  <a:rPr lang="en-GB" sz="1600" dirty="0"/>
                  <a:t> , where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𝐿</m:t>
                        </m:r>
                      </m:e>
                      <m:sub>
                        <m:r>
                          <a:rPr lang="en-GB" sz="1600" b="0" i="1" smtClean="0">
                            <a:latin typeface="Cambria Math" panose="02040503050406030204" pitchFamily="18" charset="0"/>
                          </a:rPr>
                          <m:t>𝑒𝑓𝑓</m:t>
                        </m:r>
                      </m:sub>
                    </m:sSub>
                  </m:oMath>
                </a14:m>
                <a:r>
                  <a:rPr lang="en-GB" sz="1600" dirty="0"/>
                  <a:t> is the light yield efficiency from </a:t>
                </a:r>
                <a:r>
                  <a:rPr lang="en-GB" sz="1600" dirty="0" err="1"/>
                  <a:t>Creus,ARIS,MicroClean</a:t>
                </a:r>
                <a:r>
                  <a:rPr lang="en-GB" sz="1600" dirty="0"/>
                  <a:t> and SCENE</a:t>
                </a:r>
              </a:p>
              <a:p>
                <a:pPr algn="l" rtl="0"/>
                <a:r>
                  <a:rPr lang="en-GB" sz="1600" dirty="0"/>
                  <a:t>In practice, we will cut on single elastic scatters in the sensitive volume, using the fact that a significant portion of the events in Creus’ detector are comprised of this type of event. This could cause some changes but they should be sub-leading.</a:t>
                </a:r>
              </a:p>
              <a:p>
                <a:pPr algn="l" rtl="0"/>
                <a:r>
                  <a:rPr lang="en-GB" sz="1600" dirty="0"/>
                  <a:t>For each scattering angle corresponds a single (average, up to angular acceptance of liquid scintillator) nuclear recoil energy. We will then fire </a:t>
                </a:r>
                <a14:m>
                  <m:oMath xmlns:m="http://schemas.openxmlformats.org/officeDocument/2006/math">
                    <m:r>
                      <a:rPr lang="en-GB" sz="1600" b="0" i="1" smtClean="0">
                        <a:latin typeface="Cambria Math" panose="02040503050406030204" pitchFamily="18" charset="0"/>
                      </a:rPr>
                      <m:t>𝛾</m:t>
                    </m:r>
                  </m:oMath>
                </a14:m>
                <a:r>
                  <a:rPr lang="en-GB" sz="1600" dirty="0"/>
                  <a:t> at these energies to find out how many photons they produce. We then multiply by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𝐿</m:t>
                        </m:r>
                      </m:e>
                      <m:sub>
                        <m:r>
                          <a:rPr lang="en-GB" sz="1600" b="0" i="1" smtClean="0">
                            <a:latin typeface="Cambria Math" panose="02040503050406030204" pitchFamily="18" charset="0"/>
                          </a:rPr>
                          <m:t>𝑒𝑓𝑓</m:t>
                        </m:r>
                      </m:sub>
                    </m:sSub>
                  </m:oMath>
                </a14:m>
                <a:r>
                  <a:rPr lang="en-GB" sz="1600" dirty="0"/>
                  <a:t> to find </a:t>
                </a:r>
                <a14:m>
                  <m:oMath xmlns:m="http://schemas.openxmlformats.org/officeDocument/2006/math">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𝑁</m:t>
                        </m:r>
                      </m:e>
                      <m:sub>
                        <m:r>
                          <a:rPr lang="en-GB" sz="1600" b="0" i="1" smtClean="0">
                            <a:latin typeface="Cambria Math" panose="02040503050406030204" pitchFamily="18" charset="0"/>
                          </a:rPr>
                          <m:t>𝑝h</m:t>
                        </m:r>
                      </m:sub>
                      <m:sup>
                        <m:r>
                          <a:rPr lang="en-GB" sz="1600" b="0" i="1" smtClean="0">
                            <a:latin typeface="Cambria Math" panose="02040503050406030204" pitchFamily="18" charset="0"/>
                          </a:rPr>
                          <m:t>∗</m:t>
                        </m:r>
                      </m:sup>
                    </m:sSubSup>
                  </m:oMath>
                </a14:m>
                <a:r>
                  <a:rPr lang="en-GB" sz="1600" dirty="0"/>
                  <a:t>. When firing neutrons we will keep track of how many photons are produced in each event, and make the appropriate correction for the p.e.</a:t>
                </a:r>
              </a:p>
              <a:p>
                <a:pPr algn="l" rtl="0"/>
                <a:endParaRPr lang="en-IL" sz="1600" dirty="0"/>
              </a:p>
            </p:txBody>
          </p:sp>
        </mc:Choice>
        <mc:Fallback>
          <p:sp>
            <p:nvSpPr>
              <p:cNvPr id="3" name="מציין מיקום תוכן 2">
                <a:extLst>
                  <a:ext uri="{FF2B5EF4-FFF2-40B4-BE49-F238E27FC236}">
                    <a16:creationId xmlns:a16="http://schemas.microsoft.com/office/drawing/2014/main" id="{66134360-0886-7037-553E-23AE67D7BA5B}"/>
                  </a:ext>
                </a:extLst>
              </p:cNvPr>
              <p:cNvSpPr>
                <a:spLocks noGrp="1" noRot="1" noChangeAspect="1" noMove="1" noResize="1" noEditPoints="1" noAdjustHandles="1" noChangeArrowheads="1" noChangeShapeType="1" noTextEdit="1"/>
              </p:cNvSpPr>
              <p:nvPr>
                <p:ph idx="1"/>
              </p:nvPr>
            </p:nvSpPr>
            <p:spPr>
              <a:xfrm>
                <a:off x="121920" y="762000"/>
                <a:ext cx="11948160" cy="6096000"/>
              </a:xfrm>
              <a:blipFill>
                <a:blip r:embed="rId2"/>
                <a:stretch>
                  <a:fillRect l="-204" r="-612"/>
                </a:stretch>
              </a:blipFill>
            </p:spPr>
            <p:txBody>
              <a:bodyPr/>
              <a:lstStyle/>
              <a:p>
                <a:r>
                  <a:rPr lang="en-IL">
                    <a:noFill/>
                  </a:rPr>
                  <a:t> </a:t>
                </a:r>
              </a:p>
            </p:txBody>
          </p:sp>
        </mc:Fallback>
      </mc:AlternateContent>
    </p:spTree>
    <p:extLst>
      <p:ext uri="{BB962C8B-B14F-4D97-AF65-F5344CB8AC3E}">
        <p14:creationId xmlns:p14="http://schemas.microsoft.com/office/powerpoint/2010/main" val="378126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5B1DCA7-C6FA-6A9B-5330-884F84BD33D4}"/>
              </a:ext>
            </a:extLst>
          </p:cNvPr>
          <p:cNvPicPr>
            <a:picLocks noChangeAspect="1"/>
          </p:cNvPicPr>
          <p:nvPr/>
        </p:nvPicPr>
        <p:blipFill>
          <a:blip r:embed="rId2"/>
          <a:stretch>
            <a:fillRect/>
          </a:stretch>
        </p:blipFill>
        <p:spPr>
          <a:xfrm>
            <a:off x="1" y="1"/>
            <a:ext cx="4998719" cy="2595915"/>
          </a:xfrm>
          <a:prstGeom prst="rect">
            <a:avLst/>
          </a:prstGeom>
        </p:spPr>
      </p:pic>
      <p:pic>
        <p:nvPicPr>
          <p:cNvPr id="7" name="תמונה 6">
            <a:extLst>
              <a:ext uri="{FF2B5EF4-FFF2-40B4-BE49-F238E27FC236}">
                <a16:creationId xmlns:a16="http://schemas.microsoft.com/office/drawing/2014/main" id="{32DE2DF2-D6B2-E99E-388D-C9D9C546F668}"/>
              </a:ext>
            </a:extLst>
          </p:cNvPr>
          <p:cNvPicPr>
            <a:picLocks noChangeAspect="1"/>
          </p:cNvPicPr>
          <p:nvPr/>
        </p:nvPicPr>
        <p:blipFill>
          <a:blip r:embed="rId3"/>
          <a:stretch>
            <a:fillRect/>
          </a:stretch>
        </p:blipFill>
        <p:spPr>
          <a:xfrm>
            <a:off x="7010400" y="1"/>
            <a:ext cx="5181599" cy="2641280"/>
          </a:xfrm>
          <a:prstGeom prst="rect">
            <a:avLst/>
          </a:prstGeom>
        </p:spPr>
      </p:pic>
      <p:pic>
        <p:nvPicPr>
          <p:cNvPr id="9" name="תמונה 8">
            <a:extLst>
              <a:ext uri="{FF2B5EF4-FFF2-40B4-BE49-F238E27FC236}">
                <a16:creationId xmlns:a16="http://schemas.microsoft.com/office/drawing/2014/main" id="{76C85150-D3DE-C613-F465-FC53730DAB54}"/>
              </a:ext>
            </a:extLst>
          </p:cNvPr>
          <p:cNvPicPr>
            <a:picLocks noChangeAspect="1"/>
          </p:cNvPicPr>
          <p:nvPr/>
        </p:nvPicPr>
        <p:blipFill>
          <a:blip r:embed="rId4"/>
          <a:stretch>
            <a:fillRect/>
          </a:stretch>
        </p:blipFill>
        <p:spPr>
          <a:xfrm>
            <a:off x="0" y="4509799"/>
            <a:ext cx="4571898" cy="2348201"/>
          </a:xfrm>
          <a:prstGeom prst="rect">
            <a:avLst/>
          </a:prstGeom>
        </p:spPr>
      </p:pic>
      <p:pic>
        <p:nvPicPr>
          <p:cNvPr id="11" name="תמונה 10">
            <a:extLst>
              <a:ext uri="{FF2B5EF4-FFF2-40B4-BE49-F238E27FC236}">
                <a16:creationId xmlns:a16="http://schemas.microsoft.com/office/drawing/2014/main" id="{EBD30390-3BF0-0478-D9B0-DAEB7BC0A3E9}"/>
              </a:ext>
            </a:extLst>
          </p:cNvPr>
          <p:cNvPicPr>
            <a:picLocks noChangeAspect="1"/>
          </p:cNvPicPr>
          <p:nvPr/>
        </p:nvPicPr>
        <p:blipFill>
          <a:blip r:embed="rId5"/>
          <a:stretch>
            <a:fillRect/>
          </a:stretch>
        </p:blipFill>
        <p:spPr>
          <a:xfrm>
            <a:off x="7579360" y="4509799"/>
            <a:ext cx="4612640" cy="2348200"/>
          </a:xfrm>
          <a:prstGeom prst="rect">
            <a:avLst/>
          </a:prstGeom>
        </p:spPr>
      </p:pic>
      <p:pic>
        <p:nvPicPr>
          <p:cNvPr id="13" name="תמונה 12">
            <a:extLst>
              <a:ext uri="{FF2B5EF4-FFF2-40B4-BE49-F238E27FC236}">
                <a16:creationId xmlns:a16="http://schemas.microsoft.com/office/drawing/2014/main" id="{0A308778-1306-E90A-6547-B708CBB8331B}"/>
              </a:ext>
            </a:extLst>
          </p:cNvPr>
          <p:cNvPicPr>
            <a:picLocks noChangeAspect="1"/>
          </p:cNvPicPr>
          <p:nvPr/>
        </p:nvPicPr>
        <p:blipFill>
          <a:blip r:embed="rId6"/>
          <a:stretch>
            <a:fillRect/>
          </a:stretch>
        </p:blipFill>
        <p:spPr>
          <a:xfrm>
            <a:off x="3393542" y="2460611"/>
            <a:ext cx="4744822" cy="2460610"/>
          </a:xfrm>
          <a:prstGeom prst="rect">
            <a:avLst/>
          </a:prstGeom>
        </p:spPr>
      </p:pic>
    </p:spTree>
    <p:extLst>
      <p:ext uri="{BB962C8B-B14F-4D97-AF65-F5344CB8AC3E}">
        <p14:creationId xmlns:p14="http://schemas.microsoft.com/office/powerpoint/2010/main" val="301636327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21883</TotalTime>
  <Words>572</Words>
  <Application>Microsoft Office PowerPoint</Application>
  <PresentationFormat>מסך רחב</PresentationFormat>
  <Paragraphs>23</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Calibri Light</vt:lpstr>
      <vt:lpstr>Cambria Math</vt:lpstr>
      <vt:lpstr>ערכת נושא Office</vt:lpstr>
      <vt:lpstr>מצגת של PowerPoint‏</vt:lpstr>
      <vt:lpstr>מצגת של PowerPoint‏</vt:lpstr>
      <vt:lpstr>מצגת של PowerPoint‏</vt:lpstr>
      <vt:lpstr>מצגת של PowerPoint‏</vt:lpstr>
      <vt:lpstr>מצגת של PowerPoint‏</vt:lpstr>
      <vt:lpstr>Testing on experiments</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Aviv Ben Porat</dc:creator>
  <cp:lastModifiedBy>Aviv Ben Porat</cp:lastModifiedBy>
  <cp:revision>9</cp:revision>
  <dcterms:created xsi:type="dcterms:W3CDTF">2024-12-19T14:49:05Z</dcterms:created>
  <dcterms:modified xsi:type="dcterms:W3CDTF">2025-01-03T19:32:44Z</dcterms:modified>
</cp:coreProperties>
</file>