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3" r:id="rId2"/>
    <p:sldId id="256" r:id="rId3"/>
    <p:sldId id="264" r:id="rId4"/>
    <p:sldId id="266" r:id="rId5"/>
    <p:sldId id="257" r:id="rId6"/>
    <p:sldId id="258" r:id="rId7"/>
    <p:sldId id="260" r:id="rId8"/>
    <p:sldId id="270" r:id="rId9"/>
    <p:sldId id="265" r:id="rId10"/>
    <p:sldId id="271" r:id="rId11"/>
    <p:sldId id="267" r:id="rId12"/>
    <p:sldId id="272" r:id="rId13"/>
    <p:sldId id="269" r:id="rId14"/>
    <p:sldId id="259" r:id="rId15"/>
    <p:sldId id="262" r:id="rId16"/>
    <p:sldId id="268" r:id="rId1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D14"/>
    <a:srgbClr val="EBE61A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3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0 24575,'-1'0'0,"-1"1"0,1-1 0,0 0 0,0 1 0,0-1 0,0 1 0,0-1 0,0 1 0,-1 0 0,1-1 0,1 1 0,-1 0 0,0 0 0,0 0 0,0 0 0,0 0 0,-1 2 0,-13 21 0,12-18 0,-34 63 0,-47 127 0,-9 83 0,66-194 0,-50 200 0,-21 61 0,72-269 0,4 2 0,2 1 0,5 0 0,2 1 0,5 0 0,1 119 0,8-173-1365,-1-4-5461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2.353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0 801 24575,'0'1'0,"1"0"0,-1-1 0,0 1 0,0 0 0,0 0 0,1-1 0,-1 1 0,0 0 0,1 0 0,-1-1 0,1 1 0,-1 0 0,1-1 0,-1 1 0,1 0 0,-1-1 0,1 1 0,-1-1 0,1 1 0,0-1 0,0 1 0,-1-1 0,1 0 0,0 1 0,-1-1 0,1 0 0,1 1 0,0 0 0,1-1 0,0 1 0,-1-1 0,1 1 0,0-1 0,-1 0 0,6 0 0,1-2 0,0 0 0,-1 0 0,1-1 0,0-1 0,-1 1 0,0-1 0,1-1 0,-2 1 0,1-1 0,0-1 0,-1 1 0,9-10 0,7-8 0,-1-1 0,23-31 0,23-43 0,-5-3 0,67-140 0,-90 139 0,-30 72 0,21-43 0,-30 72 0,-1 0 0,0 1 0,1-1 0,-1 0 0,1 0 0,-1 0 0,1 1 0,0-1 0,-1 0 0,1 0 0,-1 1 0,1-1 0,0 1 0,0-1 0,-1 0 0,1 1 0,0 0 0,2-2 0,-3 2 0,1 1 0,-1-1 0,0 0 0,1 0 0,-1 0 0,1 1 0,-1-1 0,1 0 0,-1 0 0,0 1 0,1-1 0,-1 0 0,0 1 0,1-1 0,-1 0 0,0 1 0,1-1 0,-1 0 0,0 1 0,0-1 0,1 1 0,-1-1 0,0 1 0,0-1 0,0 1 0,2 6 0,0-1 0,0 1 0,0 13 0,4 288 0,-7-233 0,1-37-227,-3 0-1,-1 0 1,-2-1-1,-1 0 1,-14 40-1,13-50-6598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3.225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1 0 24575,'10'0'0,"12"0"0,8 0 0,8 0 0,7 0 0,6 0 0,3 5 0,-2 2 0,-10-1-8191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3.972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300 1 24575,'-11'0'0,"0"1"0,-1 1 0,1 0 0,0 0 0,0 1 0,0 1 0,-11 4 0,-71 40 0,69-34 0,15-10 0,1 1 0,1 0 0,-1 0 0,1 1 0,-1 0 0,-10 12 0,16-15 0,0-1 0,0 1 0,0 0 0,1 0 0,-1 0 0,1 0 0,0 0 0,0 0 0,0 1 0,0-1 0,0 0 0,1 1 0,-1-1 0,1 0 0,0 1 0,0-1 0,0 0 0,1 1 0,-1-1 0,1 0 0,0 1 0,1 3 0,3 4 0,0-1 0,0 1 0,1-1 0,0 0 0,1-1 0,0 1 0,1-1 0,16 15 0,81 60 0,-84-68 0,6 3-1365,-6-6-5461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4.782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0 55 24575,'1'7'0,"0"-1"0,0 0 0,0 0 0,1 0 0,0 0 0,0 0 0,6 11 0,3 8 0,57 202 0,-67-222 0,9 21 0,-10-26 0,0 1 0,0-1 0,1 1 0,-1-1 0,0 1 0,1-1 0,-1 0 0,1 1 0,-1-1 0,1 0 0,-1 0 0,0 1 0,1-1 0,-1 0 0,1 0 0,-1 1 0,1-1 0,-1 0 0,1 0 0,-1 0 0,1 0 0,-1 0 0,1 0 0,-1 0 0,1 0 0,-1 0 0,1 0 0,0 0 0,-1 0 0,1 0 0,-1 0 0,1-1 0,-1 1 0,0 0 0,1 0 0,-1-1 0,1 1 0,-1 0 0,1 0 0,-1-1 0,0 1 0,1-1 0,-1 1 0,1 0 0,-1-1 0,0 1 0,0-1 0,1 1 0,-1-1 0,8-10 0,0 0 0,-1 0 0,-1 0 0,0-1 0,9-22 0,2-6 0,5-4 0,29-43 0,-41 71 0,1 1 0,1 0 0,0 1 0,1 0 0,28-22 0,-37 33 22,1 0-1,-1 0 0,0 0 1,1 1-1,0 0 0,-1 0 1,1 0-1,0 1 0,0-1 1,0 1-1,0 0 0,1 1 1,-1-1-1,0 1 0,8 1 1,-7 0-165,1 0 1,-1 1 0,0-1 0,1 2-1,-1-1 1,0 1 0,0 0 0,-1 0 0,1 0-1,0 1 1,6 6 0,7 7-6684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5.778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111 1 24575,'0'7'0,"1"1"0,1-1 0,-1 1 0,1-1 0,0 1 0,1-1 0,0 0 0,0 0 0,0 0 0,1 0 0,8 9 0,-5-6 0,1 0 0,0 0 0,1-1 0,0-1 0,0 0 0,15 10 0,-17-13 0,1-1 0,0 0 0,0 0 0,0-1 0,0 0 0,1 0 0,0-1 0,-1 0 0,10 0 0,-13-1 0,0-1 0,0 0 0,0 0 0,0 0 0,-1-1 0,1 1 0,0-1 0,0-1 0,0 1 0,-1-1 0,1 1 0,-1-1 0,1-1 0,-1 1 0,0 0 0,0-1 0,6-5 0,-1-1 0,-1 0 0,1-1 0,11-19 0,-17 24 0,0 0 0,0 0 0,-1 0 0,1 0 0,-1-1 0,-1 1 0,1-1 0,-1 0 0,0 1 0,1-9 0,-2 13 0,0 1 0,0 0 0,0-1 0,0 1 0,0 0 0,0-1 0,0 1 0,0 0 0,0-1 0,0 1 0,0 0 0,0-1 0,0 1 0,0 0 0,0-1 0,0 1 0,-1 0 0,1-1 0,0 1 0,0 0 0,0 0 0,0-1 0,-1 1 0,1 0 0,0 0 0,0-1 0,-1 1 0,1 0 0,0 0 0,0-1 0,-1 1 0,1 0 0,0 0 0,-1 0 0,-10 6 0,-9 18 0,-3 12 0,-21 43 0,-19 30 0,49-89 0,-1 0 0,-1-1 0,-34 32 0,40-42 0,-1-1 0,0 0 0,0-1 0,-1 0 0,0-1 0,0-1 0,-1 0 0,-23 7 0,-20-3-1365,32-7-5461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6.662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0 1 24575,'0'5'0,"0"15"0,0 20 0,0 11 0,0 8 0,0 3 0,0 5 0,0 2 0,0-3 0,0-2 0,0-7 0,0-9 0,0-7 0,0-7 0,0-3 0,0-8-8191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7.246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1 0 24575,'0'5'0,"0"6"0,0 7 0,0 4 0,0 8 0,0 5 0,0 5 0,0 0 0,4-6 0,2-4 0,0-7-8191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7.652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8.368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452 0 24575,'0'2'0,"0"-1"0,-1 0 0,1 0 0,-1 1 0,1-1 0,-1 0 0,1 0 0,-1 0 0,0 0 0,1 0 0,-1 0 0,0 0 0,0 0 0,0 0 0,-2 1 0,-20 16 0,11-10 0,-244 184 0,236-179 0,1 0 0,1 1 0,0 1 0,-25 26 0,40-37 0,-1 0 0,1 1 0,0-1 0,1 1 0,-1 0 0,1 0 0,0-1 0,0 2 0,0-1 0,1 0 0,-2 6 0,3-7 0,0 0 0,0 0 0,0-1 0,1 1 0,-1 0 0,1 0 0,0-1 0,0 1 0,0 0 0,1-1 0,-1 1 0,1-1 0,0 0 0,0 1 0,0-1 0,0 0 0,5 4 0,8 8 0,1-2 0,0 0 0,1 0 0,1-2 0,0 0 0,0-1 0,1-1 0,32 11 0,-32-14-124,0-1 0,0-1 0,0-1 0,0-1 0,1 0 0,-1-1-1,1-1 1,-1-1 0,0-1 0,26-6 0,-19 1-6702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24.14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3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24575,'1'-1'0,"-1"0"0,0 0 0,0 0 0,1 0 0,-1 0 0,0 0 0,1 0 0,-1 0 0,1 0 0,0 1 0,-1-1 0,1 0 0,-1 0 0,1 0 0,0 1 0,0-1 0,-1 1 0,1-1 0,0 0 0,0 1 0,0-1 0,0 1 0,0 0 0,0-1 0,0 1 0,0 0 0,0-1 0,0 1 0,0 0 0,1 0 0,1-1 0,1 1 0,0-1 0,-1 1 0,1 0 0,0 0 0,-1 1 0,5 0 0,-6 0 0,1 0 0,-1 0 0,1 0 0,-1 0 0,1 0 0,-1 1 0,0 0 0,1-1 0,-1 1 0,0 0 0,0 0 0,-1 0 0,1 0 0,0 0 0,-1 0 0,1 1 0,-1-1 0,2 5 0,2 4 0,-1 0 0,6 24 0,-8-24 0,13 61 0,-11-49 0,0-1 0,1 0 0,2 0 0,0 0 0,1-1 0,13 23 0,-15-34 0,6 11 0,0-1 0,24 27 0,-32-42 0,1 0 0,0-1 0,0 1 0,0-1 0,0 0 0,1 0 0,-1-1 0,1 1 0,0-1 0,0 0 0,1-1 0,-1 0 0,12 3 0,-4-3 0,0 0 0,0-1 0,28-2 0,-35 0 0,0 0 0,0 0 0,-1 0 0,1-1 0,-1 0 0,1-1 0,-1 1 0,0-1 0,0 0 0,9-6 0,-1-3-151,0-1-1,-1-1 0,0 0 0,-1 0 1,-1-2-1,0 1 0,-1-1 1,8-19-1,-5 10-6674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25.623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31.260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31.69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32.06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32.511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32.838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41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 24575,'-1'0'0,"1"0"0,0-1 0,0 1 0,0 0 0,0 0 0,-1 0 0,1 0 0,0-1 0,0 1 0,0 0 0,-1 0 0,1 0 0,0 0 0,0 0 0,-1 0 0,1-1 0,0 1 0,0 0 0,-1 0 0,1 0 0,0 0 0,0 0 0,-1 0 0,1 0 0,0 0 0,0 0 0,-1 0 0,1 0 0,0 0 0,0 1 0,-1-1 0,1 0 0,0 0 0,0 0 0,-1 0 0,1 0 0,0 0 0,0 1 0,0-1 0,-1 0 0,1 0 0,0 0 0,0 0 0,0 1 0,0-1 0,-1 0 0,1 0 0,0 1 0,-6 15 0,5-15 0,-9 40 0,1 0 0,2 1 0,-3 50 0,6 130 0,4-194 0,-1 8 0,3 52 0,-2-79 0,2-1 0,-1 1 0,1-1 0,0 0 0,1 1 0,0-1 0,8 14 0,-9-18 0,1-1 0,0 0 0,-1 1 0,2-1 0,-1 0 0,0-1 0,1 1 0,-1-1 0,1 1 0,0-1 0,-1 0 0,1 0 0,0-1 0,1 1 0,-1-1 0,8 2 0,6 0 0,0-1 0,30 0 0,-40-2 0,220-2 321,-55-1-2007,-130 3-5140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4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24575,'1'0'0,"0"0"0,0 0 0,1-1 0,-1 1 0,0-1 0,0 1 0,0-1 0,0 1 0,0-1 0,0 0 0,0 0 0,0 1 0,0-1 0,0 0 0,0 0 0,1-2 0,14-20 0,-13 18 0,119-199 0,-9 11 0,-94 163 0,134-199 0,-150 225 0,0 0 0,1-1 0,-1 2 0,1-1 0,0 0 0,8-5 0,-12 9 0,1 0 0,0-1 0,-1 1 0,1 0 0,0-1 0,-1 1 0,1 0 0,0 0 0,-1 0 0,1 0 0,0 0 0,0 0 0,-1 0 0,1 0 0,0 0 0,-1 0 0,1 0 0,0 0 0,0 0 0,-1 0 0,2 1 0,-1 0 0,0 0 0,0 0 0,0 0 0,0 0 0,0 0 0,0 0 0,0 0 0,-1 0 0,1 0 0,0 1 0,-1-1 0,1 0 0,-1 0 0,1 1 0,-1 2 0,5 23 0,-1 0 0,-2 1 0,-1-1 0,-1 1 0,-4 29 0,1-9 0,0 58-1365,2-81-5461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4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24575,'-5'5'0,"-2"11"0,1 7 0,1 6 0,2 6 0,0 3 0,2-1 0,1-2 0,0 3 0,0 0 0,0-2 0,0-2 0,1-2 0,4-2 0,6-1 0,1-1 0,-1-5-8191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45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24575,'5'0'0,"6"0"0,6 0 0,5 0 0,4 0 0,2 0 0,1 0 0,0 0 0,1 0 0,-1 0 0,0 0 0,-1 0 0,1 0 0,-1 0 0,-4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4:46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24575,'0'40'0,"3"1"0,1-1 0,16 63 0,26 138 0,-22-107 0,-21-117 0,-3-12 0,1 0 0,-1 0 0,1 0 0,0-1 0,1 1 0,-1 0 0,1 0 0,0-1 0,0 1 0,0-1 0,5 7 0,-7-11 0,0 0 0,0 0 0,1 0 0,-1 0 0,0 0 0,0 1 0,0-1 0,1 0 0,-1 0 0,0 0 0,0 0 0,0 0 0,1 0 0,-1 0 0,0 0 0,0 0 0,1 0 0,-1 0 0,0 0 0,0 0 0,0 0 0,1 0 0,-1 0 0,0 0 0,0 0 0,1 0 0,-1 0 0,0 0 0,0 0 0,0 0 0,1 0 0,-1-1 0,0 1 0,0 0 0,0 0 0,0 0 0,1 0 0,-1 0 0,0-1 0,0 1 0,0 0 0,0 0 0,0 0 0,0 0 0,1-1 0,-1 1 0,0 0 0,0 0 0,0-1 0,0 1 0,0 0 0,2-6 0,0 0 0,0 0 0,-1 0 0,0 0 0,0-1 0,0-10 0,0-2 0,15-114 0,6 0 0,50-168 0,-61 263 0,-2 1 0,2 1 0,2 0 0,1 1 0,22-40 0,-33 71 25,-1-1-1,1 1 0,1 0 1,-1-1-1,1 1 1,0 1-1,0-1 0,0 1 1,0-1-1,0 1 0,1 0 1,0 1-1,8-5 1,-9 6-103,-1 0 0,1 1 1,-1-1-1,1 1 1,-1 0-1,1-1 1,-1 2-1,1-1 0,-1 0 1,1 1-1,-1-1 1,1 1-1,-1 0 1,1 0-1,-1 1 0,0-1 1,1 1-1,-1-1 1,0 1-1,0 0 1,2 3-1,18 14-6748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09.718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0 229 24575,'3'-2'0,"0"0"0,0 0 0,0 0 0,1 1 0,-1 0 0,0-1 0,1 1 0,-1 0 0,1 0 0,-1 1 0,1-1 0,-1 1 0,1 0 0,4 0 0,4-1 0,485-13 0,-352 15 0,439 1 0,649-3 0,-1064-2 0,306-46 0,-320 16 0,-141 29 0,0 0 0,26-13 0,-29 11 0,0 1 0,1 1 0,0-1 0,21-3 0,103-19 0,-90 16 0,0 2 0,1 2 0,53-1 0,145 9 0,-100 2 0,34-3-1365,-145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6T15:35:10.638"/>
    </inkml:context>
    <inkml:brush xml:id="br0">
      <inkml:brushProperty name="width" value="0.05" units="cm"/>
      <inkml:brushProperty name="height" value="0.05" units="cm"/>
      <inkml:brushProperty name="color" value="#F2ED14"/>
    </inkml:brush>
  </inkml:definitions>
  <inkml:trace contextRef="#ctx0" brushRef="#br0">1 0 24575,'13'2'0,"0"0"0,1 0 0,-1 2 0,-1 0 0,1 0 0,18 10 0,-11-6 0,189 91 0,-203-95 0,-1-1 0,-1 1 0,1 0 0,0 0 0,-1 0 0,0 1 0,0-1 0,0 1 0,-1 0 0,0 0 0,1 0 0,-2 1 0,5 9 0,-6-12 0,0 0 0,0 0 0,0 0 0,0 0 0,-1 1 0,1-1 0,-1 0 0,0 0 0,0 1 0,0-1 0,-1 0 0,1 0 0,-1 0 0,1 1 0,-1-1 0,0 0 0,0 0 0,-1 0 0,1 0 0,-1 0 0,1-1 0,-1 1 0,0 0 0,0-1 0,0 1 0,0-1 0,-3 3 0,-6 2 0,0-1 0,0 1 0,-1-2 0,1 0 0,-1 0 0,0-1 0,-18 3 0,-34 14 0,-58 35-1365,98-44-5461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622836-D6C6-532D-3B71-42D77FA9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37F9659-737A-77CB-3D80-889B55C90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7E89F7-4C60-651F-6926-EF15182E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5EF8C6B-A33C-BF27-8EBE-F162A35C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94F3D2-B9D3-9CCF-6523-2B038BCB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205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731921-5502-AFE4-8DEC-AF4B06CF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CEE1AC6-A68E-21A9-0178-FC06A47E6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D879D44-62DB-48E7-A705-B1474FC5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D5CE89-1AD3-558A-CBF8-1C8B43AC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769747C-80C0-A63B-ABB6-7BF3BA56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46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B12C094-7A2B-A9BF-00A0-F3BE5F94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8F0CB38-D7A1-FAD8-9B29-EF693272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AF7655A-D833-0C58-A244-4BD1828D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081057-9664-FB4F-2A16-D47E9F05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571A92-873C-5C27-02AA-6C18B8AB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851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550946-E261-9CDF-BA55-8C4E4E3C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D87A37-3F2F-37C4-EFD5-89AD14B2C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E5D7CF9-93F0-8759-1B3B-6D91F495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C469D52-DFB0-F8A4-F5F6-0FBFEB6C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F01C7F-18FA-75A7-4C8F-738E395C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55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270470-3213-1C72-CC17-E70FD672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816878-DAF5-F758-6FC5-8D21FE66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059A50-FE76-B67E-CDD0-DB00BC01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9E69E85-6960-B985-B92D-5C71E5B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3EF9E8-9A06-A10E-ED91-4F5CD3BC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04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50CAB7-A7AB-5B8F-D219-E3B702B9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AAD81A-3182-AA6B-DE70-7DB67059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01BC2D5-4543-3EDC-15D2-751C228D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35FD59-8387-40F3-93CB-F9A2430C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3849C4-0A29-4636-0F25-1C991CC1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C294FFA-079A-6214-5E6F-ABC97FD0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68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03562F-EDA6-67C4-7C02-56C2F14E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98BF3F-C2EA-2985-70B9-B374E6A4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FB8FE3F-0DE5-9BC2-4BDB-6B2FC3283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3634606-C00F-4369-5FD9-0BBFC2373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17CFE24-3954-7FF3-6788-D755FFFCC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6D30B90-1B9C-4882-130C-F6F09171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D5A42FC-256A-DB31-88B2-38BC1AD5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2D6D957-3380-8E9A-F9EA-A78ADBFF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733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05B9C3-DCA1-22B5-3648-19335893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994EDB0-9A2D-C620-8642-B91DAD5D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B7B5DF-6F64-7741-062C-886456546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1C77EA4-7ED8-8131-AC3D-EAE32708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547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5E033C2-C9EC-D591-2FBE-90C1C969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ABAD4FF-4155-6DD2-8D95-DA6C185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CF09FC4-4801-7893-F472-AA8E8BB2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9792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D06C2E8-89D3-18DF-1960-F3D04BDA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014C26-396D-0B63-B0BC-6C508FE09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5DB3A3-04BD-C7DD-502B-7AF11F8D9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C241A4C-C2D5-C547-755B-6531B6F50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F2B8907-8C45-94D3-CE53-91C5B036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F30630-6AB1-9E4C-953C-43DA0565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2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7C28C8-48FA-D802-E039-3D32562A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965086D-D8A4-5D92-8D15-0ACEF1204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EE44D3-588F-25AA-6360-FC500C454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8634670-0A85-EAED-C0E1-6C1E9F5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DA0CAED-6FB0-66C2-A009-0C16A2D7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3CBF87E-32AA-D94A-BB1A-E3000C15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49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B493718-94F3-C1C1-B9A3-23EB02DF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086F27-A060-C2AC-563E-7162D4EA6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79E82A3-351E-47DA-934F-21E58B91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CC5A-EF12-4F59-AD28-75C0CCFA0094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640727-DD2B-8465-EA12-38FB6DA9A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7FFDAC-C7B8-A21A-35D5-DF4747714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22D98-EE56-48EC-8C8D-931371726E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964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vivbenporat@mail.tau.ac.i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104.3259" TargetMode="External"/><Relationship Id="rId2" Type="http://schemas.openxmlformats.org/officeDocument/2006/relationships/hyperlink" Target="https://doi.org/10.1140/epjc/s10052-018-5807-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364/AO.380185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48550/arXiv.1306.4605" TargetMode="External"/><Relationship Id="rId13" Type="http://schemas.openxmlformats.org/officeDocument/2006/relationships/hyperlink" Target="https://doi.org/10.48550/arXiv.1304.6117" TargetMode="External"/><Relationship Id="rId3" Type="http://schemas.openxmlformats.org/officeDocument/2006/relationships/hyperlink" Target="https://doi.org/10.48550/arXiv.1306.1712" TargetMode="External"/><Relationship Id="rId7" Type="http://schemas.openxmlformats.org/officeDocument/2006/relationships/hyperlink" Target="https://doi.org/10.48550/arXiv.1511.07725" TargetMode="External"/><Relationship Id="rId12" Type="http://schemas.openxmlformats.org/officeDocument/2006/relationships/hyperlink" Target="https://doi.org/10.1364/AO.380185" TargetMode="External"/><Relationship Id="rId2" Type="http://schemas.openxmlformats.org/officeDocument/2006/relationships/hyperlink" Target="https://doi.org/10.1016/j.nima.2003.11.4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48550/arXiv.1511.07724" TargetMode="External"/><Relationship Id="rId11" Type="http://schemas.openxmlformats.org/officeDocument/2006/relationships/hyperlink" Target="https://doi.org/10.1140/epjc/s10052-018-5807-z" TargetMode="External"/><Relationship Id="rId5" Type="http://schemas.openxmlformats.org/officeDocument/2006/relationships/hyperlink" Target="https://doi.org/10.1016/S0168-9002(96)00740-1" TargetMode="External"/><Relationship Id="rId15" Type="http://schemas.openxmlformats.org/officeDocument/2006/relationships/image" Target="../media/image33.png"/><Relationship Id="rId10" Type="http://schemas.openxmlformats.org/officeDocument/2006/relationships/hyperlink" Target="https://doi.org/10.48550/arXiv.1104.3259" TargetMode="External"/><Relationship Id="rId4" Type="http://schemas.openxmlformats.org/officeDocument/2006/relationships/hyperlink" Target="https://doi.org/10.48550/arXiv.1611.02481" TargetMode="External"/><Relationship Id="rId9" Type="http://schemas.openxmlformats.org/officeDocument/2006/relationships/hyperlink" Target="https://doi.org/10.1016/0168-9002(88)90892-3" TargetMode="External"/><Relationship Id="rId14" Type="http://schemas.openxmlformats.org/officeDocument/2006/relationships/hyperlink" Target="https://doi.org/10.48550/arXiv.1204.6218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.png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8" Type="http://schemas.openxmlformats.org/officeDocument/2006/relationships/image" Target="../media/image10.png"/><Relationship Id="rId3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7FA4D7-9937-938C-F16C-36D470AD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5832475"/>
          </a:xfrm>
        </p:spPr>
        <p:txBody>
          <a:bodyPr>
            <a:normAutofit/>
          </a:bodyPr>
          <a:lstStyle/>
          <a:p>
            <a:pPr algn="ctr" rtl="0"/>
            <a:r>
              <a:rPr lang="en-GB" sz="6600" b="1" dirty="0"/>
              <a:t>Geant4 simulation for optical photons in LAr </a:t>
            </a:r>
            <a:br>
              <a:rPr lang="en-GB" sz="6600" b="1" dirty="0"/>
            </a:br>
            <a:br>
              <a:rPr lang="en-GB" sz="8800" dirty="0"/>
            </a:br>
            <a:r>
              <a:rPr lang="en-GB" dirty="0"/>
              <a:t>Aviv Ben Porat </a:t>
            </a:r>
            <a:br>
              <a:rPr lang="en-GB" dirty="0"/>
            </a:br>
            <a:r>
              <a:rPr lang="en-GB" dirty="0">
                <a:hlinkClick r:id="rId2"/>
              </a:rPr>
              <a:t>avivbenporat@mail.tau.ac.il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Tel Aviv University</a:t>
            </a:r>
            <a:endParaRPr lang="en-IL" sz="8800" dirty="0"/>
          </a:p>
        </p:txBody>
      </p:sp>
    </p:spTree>
    <p:extLst>
      <p:ext uri="{BB962C8B-B14F-4D97-AF65-F5344CB8AC3E}">
        <p14:creationId xmlns:p14="http://schemas.microsoft.com/office/powerpoint/2010/main" val="3999601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>
            <a:extLst>
              <a:ext uri="{FF2B5EF4-FFF2-40B4-BE49-F238E27FC236}">
                <a16:creationId xmlns:a16="http://schemas.microsoft.com/office/drawing/2014/main" id="{5FF18772-F076-C700-B403-95F94D22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891155"/>
          </a:xfrm>
        </p:spPr>
        <p:txBody>
          <a:bodyPr/>
          <a:lstStyle/>
          <a:p>
            <a:pPr algn="ctr" rtl="0"/>
            <a:r>
              <a:rPr lang="en-GB" b="1" u="sng" dirty="0"/>
              <a:t>Additional tests:</a:t>
            </a:r>
            <a:endParaRPr lang="en-IL" b="1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A9B2CA9A-D79C-BC26-9472-7735B1506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2" y="1012440"/>
            <a:ext cx="11286118" cy="573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5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79BF0B2-051A-5F75-F40E-68E848F9F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2" y="1129812"/>
            <a:ext cx="11442197" cy="5728188"/>
          </a:xfrm>
          <a:prstGeom prst="rect">
            <a:avLst/>
          </a:prstGeom>
        </p:spPr>
      </p:pic>
      <p:sp>
        <p:nvSpPr>
          <p:cNvPr id="6" name="כותרת 1">
            <a:extLst>
              <a:ext uri="{FF2B5EF4-FFF2-40B4-BE49-F238E27FC236}">
                <a16:creationId xmlns:a16="http://schemas.microsoft.com/office/drawing/2014/main" id="{1066FB76-11ED-11EA-08DC-CEF0EA2A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833755"/>
          </a:xfrm>
        </p:spPr>
        <p:txBody>
          <a:bodyPr/>
          <a:lstStyle/>
          <a:p>
            <a:pPr algn="ctr" rtl="0"/>
            <a:r>
              <a:rPr lang="en-GB" b="1" u="sng" dirty="0"/>
              <a:t>Additional tests:</a:t>
            </a:r>
            <a:endParaRPr lang="en-IL" b="1" u="sng" dirty="0"/>
          </a:p>
        </p:txBody>
      </p:sp>
    </p:spTree>
    <p:extLst>
      <p:ext uri="{BB962C8B-B14F-4D97-AF65-F5344CB8AC3E}">
        <p14:creationId xmlns:p14="http://schemas.microsoft.com/office/powerpoint/2010/main" val="182671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כותרת 1">
            <a:extLst>
              <a:ext uri="{FF2B5EF4-FFF2-40B4-BE49-F238E27FC236}">
                <a16:creationId xmlns:a16="http://schemas.microsoft.com/office/drawing/2014/main" id="{AFD0805A-3FCE-F612-E6C1-BC9FF2179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45"/>
            <a:ext cx="10515600" cy="833755"/>
          </a:xfrm>
        </p:spPr>
        <p:txBody>
          <a:bodyPr/>
          <a:lstStyle/>
          <a:p>
            <a:pPr algn="ctr" rtl="0"/>
            <a:r>
              <a:rPr lang="en-GB" b="1" u="sng" dirty="0"/>
              <a:t>Additional tests:</a:t>
            </a:r>
            <a:endParaRPr lang="en-IL" b="1" u="sng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A3294EF2-FAD3-23EE-1B0B-D71566F8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89" y="914400"/>
            <a:ext cx="11207437" cy="58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9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3E741FB-1487-44F0-7825-88C56896A608}"/>
              </a:ext>
            </a:extLst>
          </p:cNvPr>
          <p:cNvSpPr txBox="1"/>
          <p:nvPr/>
        </p:nvSpPr>
        <p:spPr>
          <a:xfrm>
            <a:off x="660400" y="0"/>
            <a:ext cx="105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u="sng" dirty="0"/>
              <a:t>Literature survey</a:t>
            </a:r>
            <a:endParaRPr lang="en-IL" sz="320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08764C03-1B22-4659-DDC2-6A878880FBC7}"/>
              </a:ext>
            </a:extLst>
          </p:cNvPr>
          <p:cNvSpPr txBox="1"/>
          <p:nvPr/>
        </p:nvSpPr>
        <p:spPr>
          <a:xfrm>
            <a:off x="0" y="610136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2800" b="1" dirty="0"/>
              <a:t>After performing a literature survey, we realize TPB efficiency could be very different from 1.</a:t>
            </a:r>
          </a:p>
          <a:p>
            <a:pPr algn="l" rtl="0"/>
            <a:endParaRPr lang="en-GB" sz="1600" dirty="0"/>
          </a:p>
          <a:p>
            <a:pPr algn="l" rtl="0"/>
            <a:r>
              <a:rPr lang="en-GB" sz="2400" dirty="0"/>
              <a:t>C. Benson et al. report about 0.4 TPB efficiency </a:t>
            </a:r>
            <a:r>
              <a:rPr lang="fr-FR" sz="24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hlinkClick r:id="rId2"/>
              </a:rPr>
              <a:t>https://doi.org/10.1140/epjc/s10052-018-5807-z</a:t>
            </a:r>
            <a:endParaRPr lang="fr-FR" sz="24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fr-FR" sz="2400" b="0" i="0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GB" sz="2400" dirty="0">
                <a:latin typeface="Lucida Grande"/>
              </a:rPr>
              <a:t>V. M. </a:t>
            </a:r>
            <a:r>
              <a:rPr lang="en-GB" sz="2400" dirty="0" err="1">
                <a:latin typeface="Lucida Grande"/>
              </a:rPr>
              <a:t>Gehman</a:t>
            </a:r>
            <a:r>
              <a:rPr lang="en-GB" sz="2400" dirty="0">
                <a:latin typeface="Lucida Grande"/>
              </a:rPr>
              <a:t> et al. report 1.2 TPB efficiency </a:t>
            </a:r>
            <a:r>
              <a:rPr lang="en-GB" sz="2400" b="0" u="sng" dirty="0">
                <a:effectLst/>
                <a:hlinkClick r:id="rId3"/>
              </a:rPr>
              <a:t>https://doi.org/10.48550/arXiv.1104.3259</a:t>
            </a:r>
            <a:endParaRPr lang="en-GB" sz="2400" b="0" u="sng" dirty="0">
              <a:effectLst/>
            </a:endParaRPr>
          </a:p>
          <a:p>
            <a:pPr algn="l" rtl="0"/>
            <a:endParaRPr lang="en-GB" sz="2400" dirty="0"/>
          </a:p>
          <a:p>
            <a:pPr algn="l" rtl="0"/>
            <a:r>
              <a:rPr lang="en-GB" sz="2400" b="0" i="0" dirty="0">
                <a:solidFill>
                  <a:srgbClr val="222222"/>
                </a:solidFill>
                <a:effectLst/>
                <a:latin typeface="Archivo"/>
              </a:rPr>
              <a:t>J. R. Graybill et al. report about 2.15 TPB efficiency </a:t>
            </a:r>
            <a:r>
              <a:rPr lang="en-GB" sz="2400" b="0" i="0" u="sng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https://doi.org/10.1364/AO.380185</a:t>
            </a:r>
            <a:endParaRPr lang="en-GB" sz="2400" b="0" i="0" u="sng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GB" sz="2400" u="sng" dirty="0">
              <a:solidFill>
                <a:schemeClr val="dk1"/>
              </a:solidFill>
            </a:endParaRPr>
          </a:p>
          <a:p>
            <a:pPr algn="l" rtl="0"/>
            <a:endParaRPr lang="en-GB" sz="2400" b="0" i="0" u="sng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endParaRPr lang="en-GB" sz="2400" b="0" i="0" u="sng" kern="12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algn="l" rtl="0"/>
            <a:r>
              <a:rPr lang="en-GB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We also realized according to reported purity of LAr contaminants in Darkside, absorption length should be &gt; 30 meters. We are currently working on new fits according to this, taking TPB efficiency as a free parameter instead of absorption length.</a:t>
            </a:r>
          </a:p>
        </p:txBody>
      </p:sp>
    </p:spTree>
    <p:extLst>
      <p:ext uri="{BB962C8B-B14F-4D97-AF65-F5344CB8AC3E}">
        <p14:creationId xmlns:p14="http://schemas.microsoft.com/office/powerpoint/2010/main" val="47717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E2AD70A-6602-5F05-9B55-C2C347D41068}"/>
              </a:ext>
            </a:extLst>
          </p:cNvPr>
          <p:cNvSpPr txBox="1"/>
          <p:nvPr/>
        </p:nvSpPr>
        <p:spPr>
          <a:xfrm>
            <a:off x="660400" y="0"/>
            <a:ext cx="1055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GB" sz="3600" b="1" u="sng" dirty="0"/>
              <a:t>Literature survey</a:t>
            </a:r>
            <a:endParaRPr lang="en-IL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0BE25780-1853-BFA7-5219-8A0FFA6B02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466985"/>
                  </p:ext>
                </p:extLst>
              </p:nvPr>
            </p:nvGraphicFramePr>
            <p:xfrm>
              <a:off x="0" y="646300"/>
              <a:ext cx="12192000" cy="6307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2">
                      <a:extLst>
                        <a:ext uri="{9D8B030D-6E8A-4147-A177-3AD203B41FA5}">
                          <a16:colId xmlns:a16="http://schemas.microsoft.com/office/drawing/2014/main" val="2468041826"/>
                        </a:ext>
                      </a:extLst>
                    </a:gridCol>
                    <a:gridCol w="1881911">
                      <a:extLst>
                        <a:ext uri="{9D8B030D-6E8A-4147-A177-3AD203B41FA5}">
                          <a16:colId xmlns:a16="http://schemas.microsoft.com/office/drawing/2014/main" val="516021899"/>
                        </a:ext>
                      </a:extLst>
                    </a:gridCol>
                    <a:gridCol w="8024087">
                      <a:extLst>
                        <a:ext uri="{9D8B030D-6E8A-4147-A177-3AD203B41FA5}">
                          <a16:colId xmlns:a16="http://schemas.microsoft.com/office/drawing/2014/main" val="639421809"/>
                        </a:ext>
                      </a:extLst>
                    </a:gridCol>
                  </a:tblGrid>
                  <a:tr h="23404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Parameter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Value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Ref.</a:t>
                          </a:r>
                          <a:endParaRPr lang="en-I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103653"/>
                      </a:ext>
                    </a:extLst>
                  </a:tr>
                  <a:tr h="78831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Birk’s constant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0.002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𝑀𝑒𝑉</m:t>
                                  </m:r>
                                </m:den>
                              </m:f>
                            </m:oMath>
                          </a14:m>
                          <a:r>
                            <a:rPr lang="en-GB" sz="1400" dirty="0"/>
                            <a:t> (fit)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dirty="0"/>
                            <a:t>0.0486-0.052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𝑘𝑉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𝑀𝑒𝑉</m:t>
                                  </m:r>
                                </m:den>
                              </m:f>
                            </m:oMath>
                          </a14:m>
                          <a:endParaRPr lang="en-GB" sz="16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err="1"/>
                            <a:t>Nucl</a:t>
                          </a:r>
                          <a:r>
                            <a:rPr lang="en-GB" sz="1600" dirty="0"/>
                            <a:t>. </a:t>
                          </a:r>
                          <a:r>
                            <a:rPr lang="en-GB" sz="1600" dirty="0" err="1"/>
                            <a:t>Instrum</a:t>
                          </a:r>
                          <a:r>
                            <a:rPr lang="en-GB" sz="1600" dirty="0"/>
                            <a:t>. Meth. A 523, 275 (2004) </a:t>
                          </a:r>
                          <a:r>
                            <a:rPr lang="en-GB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2" tooltip="Persistent link using digital object identifier"/>
                            </a:rPr>
                            <a:t>https://doi.org/10.1016/j.nima.2003.11.423</a:t>
                          </a:r>
                          <a:endParaRPr lang="en-GB" sz="16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2013 </a:t>
                          </a:r>
                          <a:r>
                            <a:rPr lang="it-IT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JINST</a:t>
                          </a:r>
                          <a:r>
                            <a:rPr lang="it-IT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it-IT" sz="16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it-IT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P08005 </a:t>
                          </a:r>
                          <a:r>
                            <a:rPr lang="en-GB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 </a:t>
                          </a:r>
                          <a:r>
                            <a:rPr lang="en-GB" sz="1600" b="0" u="none" strike="noStrike" dirty="0">
                              <a:effectLst/>
                              <a:hlinkClick r:id="rId3"/>
                            </a:rPr>
                            <a:t>https://doi.org/10.48550/arXiv.1306.1712</a:t>
                          </a:r>
                          <a:endParaRPr lang="en-GB" sz="1600" dirty="0">
                            <a:effectLst/>
                          </a:endParaRPr>
                        </a:p>
                        <a:p>
                          <a:pPr algn="l" rtl="0"/>
                          <a:endParaRPr lang="en-GB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823515"/>
                      </a:ext>
                    </a:extLst>
                  </a:tr>
                  <a:tr h="122550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Attenuation length of LAr scintillation light in LAr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57 cm (fit)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dirty="0"/>
                            <a:t>52 cm – 30 m (depending on purity)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u="none" strike="noStrike" dirty="0">
                              <a:effectLst/>
                              <a:hlinkClick r:id="rId4"/>
                            </a:rPr>
                            <a:t>https://doi.org/10.48550/arXiv.1611.02481</a:t>
                          </a:r>
                          <a:r>
                            <a:rPr lang="en-GB" sz="1600" dirty="0"/>
                            <a:t> </a:t>
                          </a:r>
                        </a:p>
                        <a:p>
                          <a:pPr algn="ctr" rtl="0"/>
                          <a:r>
                            <a:rPr lang="en-GB" sz="1600" dirty="0" err="1"/>
                            <a:t>Nucl</a:t>
                          </a:r>
                          <a:r>
                            <a:rPr lang="en-GB" sz="1600" dirty="0"/>
                            <a:t>. </a:t>
                          </a:r>
                          <a:r>
                            <a:rPr lang="en-GB" sz="1600" dirty="0" err="1"/>
                            <a:t>Instrum</a:t>
                          </a:r>
                          <a:r>
                            <a:rPr lang="en-GB" sz="1600" dirty="0"/>
                            <a:t>. Meth. A 384, 380 (1997) </a:t>
                          </a:r>
                          <a:r>
                            <a:rPr lang="en-GB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 tooltip="Persistent link using digital object identifier"/>
                            </a:rPr>
                            <a:t>https://doi.org/10.1016/S0168-9002(96)00740-1</a:t>
                          </a:r>
                          <a:br>
                            <a:rPr lang="en-GB" sz="1600" b="0" u="none" strike="noStrike" dirty="0">
                              <a:effectLst/>
                              <a:hlinkClick r:id="rId6"/>
                            </a:rPr>
                          </a:br>
                          <a:r>
                            <a:rPr lang="en-GB" sz="1600" b="0" u="none" strike="noStrike" dirty="0">
                              <a:effectLst/>
                              <a:hlinkClick r:id="rId6"/>
                            </a:rPr>
                            <a:t>https://doi.org/10.48550/arXiv.1511.07724</a:t>
                          </a:r>
                          <a:endParaRPr lang="en-GB" sz="16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Europhys</a:t>
                          </a: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Lett. 111 12001 (2015) </a:t>
                          </a:r>
                          <a:r>
                            <a:rPr lang="en-GB" sz="1600" b="0" u="none" strike="noStrike" dirty="0">
                              <a:effectLst/>
                              <a:hlinkClick r:id="rId7"/>
                            </a:rPr>
                            <a:t>https://doi.org/10.48550/arXiv.1511.07725</a:t>
                          </a:r>
                          <a:br>
                            <a:rPr lang="en-GB" sz="1600" b="0" u="sng" dirty="0">
                              <a:effectLst/>
                              <a:hlinkClick r:id="rId8"/>
                            </a:rPr>
                          </a:b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2013 </a:t>
                          </a:r>
                          <a:r>
                            <a:rPr lang="en-GB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JINST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P07011 </a:t>
                          </a:r>
                          <a:r>
                            <a:rPr lang="en-GB" sz="1600" b="0" u="sng" dirty="0">
                              <a:effectLst/>
                              <a:hlinkClick r:id="rId8"/>
                            </a:rPr>
                            <a:t>https://doi.org/10.48550/arXiv.1306.4605</a:t>
                          </a:r>
                          <a:endParaRPr lang="en-GB" sz="1600" dirty="0">
                            <a:effectLst/>
                          </a:endParaRPr>
                        </a:p>
                        <a:p>
                          <a:pPr marL="0" indent="0" algn="ctr" rtl="0">
                            <a:buNone/>
                          </a:pP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893760"/>
                      </a:ext>
                    </a:extLst>
                  </a:tr>
                  <a:tr h="31566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 err="1"/>
                            <a:t>Scint</a:t>
                          </a:r>
                          <a:r>
                            <a:rPr lang="en-GB" sz="1400" dirty="0"/>
                            <a:t> photons per MeV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51300 [1]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da-DK" sz="1600" b="0" i="0" dirty="0">
                              <a:solidFill>
                                <a:srgbClr val="222222"/>
                              </a:solidFill>
                              <a:effectLst/>
                            </a:rPr>
                            <a:t>NIMA 269, (1988) 291-296 </a:t>
                          </a:r>
                          <a:r>
                            <a:rPr lang="en-GB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9" tooltip="Persistent link using digital object identifier"/>
                            </a:rPr>
                            <a:t>https://doi.org/10.1016/0168-9002(88)90892-3</a:t>
                          </a:r>
                          <a:endParaRPr lang="en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433720"/>
                      </a:ext>
                    </a:extLst>
                  </a:tr>
                  <a:tr h="71699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Evap. TPB Efficiency 290 K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0.4 [2] – 2.15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err="1"/>
                            <a:t>Nucl</a:t>
                          </a:r>
                          <a:r>
                            <a:rPr lang="en-GB" sz="1600" dirty="0"/>
                            <a:t>. </a:t>
                          </a:r>
                          <a:r>
                            <a:rPr lang="en-GB" sz="1600" dirty="0" err="1"/>
                            <a:t>Instrum</a:t>
                          </a:r>
                          <a:r>
                            <a:rPr lang="en-GB" sz="1600" dirty="0"/>
                            <a:t>. Methods A 654, 116–121 (2011)</a:t>
                          </a:r>
                          <a:r>
                            <a:rPr lang="en-GB" sz="1600" b="0" u="sng" dirty="0">
                              <a:effectLst/>
                              <a:hlinkClick r:id="rId10"/>
                            </a:rPr>
                            <a:t> https://doi.org/10.48550/arXiv.1104.3259</a:t>
                          </a:r>
                          <a:endParaRPr lang="fr-FR" sz="16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Eur</a:t>
                          </a:r>
                          <a:r>
                            <a:rPr lang="fr-FR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Phys. J. C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fr-FR" sz="16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329 (2018) 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11"/>
                            </a:rPr>
                            <a:t>https://doi.org/10.1140/epjc/s10052-018-5807-z</a:t>
                          </a:r>
                          <a:endParaRPr lang="fr-FR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Appl. Opt.</a:t>
                          </a:r>
                          <a:r>
                            <a:rPr lang="nl-NL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nl-NL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2020</a:t>
                          </a:r>
                          <a:r>
                            <a:rPr lang="nl-NL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nl-NL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59</a:t>
                          </a:r>
                          <a:r>
                            <a:rPr lang="nl-NL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1217–1224 </a:t>
                          </a:r>
                          <a:r>
                            <a:rPr lang="en-GB" sz="1800" b="0" i="0" u="sng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12"/>
                            </a:rPr>
                            <a:t>https://doi.org/10.1364/AO.380185</a:t>
                          </a:r>
                          <a:endParaRPr lang="en-GB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828258"/>
                      </a:ext>
                    </a:extLst>
                  </a:tr>
                  <a:tr h="8355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Temperature correction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1.22 [3]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2013 </a:t>
                          </a:r>
                          <a:r>
                            <a:rPr lang="en-GB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JINST</a:t>
                          </a: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GB" sz="16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P09006 </a:t>
                          </a:r>
                          <a:r>
                            <a:rPr lang="en-GB" sz="1600" b="0" u="sng" dirty="0">
                              <a:effectLst/>
                              <a:hlinkClick r:id="rId13"/>
                            </a:rPr>
                            <a:t>https://doi.org/10.48550/arXiv.1304.6117</a:t>
                          </a:r>
                          <a:endParaRPr lang="en-GB" sz="1600" dirty="0">
                            <a:effectLst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12820"/>
                      </a:ext>
                    </a:extLst>
                  </a:tr>
                  <a:tr h="55509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PMT Quantum Efficiency room temp.</a:t>
                          </a:r>
                          <a:endParaRPr lang="en-IL" sz="1400" dirty="0"/>
                        </a:p>
                        <a:p>
                          <a:pPr algn="ctr" rtl="0"/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0.339 [4]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fr-FR" sz="16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Astroparticle</a:t>
                          </a:r>
                          <a:r>
                            <a:rPr lang="fr-FR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16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Physics</a:t>
                          </a:r>
                          <a:r>
                            <a:rPr lang="fr-FR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49,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(2013) 44  </a:t>
                          </a:r>
                          <a:r>
                            <a:rPr lang="en-GB" sz="1600" b="0" u="none" strike="noStrike" dirty="0">
                              <a:effectLst/>
                              <a:hlinkClick r:id="rId14"/>
                            </a:rPr>
                            <a:t>https://doi.org/10.48550/arXiv.1204.6218</a:t>
                          </a:r>
                          <a:endParaRPr lang="en-GB" sz="1600" dirty="0"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0285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טבלה 4">
                <a:extLst>
                  <a:ext uri="{FF2B5EF4-FFF2-40B4-BE49-F238E27FC236}">
                    <a16:creationId xmlns:a16="http://schemas.microsoft.com/office/drawing/2014/main" id="{0BE25780-1853-BFA7-5219-8A0FFA6B02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466985"/>
                  </p:ext>
                </p:extLst>
              </p:nvPr>
            </p:nvGraphicFramePr>
            <p:xfrm>
              <a:off x="0" y="646300"/>
              <a:ext cx="12192000" cy="6307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6002">
                      <a:extLst>
                        <a:ext uri="{9D8B030D-6E8A-4147-A177-3AD203B41FA5}">
                          <a16:colId xmlns:a16="http://schemas.microsoft.com/office/drawing/2014/main" val="2468041826"/>
                        </a:ext>
                      </a:extLst>
                    </a:gridCol>
                    <a:gridCol w="1881911">
                      <a:extLst>
                        <a:ext uri="{9D8B030D-6E8A-4147-A177-3AD203B41FA5}">
                          <a16:colId xmlns:a16="http://schemas.microsoft.com/office/drawing/2014/main" val="516021899"/>
                        </a:ext>
                      </a:extLst>
                    </a:gridCol>
                    <a:gridCol w="8024087">
                      <a:extLst>
                        <a:ext uri="{9D8B030D-6E8A-4147-A177-3AD203B41FA5}">
                          <a16:colId xmlns:a16="http://schemas.microsoft.com/office/drawing/2014/main" val="639421809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Parameter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Value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Ref.</a:t>
                          </a:r>
                          <a:endParaRPr lang="en-I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9103653"/>
                      </a:ext>
                    </a:extLst>
                  </a:tr>
                  <a:tr h="117424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Birk’s constant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15"/>
                          <a:stretch>
                            <a:fillRect l="-122006" t="-26943" r="-427508" b="-41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>
                        <a:blipFill>
                          <a:blip r:embed="rId15"/>
                          <a:stretch>
                            <a:fillRect l="-52128" t="-26943" r="-380" b="-41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823515"/>
                      </a:ext>
                    </a:extLst>
                  </a:tr>
                  <a:tr h="182880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Attenuation length of LAr scintillation light in LAr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57 cm (fit)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600" dirty="0"/>
                            <a:t>52 cm – 30 m (depending on purity)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u="none" strike="noStrike" dirty="0">
                              <a:effectLst/>
                              <a:hlinkClick r:id="rId4"/>
                            </a:rPr>
                            <a:t>https://doi.org/10.48550/arXiv.1611.02481</a:t>
                          </a:r>
                          <a:r>
                            <a:rPr lang="en-GB" sz="1600" dirty="0"/>
                            <a:t> </a:t>
                          </a:r>
                        </a:p>
                        <a:p>
                          <a:pPr algn="ctr" rtl="0"/>
                          <a:r>
                            <a:rPr lang="en-GB" sz="1600" dirty="0" err="1"/>
                            <a:t>Nucl</a:t>
                          </a:r>
                          <a:r>
                            <a:rPr lang="en-GB" sz="1600" dirty="0"/>
                            <a:t>. </a:t>
                          </a:r>
                          <a:r>
                            <a:rPr lang="en-GB" sz="1600" dirty="0" err="1"/>
                            <a:t>Instrum</a:t>
                          </a:r>
                          <a:r>
                            <a:rPr lang="en-GB" sz="1600" dirty="0"/>
                            <a:t>. Meth. A 384, 380 (1997) </a:t>
                          </a:r>
                          <a:r>
                            <a:rPr lang="en-GB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5" tooltip="Persistent link using digital object identifier"/>
                            </a:rPr>
                            <a:t>https://doi.org/10.1016/S0168-9002(96)00740-1</a:t>
                          </a:r>
                          <a:br>
                            <a:rPr lang="en-GB" sz="1600" b="0" u="none" strike="noStrike" dirty="0">
                              <a:effectLst/>
                              <a:hlinkClick r:id="rId6"/>
                            </a:rPr>
                          </a:br>
                          <a:r>
                            <a:rPr lang="en-GB" sz="1600" b="0" u="none" strike="noStrike" dirty="0">
                              <a:effectLst/>
                              <a:hlinkClick r:id="rId6"/>
                            </a:rPr>
                            <a:t>https://doi.org/10.48550/arXiv.1511.07724</a:t>
                          </a:r>
                          <a:endParaRPr lang="en-GB" sz="16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Europhys</a:t>
                          </a: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Lett. 111 12001 (2015) </a:t>
                          </a:r>
                          <a:r>
                            <a:rPr lang="en-GB" sz="1600" b="0" u="none" strike="noStrike" dirty="0">
                              <a:effectLst/>
                              <a:hlinkClick r:id="rId7"/>
                            </a:rPr>
                            <a:t>https://doi.org/10.48550/arXiv.1511.07725</a:t>
                          </a:r>
                          <a:br>
                            <a:rPr lang="en-GB" sz="1600" b="0" u="sng" dirty="0">
                              <a:effectLst/>
                              <a:hlinkClick r:id="rId8"/>
                            </a:rPr>
                          </a:b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2013 </a:t>
                          </a:r>
                          <a:r>
                            <a:rPr lang="en-GB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JINST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GB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P07011 </a:t>
                          </a:r>
                          <a:r>
                            <a:rPr lang="en-GB" sz="1600" b="0" u="sng" dirty="0">
                              <a:effectLst/>
                              <a:hlinkClick r:id="rId8"/>
                            </a:rPr>
                            <a:t>https://doi.org/10.48550/arXiv.1306.4605</a:t>
                          </a:r>
                          <a:endParaRPr lang="en-GB" sz="1600" dirty="0">
                            <a:effectLst/>
                          </a:endParaRPr>
                        </a:p>
                        <a:p>
                          <a:pPr marL="0" indent="0" algn="ctr" rtl="0">
                            <a:buNone/>
                          </a:pPr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72893760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 err="1"/>
                            <a:t>Scint</a:t>
                          </a:r>
                          <a:r>
                            <a:rPr lang="en-GB" sz="1400" dirty="0"/>
                            <a:t> photons per MeV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51300 [1]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da-DK" sz="1600" b="0" i="0" dirty="0">
                              <a:solidFill>
                                <a:srgbClr val="222222"/>
                              </a:solidFill>
                              <a:effectLst/>
                            </a:rPr>
                            <a:t>NIMA 269, (1988) 291-296 </a:t>
                          </a:r>
                          <a:r>
                            <a:rPr lang="en-GB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9" tooltip="Persistent link using digital object identifier"/>
                            </a:rPr>
                            <a:t>https://doi.org/10.1016/0168-9002(88)90892-3</a:t>
                          </a:r>
                          <a:endParaRPr lang="en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433720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Evap. TPB Efficiency 290 K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0.4 [2] – 2.15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 err="1"/>
                            <a:t>Nucl</a:t>
                          </a:r>
                          <a:r>
                            <a:rPr lang="en-GB" sz="1600" dirty="0"/>
                            <a:t>. </a:t>
                          </a:r>
                          <a:r>
                            <a:rPr lang="en-GB" sz="1600" dirty="0" err="1"/>
                            <a:t>Instrum</a:t>
                          </a:r>
                          <a:r>
                            <a:rPr lang="en-GB" sz="1600" dirty="0"/>
                            <a:t>. Methods A 654, 116–121 (2011)</a:t>
                          </a:r>
                          <a:r>
                            <a:rPr lang="en-GB" sz="1600" b="0" u="sng" dirty="0">
                              <a:effectLst/>
                              <a:hlinkClick r:id="rId10"/>
                            </a:rPr>
                            <a:t> https://doi.org/10.48550/arXiv.1104.3259</a:t>
                          </a:r>
                          <a:endParaRPr lang="fr-FR" sz="16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600" b="0" i="1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Eur</a:t>
                          </a:r>
                          <a:r>
                            <a:rPr lang="fr-FR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. Phys. J. C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fr-FR" sz="16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78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329 (2018) 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11"/>
                            </a:rPr>
                            <a:t>https://doi.org/10.1140/epjc/s10052-018-5807-z</a:t>
                          </a:r>
                          <a:endParaRPr lang="fr-FR" sz="16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Appl. Opt.</a:t>
                          </a:r>
                          <a:r>
                            <a:rPr lang="nl-NL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nl-NL" sz="18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2020</a:t>
                          </a:r>
                          <a:r>
                            <a:rPr lang="nl-NL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 </a:t>
                          </a:r>
                          <a:r>
                            <a:rPr lang="nl-NL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59</a:t>
                          </a:r>
                          <a:r>
                            <a:rPr lang="nl-NL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1217–1224 </a:t>
                          </a:r>
                          <a:r>
                            <a:rPr lang="en-GB" sz="1800" b="0" i="0" u="sng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hlinkClick r:id="rId12"/>
                            </a:rPr>
                            <a:t>https://doi.org/10.1364/AO.380185</a:t>
                          </a:r>
                          <a:endParaRPr lang="en-GB" sz="1800" b="0" i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828258"/>
                      </a:ext>
                    </a:extLst>
                  </a:tr>
                  <a:tr h="835573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Temperature correction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1.22 [3]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2013 </a:t>
                          </a:r>
                          <a:r>
                            <a:rPr lang="en-GB" sz="16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JINST</a:t>
                          </a: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r>
                            <a:rPr lang="en-GB" sz="1600" b="1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8</a:t>
                          </a:r>
                          <a:r>
                            <a:rPr lang="en-GB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P09006 </a:t>
                          </a:r>
                          <a:r>
                            <a:rPr lang="en-GB" sz="1600" b="0" u="sng" dirty="0">
                              <a:effectLst/>
                              <a:hlinkClick r:id="rId13"/>
                            </a:rPr>
                            <a:t>https://doi.org/10.48550/arXiv.1304.6117</a:t>
                          </a:r>
                          <a:endParaRPr lang="en-GB" sz="1600" dirty="0">
                            <a:effectLst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1282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400" dirty="0"/>
                            <a:t>PMT Quantum Efficiency room temp.</a:t>
                          </a:r>
                          <a:endParaRPr lang="en-IL" sz="1400" dirty="0"/>
                        </a:p>
                        <a:p>
                          <a:pPr algn="ctr" rtl="0"/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GB" sz="1400" dirty="0"/>
                            <a:t>0.339 [4]</a:t>
                          </a:r>
                          <a:endParaRPr lang="en-I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rtl="0"/>
                          <a:r>
                            <a:rPr lang="fr-FR" sz="16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Astroparticle</a:t>
                          </a:r>
                          <a:r>
                            <a:rPr lang="fr-FR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fr-FR" sz="16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Physics</a:t>
                          </a:r>
                          <a:r>
                            <a:rPr lang="fr-FR" sz="16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49,</a:t>
                          </a:r>
                          <a:r>
                            <a:rPr lang="fr-FR" sz="16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(2013) 44  </a:t>
                          </a:r>
                          <a:r>
                            <a:rPr lang="en-GB" sz="1600" b="0" u="none" strike="noStrike" dirty="0">
                              <a:effectLst/>
                              <a:hlinkClick r:id="rId14"/>
                            </a:rPr>
                            <a:t>https://doi.org/10.48550/arXiv.1204.6218</a:t>
                          </a:r>
                          <a:endParaRPr lang="en-GB" sz="1600" dirty="0">
                            <a:effectLst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50285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9680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F73A409-0BA2-196D-4732-F4E0ADDCD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280" y="210184"/>
                <a:ext cx="11587480" cy="5916295"/>
              </a:xfrm>
            </p:spPr>
            <p:txBody>
              <a:bodyPr/>
              <a:lstStyle/>
              <a:p>
                <a:pPr marL="0" indent="0" algn="ctr" rtl="0">
                  <a:buNone/>
                </a:pPr>
                <a:r>
                  <a:rPr lang="en-GB" sz="6600" b="1" u="sng" dirty="0"/>
                  <a:t>Summary</a:t>
                </a:r>
              </a:p>
              <a:p>
                <a:pPr marL="0" indent="0" algn="ctr" rtl="0">
                  <a:buNone/>
                </a:pPr>
                <a:endParaRPr lang="en-GB" sz="4800" b="1" u="sng" dirty="0"/>
              </a:p>
              <a:p>
                <a:pPr marL="0" indent="0" algn="l" rtl="0">
                  <a:buNone/>
                </a:pPr>
                <a:r>
                  <a:rPr lang="en-GB" sz="3600" b="1" u="sng" dirty="0"/>
                  <a:t>Takeaway:</a:t>
                </a:r>
              </a:p>
              <a:p>
                <a:pPr marL="0" indent="0" algn="l" rtl="0">
                  <a:buNone/>
                </a:pPr>
                <a:r>
                  <a:rPr lang="en-GB" sz="3600" dirty="0"/>
                  <a:t>Assuming a TPB efficiency = 1, our simulation correctly simulates creation of optical photons by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3600" dirty="0"/>
                  <a:t> and propagation of optical photons in LAr, and we can continue with testing it with ARIS neutron data.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F73A409-0BA2-196D-4732-F4E0ADDCD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280" y="210184"/>
                <a:ext cx="11587480" cy="5916295"/>
              </a:xfrm>
              <a:blipFill>
                <a:blip r:embed="rId2"/>
                <a:stretch>
                  <a:fillRect l="-1631" t="-5252" r="-24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238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C04E77-4A59-0B50-EB81-81EDACC9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GB" sz="8000" b="1" u="sng" dirty="0"/>
              <a:t>Questions</a:t>
            </a:r>
            <a:endParaRPr lang="en-IL" sz="8000" b="1" u="sng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1DC9DA-2696-3D8F-1C86-76303785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 rtl="0">
              <a:buNone/>
            </a:pPr>
            <a:r>
              <a:rPr lang="en-GB" sz="4700" b="1" u="sng" dirty="0"/>
              <a:t>Questions for the audience:</a:t>
            </a:r>
          </a:p>
          <a:p>
            <a:pPr algn="l" rtl="0"/>
            <a:r>
              <a:rPr lang="en-GB" sz="4000" dirty="0"/>
              <a:t>Does anyone know a reputable source regarding TPB efficiency? Or TPB+PMT efficiency?</a:t>
            </a:r>
          </a:p>
          <a:p>
            <a:pPr marL="0" indent="0" algn="l" rtl="0">
              <a:buNone/>
            </a:pPr>
            <a:endParaRPr lang="en-GB" sz="4000" dirty="0"/>
          </a:p>
          <a:p>
            <a:pPr algn="l" rtl="0"/>
            <a:r>
              <a:rPr lang="en-GB" sz="4000" dirty="0"/>
              <a:t>What is currently implemented in your simulation?</a:t>
            </a:r>
          </a:p>
          <a:p>
            <a:pPr marL="0" indent="0" algn="l" rtl="0">
              <a:buNone/>
            </a:pPr>
            <a:endParaRPr lang="en-IL" sz="4000" dirty="0"/>
          </a:p>
          <a:p>
            <a:pPr algn="l" rtl="0"/>
            <a:r>
              <a:rPr lang="en-GB" sz="4200" dirty="0"/>
              <a:t>Are there additional factors for the efficiency?</a:t>
            </a:r>
          </a:p>
          <a:p>
            <a:pPr algn="l" rtl="0"/>
            <a:endParaRPr lang="en-GB" dirty="0"/>
          </a:p>
          <a:p>
            <a:pPr algn="l" rtl="0"/>
            <a:r>
              <a:rPr lang="en-GB" sz="4000" b="1" u="sng" dirty="0"/>
              <a:t>Your questions</a:t>
            </a:r>
            <a:endParaRPr lang="en-IL" sz="4000" b="1" u="sng" dirty="0"/>
          </a:p>
        </p:txBody>
      </p:sp>
    </p:spTree>
    <p:extLst>
      <p:ext uri="{BB962C8B-B14F-4D97-AF65-F5344CB8AC3E}">
        <p14:creationId xmlns:p14="http://schemas.microsoft.com/office/powerpoint/2010/main" val="2718387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59803B-A2B2-BDB9-D0C6-35472974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9563"/>
            <a:ext cx="9144000" cy="980757"/>
          </a:xfrm>
        </p:spPr>
        <p:txBody>
          <a:bodyPr>
            <a:noAutofit/>
          </a:bodyPr>
          <a:lstStyle/>
          <a:p>
            <a:pPr rtl="0"/>
            <a:r>
              <a:rPr lang="en-GB" sz="6600" b="1" u="sng" dirty="0">
                <a:latin typeface="+mn-lt"/>
              </a:rPr>
              <a:t>Objective</a:t>
            </a:r>
            <a:endParaRPr lang="en-IL" sz="6600" b="1" u="sng" dirty="0">
              <a:latin typeface="+mn-lt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72CB760-ED43-D6FB-F705-2AA393D118AC}"/>
              </a:ext>
            </a:extLst>
          </p:cNvPr>
          <p:cNvSpPr txBox="1"/>
          <p:nvPr/>
        </p:nvSpPr>
        <p:spPr>
          <a:xfrm>
            <a:off x="619760" y="1991360"/>
            <a:ext cx="10048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4000" dirty="0"/>
              <a:t>Create and validate a Geant4 simulation which correctly simulates optical photon production and propagation in LAr</a:t>
            </a:r>
          </a:p>
        </p:txBody>
      </p:sp>
    </p:spTree>
    <p:extLst>
      <p:ext uri="{BB962C8B-B14F-4D97-AF65-F5344CB8AC3E}">
        <p14:creationId xmlns:p14="http://schemas.microsoft.com/office/powerpoint/2010/main" val="252804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50108E-346F-198B-2103-0B40B0D8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GB" b="1" u="sng" dirty="0"/>
              <a:t>Existing measurement from the Darkside experiment</a:t>
            </a:r>
            <a:endParaRPr lang="en-IL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CBC7116-E6B3-4C1F-3FE8-B153BDCDE0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27735"/>
              </a:xfrm>
            </p:spPr>
            <p:txBody>
              <a:bodyPr>
                <a:normAutofit fontScale="92500"/>
              </a:bodyPr>
              <a:lstStyle/>
              <a:p>
                <a:pPr algn="l" rtl="0"/>
                <a:r>
                  <a:rPr lang="en-GB" sz="2400" dirty="0"/>
                  <a:t>Darkside measures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400" dirty="0"/>
                  <a:t> light yield in LAr for DM searches</a:t>
                </a:r>
              </a:p>
              <a:p>
                <a:pPr algn="l" rtl="0"/>
                <a:r>
                  <a:rPr lang="en-GB" sz="2400" b="0" baseline="30000" dirty="0"/>
                  <a:t> </a:t>
                </a:r>
                <a14:m>
                  <m:oMath xmlns:m="http://schemas.openxmlformats.org/officeDocument/2006/math">
                    <m:r>
                      <a:rPr lang="en-GB" sz="2400" b="0" i="1" baseline="30000" dirty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𝑁𝑎</m:t>
                    </m:r>
                  </m:oMath>
                </a14:m>
                <a:r>
                  <a:rPr lang="en-GB" sz="2400" dirty="0"/>
                  <a:t> was placed near the LAr detector and the amount of photoelectrons was measured</a:t>
                </a:r>
                <a:endParaRPr lang="en-IL" sz="24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4CBC7116-E6B3-4C1F-3FE8-B153BDCDE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27735"/>
              </a:xfrm>
              <a:blipFill>
                <a:blip r:embed="rId2"/>
                <a:stretch>
                  <a:fillRect l="-696" t="-7190" r="-638" b="-19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תמונה 8">
            <a:extLst>
              <a:ext uri="{FF2B5EF4-FFF2-40B4-BE49-F238E27FC236}">
                <a16:creationId xmlns:a16="http://schemas.microsoft.com/office/drawing/2014/main" id="{0584EDC5-F230-07E5-A300-46FBF3C9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406" y="2753360"/>
            <a:ext cx="4530193" cy="3451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50EA7B0-FDB8-5832-01D8-BBBC002A0175}"/>
                  </a:ext>
                </a:extLst>
              </p:cNvPr>
              <p:cNvSpPr txBox="1"/>
              <p:nvPr/>
            </p:nvSpPr>
            <p:spPr>
              <a:xfrm>
                <a:off x="411480" y="6211669"/>
                <a:ext cx="113690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GB" dirty="0"/>
                  <a:t>The spectrum shown here was background subtracted</a:t>
                </a: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r>
                  <a:rPr lang="en-GB" dirty="0"/>
                  <a:t>The red and green lines are fits for both photopeaks of </a:t>
                </a:r>
                <a14:m>
                  <m:oMath xmlns:m="http://schemas.openxmlformats.org/officeDocument/2006/math">
                    <m:r>
                      <a:rPr lang="en-GB" b="0" i="1" baseline="30000" dirty="0" smtClean="0">
                        <a:latin typeface="Cambria Math" panose="02040503050406030204" pitchFamily="18" charset="0"/>
                      </a:rPr>
                      <m:t>22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𝑁𝑎</m:t>
                    </m:r>
                  </m:oMath>
                </a14:m>
                <a:r>
                  <a:rPr lang="en-GB" dirty="0"/>
                  <a:t> 511 keV and 1274 keV respectively</a:t>
                </a:r>
              </a:p>
              <a:p>
                <a:pPr algn="l" rtl="0"/>
                <a:r>
                  <a:rPr lang="en-GB" dirty="0"/>
                  <a:t> </a:t>
                </a:r>
                <a:endParaRPr lang="en-IL" dirty="0"/>
              </a:p>
            </p:txBody>
          </p:sp>
        </mc:Choice>
        <mc:Fallback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650EA7B0-FDB8-5832-01D8-BBBC002A0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6211669"/>
                <a:ext cx="11369040" cy="923330"/>
              </a:xfrm>
              <a:prstGeom prst="rect">
                <a:avLst/>
              </a:prstGeom>
              <a:blipFill>
                <a:blip r:embed="rId4"/>
                <a:stretch>
                  <a:fillRect l="-375" t="-397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43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B63F56B-B42D-687B-FC30-4DA5F7E99F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121949"/>
              </a:xfrm>
            </p:spPr>
            <p:txBody>
              <a:bodyPr/>
              <a:lstStyle/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a:rPr lang="en-GB" sz="2800" b="0" i="1" baseline="30000" dirty="0" smtClean="0">
                        <a:latin typeface="Cambria Math" panose="02040503050406030204" pitchFamily="18" charset="0"/>
                      </a:rPr>
                      <m:t>137</m:t>
                    </m:r>
                    <m:r>
                      <a:rPr lang="en-GB" sz="2800" b="0" i="1" dirty="0" smtClean="0">
                        <a:latin typeface="Cambria Math" panose="02040503050406030204" pitchFamily="18" charset="0"/>
                      </a:rPr>
                      <m:t>𝐶𝑠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baseline="30000" dirty="0" smtClean="0">
                        <a:latin typeface="Cambria Math" panose="02040503050406030204" pitchFamily="18" charset="0"/>
                      </a:rPr>
                      <m:t>57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𝐶𝑜</m:t>
                    </m:r>
                  </m:oMath>
                </a14:m>
                <a:r>
                  <a:rPr lang="en-GB" dirty="0"/>
                  <a:t> were also used, and the red lines indicate gaussian fits for </a:t>
                </a:r>
                <a14:m>
                  <m:oMath xmlns:m="http://schemas.openxmlformats.org/officeDocument/2006/math">
                    <m:r>
                      <a:rPr lang="en-GB" b="0" i="1" baseline="30000" dirty="0" smtClean="0">
                        <a:latin typeface="Cambria Math" panose="02040503050406030204" pitchFamily="18" charset="0"/>
                      </a:rPr>
                      <m:t>57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𝐶𝑜</m:t>
                    </m:r>
                  </m:oMath>
                </a14:m>
                <a:r>
                  <a:rPr lang="en-GB" dirty="0"/>
                  <a:t> photopeak of 122 keV and </a:t>
                </a:r>
                <a14:m>
                  <m:oMath xmlns:m="http://schemas.openxmlformats.org/officeDocument/2006/math">
                    <m:r>
                      <a:rPr lang="en-GB" i="1" baseline="30000" dirty="0">
                        <a:latin typeface="Cambria Math" panose="02040503050406030204" pitchFamily="18" charset="0"/>
                      </a:rPr>
                      <m:t>137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𝐶𝑠</m:t>
                    </m:r>
                  </m:oMath>
                </a14:m>
                <a:r>
                  <a:rPr lang="en-GB" dirty="0"/>
                  <a:t> photopeak of 662 keV</a:t>
                </a:r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7B63F56B-B42D-687B-FC30-4DA5F7E99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121949"/>
              </a:xfrm>
              <a:blipFill>
                <a:blip r:embed="rId2"/>
                <a:stretch>
                  <a:fillRect l="-1217" t="-86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כותרת 1">
            <a:extLst>
              <a:ext uri="{FF2B5EF4-FFF2-40B4-BE49-F238E27FC236}">
                <a16:creationId xmlns:a16="http://schemas.microsoft.com/office/drawing/2014/main" id="{FE9AFBEC-1234-6D13-416E-FA14A0BE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rtl="0"/>
            <a:r>
              <a:rPr lang="en-GB" b="1" u="sng" dirty="0"/>
              <a:t>Existing measurement from the Darkside experiment</a:t>
            </a:r>
            <a:endParaRPr lang="en-IL" b="1" u="sng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95D689AE-C1D4-70FA-9022-6D96224BE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043" y="2915822"/>
            <a:ext cx="4940554" cy="3810196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B6FA477A-4BF2-1B8F-3174-71DE1CC96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34" y="2947574"/>
            <a:ext cx="4877051" cy="37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935A03A-D38A-A330-586D-216EBE7D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0"/>
            <a:ext cx="10687960" cy="6858000"/>
          </a:xfrm>
        </p:spPr>
        <p:txBody>
          <a:bodyPr>
            <a:normAutofit fontScale="92500" lnSpcReduction="10000"/>
          </a:bodyPr>
          <a:lstStyle/>
          <a:p>
            <a:pPr marL="0" indent="0" algn="ctr" rtl="0">
              <a:buNone/>
            </a:pPr>
            <a:r>
              <a:rPr lang="en-GB" b="1" u="sng" dirty="0"/>
              <a:t>Our simulation</a:t>
            </a:r>
          </a:p>
          <a:p>
            <a:pPr marL="0" indent="0" algn="just" rtl="0">
              <a:buNone/>
            </a:pPr>
            <a:endParaRPr lang="en-GB" baseline="30000" dirty="0"/>
          </a:p>
          <a:p>
            <a:pPr algn="just" rtl="0"/>
            <a:r>
              <a:rPr lang="en-GB" sz="3500" b="1" u="sng" dirty="0"/>
              <a:t>Geometry: </a:t>
            </a:r>
          </a:p>
          <a:p>
            <a:pPr marL="0" indent="0" algn="just" rtl="0">
              <a:buNone/>
            </a:pPr>
            <a:r>
              <a:rPr lang="en-GB" sz="3000" dirty="0"/>
              <a:t>The detector is comprised of a cylindric LAr cell 21 cm in diameter and 23.5 cm tall,</a:t>
            </a:r>
          </a:p>
          <a:p>
            <a:pPr marL="0" indent="0" algn="just" rtl="0">
              <a:buNone/>
            </a:pPr>
            <a:r>
              <a:rPr lang="en-GB" sz="3000" dirty="0"/>
              <a:t>With a 1.9cm thick Acrylic cylinder surrounding it.</a:t>
            </a:r>
          </a:p>
          <a:p>
            <a:pPr algn="just" rtl="0"/>
            <a:endParaRPr lang="en-GB" b="1" u="sng" dirty="0"/>
          </a:p>
          <a:p>
            <a:pPr marL="0" indent="0" algn="just" rtl="0">
              <a:buNone/>
            </a:pPr>
            <a:r>
              <a:rPr lang="en-GB" sz="3500" b="1" u="sng" dirty="0"/>
              <a:t>Physics List:</a:t>
            </a:r>
          </a:p>
          <a:p>
            <a:pPr marL="0" indent="0" algn="just" rtl="0">
              <a:buNone/>
            </a:pPr>
            <a:r>
              <a:rPr lang="en-GB" dirty="0"/>
              <a:t>QGSP_BERT_HP</a:t>
            </a:r>
          </a:p>
          <a:p>
            <a:pPr marL="0" indent="0" algn="just" rtl="0">
              <a:buNone/>
            </a:pPr>
            <a:r>
              <a:rPr lang="en-GB" dirty="0"/>
              <a:t>G4EmStandardPhysics_option4</a:t>
            </a:r>
          </a:p>
          <a:p>
            <a:pPr marL="0" indent="0" algn="just" rtl="0">
              <a:buNone/>
            </a:pPr>
            <a:r>
              <a:rPr lang="en-GB" dirty="0" err="1"/>
              <a:t>opticalPhysics</a:t>
            </a:r>
            <a:endParaRPr lang="en-GB" dirty="0"/>
          </a:p>
          <a:p>
            <a:pPr marL="0" indent="0" algn="just" rtl="0">
              <a:buNone/>
            </a:pPr>
            <a:endParaRPr lang="en-GB" dirty="0"/>
          </a:p>
          <a:p>
            <a:pPr marL="0" indent="0" algn="l" rtl="0">
              <a:buNone/>
            </a:pPr>
            <a:r>
              <a:rPr lang="en-GB" sz="2800" dirty="0"/>
              <a:t>In our simplified simulation we don’t place a TPB or PMT. Instead we check whether photons reach the effective area of the PMTs placed In the experiment, and then use a random number which includes both the TPB efficiency and the PMT QE to convert photons to photoelectrons.</a:t>
            </a:r>
          </a:p>
          <a:p>
            <a:pPr marL="0" indent="0" algn="l" rtl="0">
              <a:buNone/>
            </a:pPr>
            <a:endParaRPr lang="en-GB" sz="2800" dirty="0"/>
          </a:p>
          <a:p>
            <a:pPr marL="0" indent="0" algn="just" rtl="0">
              <a:buNone/>
            </a:pPr>
            <a:endParaRPr lang="en-GB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513BC7A-7F4A-6E23-67DF-4222E5EED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00" y="1019121"/>
            <a:ext cx="1759040" cy="2076557"/>
          </a:xfrm>
          <a:prstGeom prst="rect">
            <a:avLst/>
          </a:prstGeom>
        </p:spPr>
      </p:pic>
      <p:grpSp>
        <p:nvGrpSpPr>
          <p:cNvPr id="15" name="קבוצה 14">
            <a:extLst>
              <a:ext uri="{FF2B5EF4-FFF2-40B4-BE49-F238E27FC236}">
                <a16:creationId xmlns:a16="http://schemas.microsoft.com/office/drawing/2014/main" id="{F80B2ABF-28FE-1218-B216-C9F7D0F53974}"/>
              </a:ext>
            </a:extLst>
          </p:cNvPr>
          <p:cNvGrpSpPr/>
          <p:nvPr/>
        </p:nvGrpSpPr>
        <p:grpSpPr>
          <a:xfrm>
            <a:off x="10647480" y="112520"/>
            <a:ext cx="884160" cy="1211760"/>
            <a:chOff x="10647480" y="112520"/>
            <a:chExt cx="884160" cy="12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דיו 5">
                  <a:extLst>
                    <a:ext uri="{FF2B5EF4-FFF2-40B4-BE49-F238E27FC236}">
                      <a16:creationId xmlns:a16="http://schemas.microsoft.com/office/drawing/2014/main" id="{05004BFA-786E-C0E8-4206-A2E5F8C76C35}"/>
                    </a:ext>
                  </a:extLst>
                </p14:cNvPr>
                <p14:cNvContentPartPr/>
                <p14:nvPr/>
              </p14:nvContentPartPr>
              <p14:xfrm>
                <a:off x="10749000" y="548480"/>
                <a:ext cx="203400" cy="731880"/>
              </p14:xfrm>
            </p:contentPart>
          </mc:Choice>
          <mc:Fallback>
            <p:pic>
              <p:nvPicPr>
                <p:cNvPr id="6" name="דיו 5">
                  <a:extLst>
                    <a:ext uri="{FF2B5EF4-FFF2-40B4-BE49-F238E27FC236}">
                      <a16:creationId xmlns:a16="http://schemas.microsoft.com/office/drawing/2014/main" id="{05004BFA-786E-C0E8-4206-A2E5F8C76C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40000" y="539480"/>
                  <a:ext cx="221040" cy="74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דיו 6">
                  <a:extLst>
                    <a:ext uri="{FF2B5EF4-FFF2-40B4-BE49-F238E27FC236}">
                      <a16:creationId xmlns:a16="http://schemas.microsoft.com/office/drawing/2014/main" id="{152D7587-B215-DD25-57BF-BF25D68E646F}"/>
                    </a:ext>
                  </a:extLst>
                </p14:cNvPr>
                <p14:cNvContentPartPr/>
                <p14:nvPr/>
              </p14:nvContentPartPr>
              <p14:xfrm>
                <a:off x="10647480" y="1140320"/>
                <a:ext cx="229320" cy="183960"/>
              </p14:xfrm>
            </p:contentPart>
          </mc:Choice>
          <mc:Fallback>
            <p:pic>
              <p:nvPicPr>
                <p:cNvPr id="7" name="דיו 6">
                  <a:extLst>
                    <a:ext uri="{FF2B5EF4-FFF2-40B4-BE49-F238E27FC236}">
                      <a16:creationId xmlns:a16="http://schemas.microsoft.com/office/drawing/2014/main" id="{152D7587-B215-DD25-57BF-BF25D68E64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38480" y="1131320"/>
                  <a:ext cx="246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7962D308-D941-75EA-70F3-9C2ABF47E038}"/>
                    </a:ext>
                  </a:extLst>
                </p14:cNvPr>
                <p14:cNvContentPartPr/>
                <p14:nvPr/>
              </p14:nvContentPartPr>
              <p14:xfrm>
                <a:off x="10788960" y="181640"/>
                <a:ext cx="226800" cy="267480"/>
              </p14:xfrm>
            </p:contentPart>
          </mc:Choice>
          <mc:Fallback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7962D308-D941-75EA-70F3-9C2ABF47E0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779960" y="172640"/>
                  <a:ext cx="244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B5C12814-6849-EFB2-51B8-403656C33565}"/>
                    </a:ext>
                  </a:extLst>
                </p14:cNvPr>
                <p14:cNvContentPartPr/>
                <p14:nvPr/>
              </p14:nvContentPartPr>
              <p14:xfrm>
                <a:off x="11084520" y="183440"/>
                <a:ext cx="186840" cy="263880"/>
              </p14:xfrm>
            </p:contentPart>
          </mc:Choice>
          <mc:Fallback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B5C12814-6849-EFB2-51B8-403656C335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75880" y="174800"/>
                  <a:ext cx="204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2" name="דיו 11">
                  <a:extLst>
                    <a:ext uri="{FF2B5EF4-FFF2-40B4-BE49-F238E27FC236}">
                      <a16:creationId xmlns:a16="http://schemas.microsoft.com/office/drawing/2014/main" id="{3F226F08-4F3F-C004-0096-4591008C79F2}"/>
                    </a:ext>
                  </a:extLst>
                </p14:cNvPr>
                <p14:cNvContentPartPr/>
                <p14:nvPr/>
              </p14:nvContentPartPr>
              <p14:xfrm>
                <a:off x="11266680" y="243560"/>
                <a:ext cx="15120" cy="182880"/>
              </p14:xfrm>
            </p:contentPart>
          </mc:Choice>
          <mc:Fallback>
            <p:pic>
              <p:nvPicPr>
                <p:cNvPr id="12" name="דיו 11">
                  <a:extLst>
                    <a:ext uri="{FF2B5EF4-FFF2-40B4-BE49-F238E27FC236}">
                      <a16:creationId xmlns:a16="http://schemas.microsoft.com/office/drawing/2014/main" id="{3F226F08-4F3F-C004-0096-4591008C79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58040" y="234920"/>
                  <a:ext cx="32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דיו 12">
                  <a:extLst>
                    <a:ext uri="{FF2B5EF4-FFF2-40B4-BE49-F238E27FC236}">
                      <a16:creationId xmlns:a16="http://schemas.microsoft.com/office/drawing/2014/main" id="{7280CC2A-5A44-0B2C-58B4-DF62D2B2DCFD}"/>
                    </a:ext>
                  </a:extLst>
                </p14:cNvPr>
                <p14:cNvContentPartPr/>
                <p14:nvPr/>
              </p14:nvContentPartPr>
              <p14:xfrm>
                <a:off x="11165880" y="304760"/>
                <a:ext cx="131400" cy="360"/>
              </p14:xfrm>
            </p:contentPart>
          </mc:Choice>
          <mc:Fallback>
            <p:pic>
              <p:nvPicPr>
                <p:cNvPr id="13" name="דיו 12">
                  <a:extLst>
                    <a:ext uri="{FF2B5EF4-FFF2-40B4-BE49-F238E27FC236}">
                      <a16:creationId xmlns:a16="http://schemas.microsoft.com/office/drawing/2014/main" id="{7280CC2A-5A44-0B2C-58B4-DF62D2B2DCF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56880" y="295760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דיו 13">
                  <a:extLst>
                    <a:ext uri="{FF2B5EF4-FFF2-40B4-BE49-F238E27FC236}">
                      <a16:creationId xmlns:a16="http://schemas.microsoft.com/office/drawing/2014/main" id="{315F33E3-AE72-8244-D203-5BEEA7E46F92}"/>
                    </a:ext>
                  </a:extLst>
                </p14:cNvPr>
                <p14:cNvContentPartPr/>
                <p14:nvPr/>
              </p14:nvContentPartPr>
              <p14:xfrm>
                <a:off x="11348400" y="112520"/>
                <a:ext cx="183240" cy="345960"/>
              </p14:xfrm>
            </p:contentPart>
          </mc:Choice>
          <mc:Fallback>
            <p:pic>
              <p:nvPicPr>
                <p:cNvPr id="14" name="דיו 13">
                  <a:extLst>
                    <a:ext uri="{FF2B5EF4-FFF2-40B4-BE49-F238E27FC236}">
                      <a16:creationId xmlns:a16="http://schemas.microsoft.com/office/drawing/2014/main" id="{315F33E3-AE72-8244-D203-5BEEA7E46F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39760" y="103520"/>
                  <a:ext cx="20088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A4E88FCC-4FB6-7ECC-C292-E1B5BC07EA34}"/>
              </a:ext>
            </a:extLst>
          </p:cNvPr>
          <p:cNvGrpSpPr/>
          <p:nvPr/>
        </p:nvGrpSpPr>
        <p:grpSpPr>
          <a:xfrm>
            <a:off x="8412600" y="2164160"/>
            <a:ext cx="1740600" cy="193320"/>
            <a:chOff x="8412600" y="2164160"/>
            <a:chExt cx="17406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דיו 17">
                  <a:extLst>
                    <a:ext uri="{FF2B5EF4-FFF2-40B4-BE49-F238E27FC236}">
                      <a16:creationId xmlns:a16="http://schemas.microsoft.com/office/drawing/2014/main" id="{1223436D-4D08-F51D-61FD-72305DBDDE25}"/>
                    </a:ext>
                  </a:extLst>
                </p14:cNvPr>
                <p14:cNvContentPartPr/>
                <p14:nvPr/>
              </p14:nvContentPartPr>
              <p14:xfrm>
                <a:off x="8412600" y="2274680"/>
                <a:ext cx="1602360" cy="82800"/>
              </p14:xfrm>
            </p:contentPart>
          </mc:Choice>
          <mc:Fallback>
            <p:pic>
              <p:nvPicPr>
                <p:cNvPr id="18" name="דיו 17">
                  <a:extLst>
                    <a:ext uri="{FF2B5EF4-FFF2-40B4-BE49-F238E27FC236}">
                      <a16:creationId xmlns:a16="http://schemas.microsoft.com/office/drawing/2014/main" id="{1223436D-4D08-F51D-61FD-72305DBDDE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03600" y="2265680"/>
                  <a:ext cx="1620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דיו 18">
                  <a:extLst>
                    <a:ext uri="{FF2B5EF4-FFF2-40B4-BE49-F238E27FC236}">
                      <a16:creationId xmlns:a16="http://schemas.microsoft.com/office/drawing/2014/main" id="{5D37788F-1F60-DEBC-1186-53989634518C}"/>
                    </a:ext>
                  </a:extLst>
                </p14:cNvPr>
                <p14:cNvContentPartPr/>
                <p14:nvPr/>
              </p14:nvContentPartPr>
              <p14:xfrm>
                <a:off x="10007400" y="2164160"/>
                <a:ext cx="145800" cy="156240"/>
              </p14:xfrm>
            </p:contentPart>
          </mc:Choice>
          <mc:Fallback>
            <p:pic>
              <p:nvPicPr>
                <p:cNvPr id="19" name="דיו 18">
                  <a:extLst>
                    <a:ext uri="{FF2B5EF4-FFF2-40B4-BE49-F238E27FC236}">
                      <a16:creationId xmlns:a16="http://schemas.microsoft.com/office/drawing/2014/main" id="{5D37788F-1F60-DEBC-1186-5398963451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98760" y="2155160"/>
                  <a:ext cx="1634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קבוצה 30">
            <a:extLst>
              <a:ext uri="{FF2B5EF4-FFF2-40B4-BE49-F238E27FC236}">
                <a16:creationId xmlns:a16="http://schemas.microsoft.com/office/drawing/2014/main" id="{16FC7E46-5E55-393E-D53E-A5F5E31FC499}"/>
              </a:ext>
            </a:extLst>
          </p:cNvPr>
          <p:cNvGrpSpPr/>
          <p:nvPr/>
        </p:nvGrpSpPr>
        <p:grpSpPr>
          <a:xfrm>
            <a:off x="8016240" y="2485280"/>
            <a:ext cx="1329840" cy="393120"/>
            <a:chOff x="8016240" y="2485280"/>
            <a:chExt cx="13298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דיו 20">
                  <a:extLst>
                    <a:ext uri="{FF2B5EF4-FFF2-40B4-BE49-F238E27FC236}">
                      <a16:creationId xmlns:a16="http://schemas.microsoft.com/office/drawing/2014/main" id="{EABF0A6B-8A2B-5520-56D3-EFB3FF73BEC2}"/>
                    </a:ext>
                  </a:extLst>
                </p14:cNvPr>
                <p14:cNvContentPartPr/>
                <p14:nvPr/>
              </p14:nvContentPartPr>
              <p14:xfrm>
                <a:off x="8016240" y="2485280"/>
                <a:ext cx="225000" cy="295920"/>
              </p14:xfrm>
            </p:contentPart>
          </mc:Choice>
          <mc:Fallback>
            <p:pic>
              <p:nvPicPr>
                <p:cNvPr id="21" name="דיו 20">
                  <a:extLst>
                    <a:ext uri="{FF2B5EF4-FFF2-40B4-BE49-F238E27FC236}">
                      <a16:creationId xmlns:a16="http://schemas.microsoft.com/office/drawing/2014/main" id="{EABF0A6B-8A2B-5520-56D3-EFB3FF73BE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07240" y="2476280"/>
                  <a:ext cx="2426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דיו 21">
                  <a:extLst>
                    <a:ext uri="{FF2B5EF4-FFF2-40B4-BE49-F238E27FC236}">
                      <a16:creationId xmlns:a16="http://schemas.microsoft.com/office/drawing/2014/main" id="{54A06B53-C54F-A2CC-C1AD-8C2F172E7C42}"/>
                    </a:ext>
                  </a:extLst>
                </p14:cNvPr>
                <p14:cNvContentPartPr/>
                <p14:nvPr/>
              </p14:nvContentPartPr>
              <p14:xfrm>
                <a:off x="8117400" y="2692280"/>
                <a:ext cx="124200" cy="6840"/>
              </p14:xfrm>
            </p:contentPart>
          </mc:Choice>
          <mc:Fallback>
            <p:pic>
              <p:nvPicPr>
                <p:cNvPr id="22" name="דיו 21">
                  <a:extLst>
                    <a:ext uri="{FF2B5EF4-FFF2-40B4-BE49-F238E27FC236}">
                      <a16:creationId xmlns:a16="http://schemas.microsoft.com/office/drawing/2014/main" id="{54A06B53-C54F-A2CC-C1AD-8C2F172E7C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08760" y="2683280"/>
                  <a:ext cx="141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דיו 22">
                  <a:extLst>
                    <a:ext uri="{FF2B5EF4-FFF2-40B4-BE49-F238E27FC236}">
                      <a16:creationId xmlns:a16="http://schemas.microsoft.com/office/drawing/2014/main" id="{A41BD83C-D5AF-019E-AC54-F976D4FEEB1D}"/>
                    </a:ext>
                  </a:extLst>
                </p14:cNvPr>
                <p14:cNvContentPartPr/>
                <p14:nvPr/>
              </p14:nvContentPartPr>
              <p14:xfrm>
                <a:off x="8294160" y="2651240"/>
                <a:ext cx="108360" cy="161280"/>
              </p14:xfrm>
            </p:contentPart>
          </mc:Choice>
          <mc:Fallback>
            <p:pic>
              <p:nvPicPr>
                <p:cNvPr id="23" name="דיו 22">
                  <a:extLst>
                    <a:ext uri="{FF2B5EF4-FFF2-40B4-BE49-F238E27FC236}">
                      <a16:creationId xmlns:a16="http://schemas.microsoft.com/office/drawing/2014/main" id="{A41BD83C-D5AF-019E-AC54-F976D4FEEB1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85160" y="2642600"/>
                  <a:ext cx="1260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דיו 23">
                  <a:extLst>
                    <a:ext uri="{FF2B5EF4-FFF2-40B4-BE49-F238E27FC236}">
                      <a16:creationId xmlns:a16="http://schemas.microsoft.com/office/drawing/2014/main" id="{30FCC817-58A3-7E10-E821-2CD8159FA4FF}"/>
                    </a:ext>
                  </a:extLst>
                </p14:cNvPr>
                <p14:cNvContentPartPr/>
                <p14:nvPr/>
              </p14:nvContentPartPr>
              <p14:xfrm>
                <a:off x="8432760" y="2601560"/>
                <a:ext cx="198360" cy="145800"/>
              </p14:xfrm>
            </p:contentPart>
          </mc:Choice>
          <mc:Fallback>
            <p:pic>
              <p:nvPicPr>
                <p:cNvPr id="24" name="דיו 23">
                  <a:extLst>
                    <a:ext uri="{FF2B5EF4-FFF2-40B4-BE49-F238E27FC236}">
                      <a16:creationId xmlns:a16="http://schemas.microsoft.com/office/drawing/2014/main" id="{30FCC817-58A3-7E10-E821-2CD8159FA4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23760" y="2592560"/>
                  <a:ext cx="2160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דיו 24">
                  <a:extLst>
                    <a:ext uri="{FF2B5EF4-FFF2-40B4-BE49-F238E27FC236}">
                      <a16:creationId xmlns:a16="http://schemas.microsoft.com/office/drawing/2014/main" id="{59FC5744-7C1F-A2A5-6DA3-FB79FBF97B58}"/>
                    </a:ext>
                  </a:extLst>
                </p14:cNvPr>
                <p14:cNvContentPartPr/>
                <p14:nvPr/>
              </p14:nvContentPartPr>
              <p14:xfrm>
                <a:off x="8687280" y="2610920"/>
                <a:ext cx="169200" cy="173880"/>
              </p14:xfrm>
            </p:contentPart>
          </mc:Choice>
          <mc:Fallback>
            <p:pic>
              <p:nvPicPr>
                <p:cNvPr id="25" name="דיו 24">
                  <a:extLst>
                    <a:ext uri="{FF2B5EF4-FFF2-40B4-BE49-F238E27FC236}">
                      <a16:creationId xmlns:a16="http://schemas.microsoft.com/office/drawing/2014/main" id="{59FC5744-7C1F-A2A5-6DA3-FB79FBF97B5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678640" y="2602280"/>
                  <a:ext cx="186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דיו 26">
                  <a:extLst>
                    <a:ext uri="{FF2B5EF4-FFF2-40B4-BE49-F238E27FC236}">
                      <a16:creationId xmlns:a16="http://schemas.microsoft.com/office/drawing/2014/main" id="{A18BD41E-A1E8-CD8A-AC30-FE51C111B154}"/>
                    </a:ext>
                  </a:extLst>
                </p14:cNvPr>
                <p14:cNvContentPartPr/>
                <p14:nvPr/>
              </p14:nvContentPartPr>
              <p14:xfrm>
                <a:off x="8971320" y="2560160"/>
                <a:ext cx="360" cy="265680"/>
              </p14:xfrm>
            </p:contentPart>
          </mc:Choice>
          <mc:Fallback>
            <p:pic>
              <p:nvPicPr>
                <p:cNvPr id="27" name="דיו 26">
                  <a:extLst>
                    <a:ext uri="{FF2B5EF4-FFF2-40B4-BE49-F238E27FC236}">
                      <a16:creationId xmlns:a16="http://schemas.microsoft.com/office/drawing/2014/main" id="{A18BD41E-A1E8-CD8A-AC30-FE51C111B15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62320" y="2551520"/>
                  <a:ext cx="180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דיו 27">
                  <a:extLst>
                    <a:ext uri="{FF2B5EF4-FFF2-40B4-BE49-F238E27FC236}">
                      <a16:creationId xmlns:a16="http://schemas.microsoft.com/office/drawing/2014/main" id="{2175382C-18B0-9CC9-04B2-96B99E9DE89F}"/>
                    </a:ext>
                  </a:extLst>
                </p14:cNvPr>
                <p14:cNvContentPartPr/>
                <p14:nvPr/>
              </p14:nvContentPartPr>
              <p14:xfrm>
                <a:off x="9062760" y="2692280"/>
                <a:ext cx="6480" cy="103680"/>
              </p14:xfrm>
            </p:contentPart>
          </mc:Choice>
          <mc:Fallback>
            <p:pic>
              <p:nvPicPr>
                <p:cNvPr id="28" name="דיו 27">
                  <a:extLst>
                    <a:ext uri="{FF2B5EF4-FFF2-40B4-BE49-F238E27FC236}">
                      <a16:creationId xmlns:a16="http://schemas.microsoft.com/office/drawing/2014/main" id="{2175382C-18B0-9CC9-04B2-96B99E9DE89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54120" y="2683280"/>
                  <a:ext cx="24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דיו 28">
                  <a:extLst>
                    <a:ext uri="{FF2B5EF4-FFF2-40B4-BE49-F238E27FC236}">
                      <a16:creationId xmlns:a16="http://schemas.microsoft.com/office/drawing/2014/main" id="{A348BECE-0134-D405-BB71-B44888B407FD}"/>
                    </a:ext>
                  </a:extLst>
                </p14:cNvPr>
                <p14:cNvContentPartPr/>
                <p14:nvPr/>
              </p14:nvContentPartPr>
              <p14:xfrm>
                <a:off x="9092640" y="2631080"/>
                <a:ext cx="360" cy="360"/>
              </p14:xfrm>
            </p:contentPart>
          </mc:Choice>
          <mc:Fallback>
            <p:pic>
              <p:nvPicPr>
                <p:cNvPr id="29" name="דיו 28">
                  <a:extLst>
                    <a:ext uri="{FF2B5EF4-FFF2-40B4-BE49-F238E27FC236}">
                      <a16:creationId xmlns:a16="http://schemas.microsoft.com/office/drawing/2014/main" id="{A348BECE-0134-D405-BB71-B44888B407F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84000" y="2622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דיו 29">
                  <a:extLst>
                    <a:ext uri="{FF2B5EF4-FFF2-40B4-BE49-F238E27FC236}">
                      <a16:creationId xmlns:a16="http://schemas.microsoft.com/office/drawing/2014/main" id="{947DA2DD-1E48-1B80-6681-922551D7FB59}"/>
                    </a:ext>
                  </a:extLst>
                </p14:cNvPr>
                <p14:cNvContentPartPr/>
                <p14:nvPr/>
              </p14:nvContentPartPr>
              <p14:xfrm>
                <a:off x="9174360" y="2661680"/>
                <a:ext cx="171720" cy="216720"/>
              </p14:xfrm>
            </p:contentPart>
          </mc:Choice>
          <mc:Fallback>
            <p:pic>
              <p:nvPicPr>
                <p:cNvPr id="30" name="דיו 29">
                  <a:extLst>
                    <a:ext uri="{FF2B5EF4-FFF2-40B4-BE49-F238E27FC236}">
                      <a16:creationId xmlns:a16="http://schemas.microsoft.com/office/drawing/2014/main" id="{947DA2DD-1E48-1B80-6681-922551D7FB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65720" y="2652680"/>
                  <a:ext cx="18936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דיו 31">
                <a:extLst>
                  <a:ext uri="{FF2B5EF4-FFF2-40B4-BE49-F238E27FC236}">
                    <a16:creationId xmlns:a16="http://schemas.microsoft.com/office/drawing/2014/main" id="{0ACDAC84-8CAD-54C6-F677-902036B54D71}"/>
                  </a:ext>
                </a:extLst>
              </p14:cNvPr>
              <p14:cNvContentPartPr/>
              <p14:nvPr/>
            </p14:nvContentPartPr>
            <p14:xfrm>
              <a:off x="11501040" y="1036280"/>
              <a:ext cx="360" cy="360"/>
            </p14:xfrm>
          </p:contentPart>
        </mc:Choice>
        <mc:Fallback>
          <p:pic>
            <p:nvPicPr>
              <p:cNvPr id="32" name="דיו 31">
                <a:extLst>
                  <a:ext uri="{FF2B5EF4-FFF2-40B4-BE49-F238E27FC236}">
                    <a16:creationId xmlns:a16="http://schemas.microsoft.com/office/drawing/2014/main" id="{0ACDAC84-8CAD-54C6-F677-902036B54D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492400" y="10276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" name="דיו 32">
                <a:extLst>
                  <a:ext uri="{FF2B5EF4-FFF2-40B4-BE49-F238E27FC236}">
                    <a16:creationId xmlns:a16="http://schemas.microsoft.com/office/drawing/2014/main" id="{29A23684-9F77-8118-BCDC-16158B4D413F}"/>
                  </a:ext>
                </a:extLst>
              </p14:cNvPr>
              <p14:cNvContentPartPr/>
              <p14:nvPr/>
            </p14:nvContentPartPr>
            <p14:xfrm>
              <a:off x="12608040" y="1767800"/>
              <a:ext cx="360" cy="360"/>
            </p14:xfrm>
          </p:contentPart>
        </mc:Choice>
        <mc:Fallback>
          <p:pic>
            <p:nvPicPr>
              <p:cNvPr id="33" name="דיו 32">
                <a:extLst>
                  <a:ext uri="{FF2B5EF4-FFF2-40B4-BE49-F238E27FC236}">
                    <a16:creationId xmlns:a16="http://schemas.microsoft.com/office/drawing/2014/main" id="{29A23684-9F77-8118-BCDC-16158B4D413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599400" y="17591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94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0B5B2A18-FB35-1EE4-51B1-FD51A73C19EC}"/>
                  </a:ext>
                </a:extLst>
              </p:cNvPr>
              <p:cNvSpPr txBox="1"/>
              <p:nvPr/>
            </p:nvSpPr>
            <p:spPr>
              <a:xfrm>
                <a:off x="0" y="406400"/>
                <a:ext cx="12192000" cy="6509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just" rtl="0">
                  <a:buNone/>
                </a:pPr>
                <a:r>
                  <a:rPr lang="en-GB" sz="4400" b="1" u="sng" dirty="0"/>
                  <a:t>The parameters we set are:</a:t>
                </a:r>
              </a:p>
              <a:p>
                <a:pPr marL="0" indent="0" algn="just" rtl="0">
                  <a:buNone/>
                </a:pPr>
                <a:endParaRPr lang="en-GB" sz="4000" dirty="0"/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r>
                  <a:rPr lang="en-GB" sz="2700" dirty="0"/>
                  <a:t>Max amount of scintillation photons created per energy deposit - 51300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700" b="0" i="1" smtClean="0">
                            <a:latin typeface="Cambria Math" panose="02040503050406030204" pitchFamily="18" charset="0"/>
                          </a:rPr>
                          <m:t>𝑝h𝑜𝑡𝑜𝑛𝑠</m:t>
                        </m:r>
                      </m:num>
                      <m:den>
                        <m:r>
                          <a:rPr lang="en-GB" sz="2700" b="0" i="1" smtClean="0">
                            <a:latin typeface="Cambria Math" panose="02040503050406030204" pitchFamily="18" charset="0"/>
                          </a:rPr>
                          <m:t>𝑀𝑒𝑉</m:t>
                        </m:r>
                      </m:den>
                    </m:f>
                  </m:oMath>
                </a14:m>
                <a:endParaRPr lang="en-GB" sz="2700" dirty="0"/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endParaRPr lang="en-GB" sz="2700" dirty="0"/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endParaRPr lang="en-GB" sz="2700" dirty="0"/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r>
                  <a:rPr lang="en-GB" sz="2700" dirty="0"/>
                  <a:t>PMT QE of 0.339</a:t>
                </a:r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algn="just" rtl="0"/>
                <a:endParaRPr lang="en-GB" sz="3200" dirty="0"/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r>
                  <a:rPr lang="en-GB" sz="2700" dirty="0"/>
                  <a:t>Birk’s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700" dirty="0"/>
                  <a:t> - 0.002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7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a:rPr lang="en-GB" sz="2700" b="0" i="1" smtClean="0">
                            <a:latin typeface="Cambria Math" panose="02040503050406030204" pitchFamily="18" charset="0"/>
                          </a:rPr>
                          <m:t>𝑀𝑒𝑉</m:t>
                        </m:r>
                      </m:den>
                    </m:f>
                  </m:oMath>
                </a14:m>
                <a:r>
                  <a:rPr lang="en-GB" sz="2700" dirty="0"/>
                  <a:t> and is fit to the data</a:t>
                </a:r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endParaRPr lang="en-GB" sz="2700" dirty="0"/>
              </a:p>
              <a:p>
                <a:pPr algn="just" rtl="0"/>
                <a:endParaRPr lang="en-GB" sz="2700" dirty="0"/>
              </a:p>
              <a:p>
                <a:pPr marL="457200" indent="-457200" algn="just" rtl="0">
                  <a:buFont typeface="Arial" panose="020B0604020202020204" pitchFamily="34" charset="0"/>
                  <a:buChar char="•"/>
                </a:pPr>
                <a:r>
                  <a:rPr lang="en-GB" sz="2700" dirty="0"/>
                  <a:t>LAr scintillation light attenuation length in LAr – 57 cm and is fit to the data</a:t>
                </a:r>
              </a:p>
              <a:p>
                <a:pPr algn="just" rtl="0"/>
                <a:endParaRPr lang="en-GB" sz="3200" dirty="0"/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0B5B2A18-FB35-1EE4-51B1-FD51A73C1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6400"/>
                <a:ext cx="12192000" cy="6509987"/>
              </a:xfrm>
              <a:prstGeom prst="rect">
                <a:avLst/>
              </a:prstGeom>
              <a:blipFill>
                <a:blip r:embed="rId2"/>
                <a:stretch>
                  <a:fillRect l="-2000" t="-196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דיו 6">
                <a:extLst>
                  <a:ext uri="{FF2B5EF4-FFF2-40B4-BE49-F238E27FC236}">
                    <a16:creationId xmlns:a16="http://schemas.microsoft.com/office/drawing/2014/main" id="{B068E12E-D308-0D54-AA13-110B84ABF5FC}"/>
                  </a:ext>
                </a:extLst>
              </p14:cNvPr>
              <p14:cNvContentPartPr/>
              <p14:nvPr/>
            </p14:nvContentPartPr>
            <p14:xfrm>
              <a:off x="6939120" y="843440"/>
              <a:ext cx="360" cy="360"/>
            </p14:xfrm>
          </p:contentPart>
        </mc:Choice>
        <mc:Fallback>
          <p:pic>
            <p:nvPicPr>
              <p:cNvPr id="7" name="דיו 6">
                <a:extLst>
                  <a:ext uri="{FF2B5EF4-FFF2-40B4-BE49-F238E27FC236}">
                    <a16:creationId xmlns:a16="http://schemas.microsoft.com/office/drawing/2014/main" id="{B068E12E-D308-0D54-AA13-110B84ABF5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0120" y="8344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קבוצה 12">
            <a:extLst>
              <a:ext uri="{FF2B5EF4-FFF2-40B4-BE49-F238E27FC236}">
                <a16:creationId xmlns:a16="http://schemas.microsoft.com/office/drawing/2014/main" id="{8F285425-6343-EB51-2D29-69FEF7659FF6}"/>
              </a:ext>
            </a:extLst>
          </p:cNvPr>
          <p:cNvGrpSpPr/>
          <p:nvPr/>
        </p:nvGrpSpPr>
        <p:grpSpPr>
          <a:xfrm>
            <a:off x="6674520" y="853160"/>
            <a:ext cx="30960" cy="360"/>
            <a:chOff x="6674520" y="853160"/>
            <a:chExt cx="309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דיו 7">
                  <a:extLst>
                    <a:ext uri="{FF2B5EF4-FFF2-40B4-BE49-F238E27FC236}">
                      <a16:creationId xmlns:a16="http://schemas.microsoft.com/office/drawing/2014/main" id="{1076DA57-CF98-A940-13D8-D5FEBCA1F2D5}"/>
                    </a:ext>
                  </a:extLst>
                </p14:cNvPr>
                <p14:cNvContentPartPr/>
                <p14:nvPr/>
              </p14:nvContentPartPr>
              <p14:xfrm>
                <a:off x="6705120" y="853160"/>
                <a:ext cx="360" cy="360"/>
              </p14:xfrm>
            </p:contentPart>
          </mc:Choice>
          <mc:Fallback>
            <p:pic>
              <p:nvPicPr>
                <p:cNvPr id="8" name="דיו 7">
                  <a:extLst>
                    <a:ext uri="{FF2B5EF4-FFF2-40B4-BE49-F238E27FC236}">
                      <a16:creationId xmlns:a16="http://schemas.microsoft.com/office/drawing/2014/main" id="{1076DA57-CF98-A940-13D8-D5FEBCA1F2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96480" y="844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דיו 8">
                  <a:extLst>
                    <a:ext uri="{FF2B5EF4-FFF2-40B4-BE49-F238E27FC236}">
                      <a16:creationId xmlns:a16="http://schemas.microsoft.com/office/drawing/2014/main" id="{2702566C-6630-6759-05EA-F8AA1C6B66B0}"/>
                    </a:ext>
                  </a:extLst>
                </p14:cNvPr>
                <p14:cNvContentPartPr/>
                <p14:nvPr/>
              </p14:nvContentPartPr>
              <p14:xfrm>
                <a:off x="6674520" y="853160"/>
                <a:ext cx="360" cy="360"/>
              </p14:xfrm>
            </p:contentPart>
          </mc:Choice>
          <mc:Fallback>
            <p:pic>
              <p:nvPicPr>
                <p:cNvPr id="9" name="דיו 8">
                  <a:extLst>
                    <a:ext uri="{FF2B5EF4-FFF2-40B4-BE49-F238E27FC236}">
                      <a16:creationId xmlns:a16="http://schemas.microsoft.com/office/drawing/2014/main" id="{2702566C-6630-6759-05EA-F8AA1C6B66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65880" y="844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קבוצה 11">
            <a:extLst>
              <a:ext uri="{FF2B5EF4-FFF2-40B4-BE49-F238E27FC236}">
                <a16:creationId xmlns:a16="http://schemas.microsoft.com/office/drawing/2014/main" id="{7FBE7C0E-4B8B-87D9-D89F-8F1289D33700}"/>
              </a:ext>
            </a:extLst>
          </p:cNvPr>
          <p:cNvGrpSpPr/>
          <p:nvPr/>
        </p:nvGrpSpPr>
        <p:grpSpPr>
          <a:xfrm>
            <a:off x="6146400" y="791960"/>
            <a:ext cx="360" cy="360"/>
            <a:chOff x="6146400" y="791960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דיו 9">
                  <a:extLst>
                    <a:ext uri="{FF2B5EF4-FFF2-40B4-BE49-F238E27FC236}">
                      <a16:creationId xmlns:a16="http://schemas.microsoft.com/office/drawing/2014/main" id="{E7572CF2-16A8-EF53-0851-B615EF7105F0}"/>
                    </a:ext>
                  </a:extLst>
                </p14:cNvPr>
                <p14:cNvContentPartPr/>
                <p14:nvPr/>
              </p14:nvContentPartPr>
              <p14:xfrm>
                <a:off x="6146400" y="791960"/>
                <a:ext cx="360" cy="360"/>
              </p14:xfrm>
            </p:contentPart>
          </mc:Choice>
          <mc:Fallback>
            <p:pic>
              <p:nvPicPr>
                <p:cNvPr id="10" name="דיו 9">
                  <a:extLst>
                    <a:ext uri="{FF2B5EF4-FFF2-40B4-BE49-F238E27FC236}">
                      <a16:creationId xmlns:a16="http://schemas.microsoft.com/office/drawing/2014/main" id="{E7572CF2-16A8-EF53-0851-B615EF7105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7760" y="78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דיו 10">
                  <a:extLst>
                    <a:ext uri="{FF2B5EF4-FFF2-40B4-BE49-F238E27FC236}">
                      <a16:creationId xmlns:a16="http://schemas.microsoft.com/office/drawing/2014/main" id="{58638CE7-A6C5-ECEE-2D29-8EE2955D3ED1}"/>
                    </a:ext>
                  </a:extLst>
                </p14:cNvPr>
                <p14:cNvContentPartPr/>
                <p14:nvPr/>
              </p14:nvContentPartPr>
              <p14:xfrm>
                <a:off x="6146400" y="791960"/>
                <a:ext cx="360" cy="360"/>
              </p14:xfrm>
            </p:contentPart>
          </mc:Choice>
          <mc:Fallback>
            <p:pic>
              <p:nvPicPr>
                <p:cNvPr id="11" name="דיו 10">
                  <a:extLst>
                    <a:ext uri="{FF2B5EF4-FFF2-40B4-BE49-F238E27FC236}">
                      <a16:creationId xmlns:a16="http://schemas.microsoft.com/office/drawing/2014/main" id="{58638CE7-A6C5-ECEE-2D29-8EE2955D3E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37760" y="783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27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10FE52C-13D1-B57D-36D2-8739B4CA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01600"/>
            <a:ext cx="10515600" cy="640080"/>
          </a:xfrm>
        </p:spPr>
        <p:txBody>
          <a:bodyPr/>
          <a:lstStyle/>
          <a:p>
            <a:pPr marL="0" indent="0" algn="ctr" rtl="0">
              <a:buNone/>
            </a:pPr>
            <a:r>
              <a:rPr lang="en-GB" sz="4000" b="1" u="sng" dirty="0"/>
              <a:t>Results:</a:t>
            </a:r>
          </a:p>
          <a:p>
            <a:pPr algn="l" rtl="0"/>
            <a:endParaRPr lang="en-GB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CDFE3E7-DFC6-F274-C1B0-2BB36A164487}"/>
              </a:ext>
            </a:extLst>
          </p:cNvPr>
          <p:cNvSpPr txBox="1"/>
          <p:nvPr/>
        </p:nvSpPr>
        <p:spPr>
          <a:xfrm>
            <a:off x="843280" y="975360"/>
            <a:ext cx="1081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dirty="0"/>
              <a:t>First fitting attempt – TPB efficiency neglected, assumed to be 1, only PMT QE taken into account – 0.339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ABB387DA-61FE-224D-B50C-84507676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748" y="1578372"/>
            <a:ext cx="10154172" cy="518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0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AB67C23B-C158-8553-5962-BE426E80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4" y="864526"/>
            <a:ext cx="11644256" cy="5993474"/>
          </a:xfrm>
          <a:prstGeom prst="rect">
            <a:avLst/>
          </a:prstGeom>
        </p:spPr>
      </p:pic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4A620C0-EB75-0A63-FEE8-6707EF1C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01600"/>
            <a:ext cx="10515600" cy="640080"/>
          </a:xfrm>
        </p:spPr>
        <p:txBody>
          <a:bodyPr/>
          <a:lstStyle/>
          <a:p>
            <a:pPr marL="0" indent="0" algn="ctr" rtl="0">
              <a:buNone/>
            </a:pPr>
            <a:r>
              <a:rPr lang="en-GB" sz="4000" b="1" u="sng" dirty="0"/>
              <a:t>Results:</a:t>
            </a:r>
          </a:p>
          <a:p>
            <a:pPr algn="l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84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832437-7CFA-7EBA-4216-F0E8483F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891155"/>
          </a:xfrm>
        </p:spPr>
        <p:txBody>
          <a:bodyPr/>
          <a:lstStyle/>
          <a:p>
            <a:pPr algn="ctr" rtl="0"/>
            <a:r>
              <a:rPr lang="en-GB" b="1" u="sng" dirty="0"/>
              <a:t>Additional tests:</a:t>
            </a:r>
            <a:endParaRPr lang="en-IL" b="1" u="sng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FB04A4C-0482-74D8-2033-A7A18791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1012440"/>
            <a:ext cx="11374120" cy="57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412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12028</TotalTime>
  <Words>845</Words>
  <Application>Microsoft Office PowerPoint</Application>
  <PresentationFormat>מסך רחב</PresentationFormat>
  <Paragraphs>96</Paragraphs>
  <Slides>16</Slides>
  <Notes>0</Notes>
  <HiddenSlides>4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3" baseType="lpstr">
      <vt:lpstr>Archivo</vt:lpstr>
      <vt:lpstr>Arial</vt:lpstr>
      <vt:lpstr>Calibri</vt:lpstr>
      <vt:lpstr>Calibri Light</vt:lpstr>
      <vt:lpstr>Cambria Math</vt:lpstr>
      <vt:lpstr>Lucida Grande</vt:lpstr>
      <vt:lpstr>ערכת נושא Office</vt:lpstr>
      <vt:lpstr>Geant4 simulation for optical photons in LAr   Aviv Ben Porat  avivbenporat@mail.tau.ac.il  Tel Aviv University</vt:lpstr>
      <vt:lpstr>Objective</vt:lpstr>
      <vt:lpstr>Existing measurement from the Darkside experiment</vt:lpstr>
      <vt:lpstr>Existing measurement from the Darkside experiment</vt:lpstr>
      <vt:lpstr>מצגת של PowerPoint‏</vt:lpstr>
      <vt:lpstr>מצגת של PowerPoint‏</vt:lpstr>
      <vt:lpstr>מצגת של PowerPoint‏</vt:lpstr>
      <vt:lpstr>מצגת של PowerPoint‏</vt:lpstr>
      <vt:lpstr>Additional tests:</vt:lpstr>
      <vt:lpstr>Additional tests:</vt:lpstr>
      <vt:lpstr>Additional tests:</vt:lpstr>
      <vt:lpstr>Additional tests:</vt:lpstr>
      <vt:lpstr>מצגת של PowerPoint‏</vt:lpstr>
      <vt:lpstr>מצגת של PowerPoint‏</vt:lpstr>
      <vt:lpstr>מצגת של PowerPoint‏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light detector coverage needed for n PID</dc:title>
  <dc:creator>Aviv Ben Porat</dc:creator>
  <cp:lastModifiedBy>Aviv Ben Porat</cp:lastModifiedBy>
  <cp:revision>43</cp:revision>
  <dcterms:created xsi:type="dcterms:W3CDTF">2024-11-06T08:58:10Z</dcterms:created>
  <dcterms:modified xsi:type="dcterms:W3CDTF">2024-11-14T17:26:45Z</dcterms:modified>
</cp:coreProperties>
</file>