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80" r:id="rId3"/>
    <p:sldId id="291" r:id="rId4"/>
    <p:sldId id="257" r:id="rId5"/>
    <p:sldId id="281" r:id="rId6"/>
    <p:sldId id="265" r:id="rId7"/>
    <p:sldId id="293" r:id="rId8"/>
    <p:sldId id="283" r:id="rId9"/>
    <p:sldId id="301" r:id="rId10"/>
    <p:sldId id="261" r:id="rId11"/>
    <p:sldId id="263" r:id="rId12"/>
    <p:sldId id="264" r:id="rId13"/>
    <p:sldId id="267" r:id="rId14"/>
    <p:sldId id="282" r:id="rId15"/>
    <p:sldId id="268" r:id="rId16"/>
    <p:sldId id="269" r:id="rId17"/>
    <p:sldId id="271" r:id="rId18"/>
    <p:sldId id="272" r:id="rId19"/>
    <p:sldId id="273" r:id="rId20"/>
    <p:sldId id="300" r:id="rId21"/>
    <p:sldId id="274" r:id="rId22"/>
    <p:sldId id="275" r:id="rId23"/>
    <p:sldId id="276" r:id="rId24"/>
    <p:sldId id="289" r:id="rId25"/>
    <p:sldId id="303" r:id="rId26"/>
    <p:sldId id="298" r:id="rId27"/>
    <p:sldId id="288" r:id="rId28"/>
    <p:sldId id="290" r:id="rId29"/>
    <p:sldId id="262" r:id="rId30"/>
    <p:sldId id="294" r:id="rId31"/>
    <p:sldId id="277" r:id="rId32"/>
    <p:sldId id="299" r:id="rId33"/>
    <p:sldId id="304" r:id="rId34"/>
    <p:sldId id="285" r:id="rId35"/>
    <p:sldId id="286" r:id="rId36"/>
    <p:sldId id="287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01" autoAdjust="0"/>
  </p:normalViewPr>
  <p:slideViewPr>
    <p:cSldViewPr snapToGrid="0" snapToObjects="1">
      <p:cViewPr varScale="1">
        <p:scale>
          <a:sx n="63" d="100"/>
          <a:sy n="63" d="100"/>
        </p:scale>
        <p:origin x="138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15:22:36.868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15:22:41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 1,'0'0</inkml:trace>
  <inkml:trace contextRef="#ctx0" brushRef="#br0" timeOffset="1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15:22:41.383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15:22:52.280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1,'-5'0,"-7"0,-7 0,-4 0,1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15:22:52.953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949 1190,'-2'-4,"-1"1,0 0,1-1,0 0,0 1,0-1,0 0,1 0,-1 0,1 0,0-1,-1-5,-2-56,3 47,0-6,-1-1,-1 1,-2 0,0 0,-1 1,-2 0,-1 0,0 0,-2 1,0 1,-2 0,-1 0,0 1,-33-35,19 27,-2 2,-44-33,-73-38,40 28,-79-68,155 112,2-1,0-1,-41-53,68 78,-19-30,20 31,0 1,0-1,1 1,-1-1,1 1,-1-1,1 1,-1-1,1 1,0-1,0 0,0 1,0-1,0 1,0-1,0 0,1 1,0-3,-1 3,1 0,-1 1,0-1,1 1,-1-1,1 1,-1-1,1 1,0-1,-1 1,1 0,-1-1,1 1,0 0,-1 0,1-1,0 1,0 0,-1 0,1 0,0 0,-1 0,1 0,0 0,-1 0,1 0,0 0,0 0,22 7,-21-6,27 13,-1 2,0 1,-2 1,0 1,24 22,-35-28,225 196,-176-147,88 111,-106-113,256 364,-275-379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15:22:53.898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68 23,'0'-7,"2"-9,-1 16,0 0,-1 0,1 1,0-1,0 0,0 0,0 0,0 1,-1-1,1 0,0 1,0-1,0 1,-1-1,1 1,0-1,-1 1,1-1,0 1,-1 0,1 0,-1-1,1 2,55 51,-3 3,64 87,-106-127,0 1,-1 1,9 21,-16-32,-1 0,1 0,-1 0,-1 0,1 0,-1 0,0 1,-1-1,0 0,0 1,-2 12,2-19,-1 0,1 0,-1 1,1-1,-1 0,0 0,1 0,-1 0,0 0,0 0,0 0,0 0,0 0,0 0,0-1,0 1,0 0,0-1,0 1,0-1,-1 1,1-1,0 1,0-1,-1 0,1 0,0 0,0 1,-1-1,1 0,0-1,-1 1,1 0,0 0,0 0,-1-1,-1 0,-6-2,0 0,0 0,-14-8,21 11,-15-10,1 0,0 0,0-2,1 0,1-1,0 0,-13-17,1-1,2-2,-24-45,36 60,12 18,0 1,0-1,0 0,0 0,0 0,0 0,0 0,0 0,0 0,-1 0,1 0,0 0,0 0,0 0,0 0,0 1,0-1,0 0,0 0,0 0,0 0,0 0,0 0,-1 0,1 0,0 0,0 0,0 0,0 0,0 0,0 0,0 0,0 0,0 0,0 0,-1 0,1 0,0 0,0 0,0 0,0 0,0 0,0 0,0-1,0 1,0 0,0 0,0 0,-1 0,1 0,0 0,0 0,0 0,0 0,0 0,0 0,0 0,0 0,0-1,0 1,0 0,0 0,0 0,0 0,0 0,0 0,0 0,8 33,64 170,-2-11,-67-181,1 0,-2 0,0 0,2 17,-4-26,0-1,0 1,0-1,0 0,-1 1,1-1,0 1,-1-1,1 0,-1 1,1-1,-1 0,1 0,-1 1,0-1,0 0,0 0,1 0,-3 2,2-3,-1 1,0-1,1 1,-1-1,0 1,1-1,-1 0,0 0,1 0,-1 0,0 0,0 0,1 0,-1-1,0 1,1-1,-1 1,0-1,1 1,-3-3,-11-4,0-1,1-1,-14-11,-53-45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15:22:54.248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1,'11'5,"18"7,20 16,12 10,6 2,1-5,0 2,-1-1,-7 0,6-2,3 3,5 7,5 0,-10-2,-12-3,-11-3,-13-8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15:22:55.264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414 117,'14'329,"-4"-249,2 0,25 81,-29-138,-4-8,-24-43,-115-171,-129-197,256 383,-5-7,0-2,1 0,1 0,-8-25,18 45,1 1,-1-1,1 1,-1 0,1-1,0 1,0-1,-1 1,1-1,0 1,1-1,-1 1,0-1,0 1,1 0,-1-1,0 1,1-1,0-1,1 3,-1-1,0 0,0 1,0 0,0-1,0 1,0 0,0-1,1 1,-1 0,0 0,0 0,0 0,1 0,-1 0,0 0,0 1,0-1,0 0,1 1,-1-1,0 1,0-1,0 1,1 0,22 12,-1 2,0 0,-1 1,31 29,-43-36,279 265,-235-216,-4 3,-2 2,44 74,-82-119,4 4,-2 0,11 27,-22-36,-8-13,-17-18,-269-268,229 220,-192-213,217 231,32 33,7 15,0 0,0 0,0 0,0-1,0 1,0 0,0 0,0 0,0 0,0 0,0 0,0 0,0-1,0 1,0 0,0 0,0 0,0 0,0 0,0 0,0 0,0 0,0-1,0 1,0 0,0 0,0 0,0 0,0 0,1 0,-1 0,0 0,0 0,0 0,0 0,0-1,0 1,0 0,0 0,1 0,-1 0,0 0,0 0,0 0,0 0,0 0,0 0,0 0,1 0,-1 0,0 0,0 0,25 13,28 22,69 60,44 56,-8-8,-127-118,-15-12,-1 0,20 22,-24-20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15:22:56.051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15:22:56.420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15:22:57.458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15:22:37.657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553 617,'-12'-6,"1"-1,-1 0,1-1,1-1,-11-9,-44-53,37 39,-115-129,-15-14,115 126,43 48,-5-4,0 0,1 0,0-1,0 1,0-1,1 0,-6-12,9 18,0-1,0 0,0 1,0-1,0 1,0-1,0 1,0-1,0 1,0-1,0 1,0-1,1 0,-1 1,0-1,0 1,0-1,1 1,-1 0,0-1,1 1,-1-1,0 1,1-1,-1 1,1 0,-1-1,1 1,-1 0,1-1,-1 1,1 0,-1 0,1 0,-1-1,1 1,-1 0,1 0,-1 0,1 0,-1 0,1 0,-1 0,1 0,0 0,-1 0,1 0,-1 0,1 1,-1-1,1 0,32 9,12 13,0 2,-2 1,-1 2,68 58,-91-67,0 0,-1 1,23 32,36 68,-52-78,-5-10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15:22:58.262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15:23:25.380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66,'5'-3,"-1"-1,1 1,0 1,0-1,0 1,1 0,-1 0,0 0,1 1,6-2,13-3,4-3,1 1,37-4,-52 10,0 1,0 0,0 1,0 1,0 0,24 6,-26-2,0 0,0 1,-1 0,0 1,19 13,9 6,225 147,-214-136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15:23:26.074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277 1,'-5'10,"-12"15,-8 1,-11 3,-9 1,-6 6,-1-4,19-11,20-11,18-11,13-10,8-10,6 0,12-7,4 1,-7 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15:23:26.892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473 20,'-97'-1,"-116"3,195-1,1 1,-26 6,32-2,17-1,22 0,0-3,0 0,1-2,52-6,-58 0,-23 6,0 0,0 0,-1 0,1 0,0 0,0 0,0 0,0 0,0 0,-1 0,1 0,0 0,0 0,0-1,0 1,0 0,-1 0,1 0,0 0,0 0,0 0,0 0,0 0,0 0,-1-1,1 1,0 0,0 0,0 0,0 0,0 0,0 0,0-1,0 1,0 0,0 0,0 0,0 0,0-1,0 1,0 0,0 0,0 0,0 0,0 0,0-1,0 1,0 0,0 0,0 0,0 0,0-1,0 1,0 0,0 0,0 0,0 0,1 0,-1 0,0 0,0-1,0 1,0 0,0 0,0 0,1 0,-17-3,0 1,0 0,0 1,0 1,0 1,-29 4,22-2,-2-1,0 1,-42 12,55-9,11-1,2-5,0 1,0 0,0-1,0 1,0-1,1 1,-1-1,0 1,0-1,1 0,-1 0,3 1,12 0,0-1,0-1,0 0,0-1,27-6,79-29,-59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15:23:28.237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2100 397,'0'-4,"0"0,0 0,0 0,-1 1,1-1,-1 0,0 0,0 1,0-1,0 1,-1-1,0 1,1-1,-1 1,0 0,-1 0,1 0,-1 0,1 0,-1 0,0 1,-3-3,-16-12,-1 1,-1 1,0 1,0 1,-49-18,-142-34,107 36,-307-76,360 98,0 3,-104 5,63 1,-227 14,53-2,142-7,80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5:23:39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24575,'0'727'0,"0"-716"0,0 0 0,1 1 0,1-1 0,0 0 0,0 0 0,1 0 0,6 15 0,-7-21 0,0-1 0,1 1 0,-1 0 0,1-1 0,0 0 0,1 1 0,-1-1 0,1-1 0,0 1 0,0 0 0,0-1 0,0 0 0,1 0 0,-1 0 0,1 0 0,0-1 0,8 3 0,-1-1 0,0-1 0,0-1 0,1 0 0,-1 0 0,1-1 0,-1-1 0,17-2 0,2-1 0,53-14 0,-78 16 0,-1-1 0,1 1 0,-1-1 0,0 0 0,0-1 0,1 1 0,-2-1 0,1 0 0,0 0 0,8-8 0,-11 9 0,0-1 0,0 0 0,0 0 0,0 0 0,0 0 0,-1 0 0,1-1 0,-1 1 0,0 0 0,0-1 0,0 1 0,-1-1 0,1 1 0,-1-1 0,0 1 0,0-1 0,0 1 0,0-1 0,-1-4 0,-1 1 0,1 0 0,-1 1 0,0-1 0,0 1 0,-1-1 0,0 1 0,0 0 0,0 0 0,-1 0 0,0 1 0,0-1 0,0 1 0,-1 0 0,0 0 0,-6-4 0,2 1 0,-1 1 0,0 1 0,-1 0 0,0 0 0,0 1 0,0 0 0,-20-5 0,18 6 0,0-1 0,0 0 0,0-1 0,1 0 0,0-1 0,0 0 0,1-1 0,0 0 0,-14-13 0,18 14 0,-1-1 0,2 0 0,-1-1 0,1 0 0,0 0 0,1 0 0,0 0 0,0-1 0,1 0 0,0 0 0,1 0 0,-3-17 0,5 25 0,1 0 0,-1 0 0,1 0 0,0 1 0,0-1 0,0 0 0,0 0 0,0 0 0,0 0 0,1 0 0,-1 0 0,0 0 0,1 0 0,0 0 0,-1 0 0,1 1 0,0-1 0,0 0 0,0 0 0,2-2 0,-1 3 0,-1 0 0,1 0 0,0 0 0,-1 0 0,1 0 0,0 1 0,0-1 0,0 0 0,-1 1 0,1-1 0,0 1 0,0 0 0,0 0 0,0-1 0,0 1 0,4 1 0,4 0 0,1 1 0,-1 1 0,0 0 0,0 0 0,0 1 0,10 5 0,-12-6 0,-1 1 0,1 1 0,-1-1 0,0 1 0,0 1 0,0-1 0,-1 1 0,0 0 0,0 0 0,0 1 0,-1 0 0,0 0 0,0 0 0,-1 1 0,0-1 0,0 1 0,-1 0 0,0 0 0,-1 1 0,1-1 0,-1 1 0,-1-1 0,0 1 0,0-1 0,-1 11 0,-1 45 0,-1-42 0,3 37 0,0-52 0,0 1 0,0-1 0,1 1 0,0-1 0,1 0 0,-1 1 0,2-1 0,5 11 0,94 118 0,-69-94 0,41 63 0,-32-41 0,-32-51 0,-1 2 0,0-1 0,-1 1 0,-1 1 0,0 0 0,-2 0 0,9 27 0,-6-10 0,15 34 0,-14-41 0,-1 1 0,8 39 0,-16-57 0,-1 0 0,0-1 0,-1 1 0,0-1 0,0 1 0,-1-1 0,0 1 0,0-1 0,-1 0 0,0 0 0,-1 0 0,1 0 0,-2-1 0,1 1 0,-1-1 0,0 0 0,0 0 0,-1-1 0,0 0 0,0 0 0,-1 0 0,0-1 0,-14 9 0,20-13 0,0 0 0,-1 0 0,1-1 0,-1 1 0,1-1 0,-1 1 0,0-1 0,1 0 0,-1 1 0,0-1 0,1 0 0,-1 0 0,1 0 0,-1 0 0,0-1 0,1 1 0,-1 0 0,0-1 0,1 1 0,-1-1 0,1 1 0,-3-2 0,2 1 0,1-1 0,-1 0 0,0 0 0,1 1 0,-1-1 0,1 0 0,0 0 0,-1 0 0,1 0 0,0-1 0,0 1 0,0 0 0,0-4 0,-2-8 0,0 0 0,2 0 0,-1-1 0,2-15 0,0 24 0,0-29-1365,1 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5:23:44.3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5:24:12.6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722 1567 24575,'-1'-10'0,"-1"0"0,0-1 0,-1 1 0,0 0 0,0 0 0,-1 0 0,-1 1 0,1 0 0,-12-17 0,-14-31 0,-42-137 0,39 99 0,-77-153 0,-6 66 0,49 81 0,52 78 0,1 3 0,1-2 0,-18-41 0,25 52 0,5 14 0,7 22 0,103 213 0,-23-55 0,-80-171 0,-3-11 0,-8-21 0,-17-30 0,-2 1 0,-52-79 0,-8-16 0,36 50 0,-54-151 0,97 228-170,1 0-1,0-1 0,1 0 1,1 0-1,1 0 0,0 0 1,3-26-1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5:24:15.3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0 24575,'-6'0'0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5:26:58.18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192 148 24575,'-22'-8'0,"21"8"0,1 0 0,-1 0 0,1 0 0,-1-1 0,1 1 0,-1 0 0,1-1 0,-1 1 0,1-1 0,-1 1 0,1 0 0,-1-1 0,1 1 0,-1-1 0,1 1 0,0-1 0,-1 0 0,1 1 0,0-1 0,0 1 0,-1-1 0,1 1 0,0-1 0,0 0 0,0 1 0,0-1 0,0 0 0,0 1 0,0-1 0,0 0 0,0 1 0,0-2 0,1 2 0,-1-1 0,1 1 0,-1-1 0,1 1 0,-1 0 0,1-1 0,0 1 0,-1 0 0,1 0 0,-1-1 0,1 1 0,0 0 0,-1 0 0,1 0 0,0 0 0,0 0 0,-1 0 0,1 0 0,0 0 0,-1 0 0,1 0 0,0 0 0,-1 0 0,1 0 0,0 1 0,-1-1 0,1 0 0,-1 1 0,1-1 0,0 0 0,-1 1 0,1-1 0,-1 1 0,2 0 0,2 3 0,-17-11 0,-33-11 0,44 16 0,1 1 0,-1-1 0,1 0 0,-1 0 0,1 1 0,0-1 0,0 0 0,0 0 0,0 0 0,-1-3 0,1 3 0,0 0 0,0-1 0,0 1 0,0 0 0,0 0 0,0 0 0,-1 1 0,1-1 0,-1 0 0,1 0 0,-1 1 0,0-1 0,-2-1 0,-16-2 0,-4-1 0,23 5 0,0 1 0,1 0 0,-1 0 0,0-1 0,1 1 0,-1 0 0,0-1 0,1 1 0,-1-1 0,1 1 0,-1-1 0,1 1 0,-1-1 0,1 1 0,-1-1 0,1 1 0,-1-1 0,1 0 0,0 1 0,-1-1 0,1 0 0,0 1 0,0-1 0,0 0 0,-1-1 0,1 2 0,0 0 0,0 0 0,0-1 0,0 1 0,0 0 0,0-1 0,0 1 0,0 0 0,1-1 0,-1 1 0,0 0 0,0 0 0,0-1 0,0 1 0,0 0 0,1 0 0,-1-1 0,0 1 0,0 0 0,0 0 0,1 0 0,-1-1 0,0 1 0,0 0 0,1 0 0,-1 0 0,0 0 0,0-1 0,1 1 0,-1 0 0,0 0 0,0 0 0,1 0 0,-1 0 0,0 0 0,1 0 0,-1 0 0,0 0 0,1 0 0,-1 0 0,1 0 0,0 1 0,-11-4 0,6 2-227,0 0-1,0-1 1,0 0-1,0 0 1,-6-4-1,6 3-6598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15:22:38.019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5:27:11.116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806 2 24575,'3'-1'0,"1"1"0,0 0 0,0 0 0,-1 0 0,1 1 0,0-1 0,-1 1 0,1 0 0,0 0 0,-1 0 0,0 0 0,1 1 0,-1 0 0,0-1 0,1 1 0,-1 0 0,0 0 0,0 1 0,3 3 0,0 0 0,0 0 0,-1 0 0,1 0 0,-1 1 0,-1 0 0,7 12 0,-4-7 0,-5-9 0,0-1 0,0 1 0,0-1 0,0 1 0,1-1 0,-1 0 0,1 0 0,-1 0 0,1 0 0,0 0 0,0 0 0,0-1 0,0 0 0,0 1 0,0-1 0,0 0 0,1 0 0,-1-1 0,0 1 0,7-1 0,-15 0 0,1-1 0,0-1 0,-1 1 0,1-1 0,0 1 0,-7-5 0,9 5 0,1 0 0,-1 1 0,1-1 0,-1 0 0,1 0 0,0 0 0,-1 0 0,1 0 0,0 0 0,0-1 0,0 1 0,0 0 0,0-1 0,0 1 0,0 0 0,0-1 0,1 1 0,-1-1 0,1 0 0,-1 1 0,1-1 0,-1 1 0,1-4 0,0 5 0,0 0 0,0 0 0,0-1 0,0 1 0,0 0 0,0 0 0,0-1 0,0 1 0,1 0 0,-1 0 0,0 0 0,0-1 0,0 1 0,0 0 0,1 0 0,-1 0 0,0-1 0,0 1 0,0 0 0,1 0 0,-1 0 0,0 0 0,0 0 0,0 0 0,1-1 0,-1 1 0,0 0 0,0 0 0,1 0 0,-1 0 0,0 0 0,1 0 0,-1 0 0,0 0 0,14 3 0,9 8 0,-11-4 0,-1 1 0,0 0 0,-1 1 0,1 0 0,-2 1 0,1 0 0,13 19 0,-22-29 0,-1 1 0,0-1 0,1 0 0,-1 1 0,1-1 0,-1 1 0,0-1 0,1 0 0,-1 1 0,0-1 0,0 1 0,1-1 0,-1 1 0,0-1 0,0 1 0,0-1 0,1 1 0,-1-1 0,0 1 0,0-1 0,0 1 0,0-1 0,0 1 0,0 0 0,0-1 0,0 1 0,0-1 0,-1 1 0,1-1 0,0 2 0,-20-6 0,17 2 0,-1 1 0,0 0 0,1 0 0,-1-1 0,1 0 0,-1 0 0,1 0 0,-6-4 0,20 6 0,5 4 0,-6 1 0,0 1 0,0 0 0,-1 1 0,15 13 0,3 2 0,-19-16 0,-1 0 0,1 0 0,-1 1 0,-1 0 0,10 12 0,-17-19 0,1 0 0,-1 0 0,1 0 0,-1 1 0,1-1 0,-1 0 0,0 0 0,1 0 0,-1 0 0,1 0 0,-1 0 0,0 0 0,1-1 0,-1 1 0,1 0 0,-1 0 0,1 0 0,-1 0 0,0-1 0,1 1 0,-1 0 0,1-1 0,-1 1 0,0-1 0,-20-8 0,5-1 0,1-1 0,0 0 0,-15-16 0,-21-16 0,119 78 0,-44-18 0,-11-8 0,-1 0 0,16 7 0,-51-28 0,0-1 0,1-1 0,1-2 0,-31-26 0,52 42 0,0 0 0,0 0 0,0 0 0,0 0 0,0 0 0,0-1 0,1 1 0,-1 0 0,0 0 0,0 0 0,0 0 0,0 0 0,0 0 0,0 0 0,0 0 0,0 0 0,0 0 0,0 0 0,0 0 0,0 0 0,0 0 0,0 0 0,0-1 0,1 1 0,-1 0 0,0 0 0,0 0 0,0 0 0,0 0 0,0 0 0,0 0 0,0 0 0,0 0 0,0 0 0,0-1 0,0 1 0,0 0 0,0 0 0,0 0 0,0 0 0,-1 0 0,1 0 0,0 0 0,0 0 0,0 0 0,0 0 0,0 0 0,0-1 0,0 1 0,0 0 0,0 0 0,0 0 0,0 0 0,0 0 0,0 0 0,13 4 0,16 9 0,-12-3 0,-1 0 0,0 1 0,-1 0 0,0 1 0,-1 1 0,22 24 0,-25-23 0,-6-6 0,1-1 0,1 0 0,-1 0 0,1-1 0,0 1 0,0-1 0,13 7 0,-111-80 0,86 65 0,-18-12 0,22 14 0,1 0 0,-1-1 0,0 1 0,1 0 0,-1-1 0,1 1 0,-1-1 0,1 1 0,-1-1 0,1 1 0,-1-1 0,1 1 0,-1-1 0,1 0 0,0 1 0,-1-1 0,1 0 0,0 1 0,0-1 0,-1 0 0,1 1 0,0-1 0,0 0 0,0 1 0,0-1 0,0 0 0,0-1 0,1 2 0,-1-1 0,1 1 0,-1 0 0,1 0 0,0-1 0,-1 1 0,1 0 0,-1 0 0,1 0 0,0 0 0,-1 0 0,1 0 0,0 0 0,-1 0 0,1 0 0,0 0 0,-1 0 0,1 0 0,0 0 0,-1 0 0,1 1 0,-1-1 0,1 0 0,0 0 0,-1 1 0,1-1 0,-1 0 0,1 1 0,-1-1 0,1 1 0,21 14 0,-20-14 0,128 106 0,-108-92 0,-17-13 0,0 1 0,0 1 0,0-1 0,0 1 0,-1 0 0,7 7 0,-11-12 0,0 1 0,0 0 0,0 0 0,0 0 0,0 0 0,0 0 0,0 0 0,0 0 0,0 0 0,0 0 0,0 0 0,0 0 0,-1 0 0,1 0 0,0 0 0,0 0 0,0 0 0,0 0 0,0 0 0,0 0 0,0 0 0,0 0 0,0 1 0,0-1 0,0 0 0,0 0 0,0 0 0,0 0 0,0 0 0,0 0 0,0 0 0,-1 0 0,1 0 0,0 0 0,0 0 0,0 0 0,0 0 0,0 0 0,0 0 0,0 0 0,0 0 0,0 0 0,0 0 0,0 1 0,0-1 0,0 0 0,0 0 0,0 0 0,0 0 0,0 0 0,0 0 0,0 0 0,0 0 0,0 0 0,0 0 0,0 0 0,0 0 0,0 0 0,0 0 0,0 0 0,0 0 0,0 1 0,1-1 0,-1 0 0,0 0 0,0 0 0,-9-2 0,-10-5 0,5-1 0,0-1 0,0 0 0,0 0 0,1-1 0,1-1 0,0 0 0,0-1 0,-11-15 0,23 26 0,0 1 0,0 0 0,-1 0 0,1 0 0,0 0 0,0 0 0,0-1 0,0 1 0,-1 0 0,1 0 0,0 0 0,0-1 0,0 1 0,0 0 0,0 0 0,0 0 0,0-1 0,-1 1 0,1 0 0,0 0 0,0-1 0,0 1 0,0 0 0,0 0 0,0-1 0,0 1 0,0 0 0,0 0 0,0 0 0,1-1 0,-1 1 0,0 0 0,0 0 0,0-1 0,0 1 0,0 0 0,0 0 0,10 0 0,12 8 0,-6 2 0,0 1 0,-1 1 0,0 1 0,-1 0 0,-1 0 0,0 2 0,12 16 0,-19-23 0,-41-39 0,24 22 0,1 1 0,-14-16 0,13 9 0,-1 1 0,-1 0 0,0 1 0,0 1 0,-2 0 0,-27-18 0,78 49 0,0 1 0,-1 3 0,57 47 0,-77-56 0,-2 0 0,19 23 0,-83-69 0,37 19 0,1-1 0,0 0 0,1-1 0,-10-16 0,-10-12 0,15 24 0,-1 0 0,0 0 0,-1 2 0,-1 0 0,-1 2 0,0 0 0,-25-13 0,45 28 0,1 0 0,0-1 0,-1 1 0,1 0 0,0-1 0,-1 1 0,1 0 0,0 0 0,-1-1 0,1 1 0,-1 0 0,1 0 0,-1 0 0,1-1 0,0 1 0,-1 0 0,1 0 0,-1 0 0,1 0 0,-1 0 0,1 0 0,-1 0 0,1 0 0,-1 0 0,1 0 0,0 0 0,-1 0 0,1 0 0,-1 1 0,1-1 0,-1 0 0,1 0 0,-1 1 0,7 14 0,19 19 0,-24-33 0,16 18 0,-11-13 0,-1 0 0,1 0 0,-1 1 0,5 8 0,-11-15 0,1 0 0,0 0 0,0 0 0,0 0 0,0-1 0,-1 1 0,1 0 0,0 0 0,0 0 0,0 0 0,-1 0 0,1 0 0,0 0 0,0 0 0,0 0 0,-1 0 0,1 0 0,0 0 0,0 0 0,0 0 0,-1 0 0,1 1 0,0-1 0,0 0 0,0 0 0,-1 0 0,1 0 0,0 0 0,0 0 0,0 0 0,0 0 0,0 1 0,-1-1 0,1 0 0,0 0 0,0 0 0,0 0 0,0 1 0,0-1 0,0 0 0,0 0 0,0 0 0,-1 1 0,1-1 0,0 0 0,0 0 0,0 0 0,0 0 0,0 1 0,0-1 0,0 0 0,0 0 0,0 0 0,0 1 0,0-1 0,0 0 0,1 0 0,-1 0 0,0 1 0,0-1 0,0 0 0,-18-9 0,17 9 0,-1-1 0,-76-46 0,68 40 0,-1-1 0,1-1 0,0 1 0,1-2 0,-8-9 0,15 13 0,11 8 0,8 6 0,-5-2 0,-9-5 0,0 1 0,0-1 0,0 0 0,0 1 0,0 0 0,0 0 0,0 0 0,-1 0 0,1 0 0,-1 0 0,0 1 0,1-1 0,2 5 0,-5-6 0,-1 0 0,1 0 0,0-1 0,-1 1 0,1 0 0,0 0 0,-1-1 0,1 1 0,-1 0 0,1-1 0,-1 1 0,1-1 0,-1 1 0,0 0 0,1-1 0,-1 1 0,0-1 0,1 0 0,-1 1 0,0-1 0,0 0 0,0 1 0,-21 9 0,20-9 0,0-1 0,0 1 0,0 0 0,-1 0 0,1 0 0,0 0 0,0 1 0,0-1 0,0 1 0,0-1 0,1 1 0,-1 0 0,0-1 0,1 1 0,-2 2 0,2-2 0,1-1 0,0 0 0,0 1 0,-1-1 0,1 0 0,0 1 0,0-1 0,0 0 0,0 1 0,0-1 0,1 0 0,-1 1 0,0-1 0,1 0 0,-1 0 0,1 1 0,-1-1 0,1 0 0,-1 0 0,1 0 0,0 0 0,0 1 0,-1-1 0,1 0 0,0-1 0,0 1 0,2 1 0,1 2 0,0 0 0,0 0 0,0-1 0,1 1 0,9 4 0,-75-54 0,51 40 0,-19-15 0,28 20 0,-1 0 0,1 0 0,0 0 0,0 0 0,-1 0 0,1 0 0,0-1 0,0 1 0,1-1 0,-1 1 0,0-1 0,0 1 0,1-1 0,-1 1 0,1-1 0,-1-2 0,1 4 0,0-1 0,0 1 0,0 0 0,0-1 0,0 1 0,0 0 0,0-1 0,0 1 0,0 0 0,0-1 0,0 1 0,1-1 0,-1 1 0,0 0 0,0-1 0,0 1 0,1 0 0,-1 0 0,0-1 0,0 1 0,1 0 0,-1 0 0,0-1 0,1 1 0,-1 0 0,0 0 0,1 0 0,-1-1 0,0 1 0,1 0 0,-1 0 0,1 0 0,16 1 0,14 9 0,-11-1 0,-1 2 0,0 0 0,31 24 0,-49-35 0,-1 0 0,0 0 0,0 0 0,0 0 0,0 0 0,0 0 0,0 0 0,1 1 0,-1-1 0,0 0 0,0 0 0,0 0 0,0 0 0,0 0 0,0 0 0,0 0 0,1 0 0,-1 0 0,0 0 0,0 0 0,0 0 0,0 1 0,0-1 0,0 0 0,0 0 0,0 0 0,0 0 0,0 0 0,0 0 0,0 0 0,0 1 0,1-1 0,-1 0 0,0 0 0,0 0 0,0 0 0,0 0 0,0 0 0,0 1 0,0-1 0,0 0 0,0 0 0,-1 0 0,1 0 0,0 0 0,0 0 0,0 1 0,0-1 0,0 0 0,0 0 0,0 0 0,0 0 0,0 0 0,0 0 0,0 0 0,0 0 0,0 1 0,-1-1 0,1 0 0,0 0 0,-12 0 0,-14-5 0,15 2 0,0-1 0,1 0 0,0-1 0,0 0 0,0-1 0,1 0 0,-1 0 0,1-1 0,-14-14 0,23 21 0,0 0 0,0 0 0,0 0 0,0 0 0,0 0 0,0 0 0,0 0 0,0 0 0,0 0 0,-1 0 0,1 0 0,0 0 0,0 0 0,0 0 0,0 0 0,0 0 0,0-1 0,0 1 0,0 0 0,0 0 0,0 0 0,0 0 0,0 0 0,0 0 0,0 0 0,0 0 0,0 0 0,0 0 0,-1-1 0,1 1 0,0 0 0,0 0 0,0 0 0,0 0 0,0 0 0,0 0 0,1 0 0,-1 0 0,0 0 0,0-1 0,0 1 0,0 0 0,0 0 0,0 0 0,0 0 0,0 0 0,0 0 0,0 0 0,0 0 0,0 0 0,0 0 0,0 0 0,0-1 0,0 1 0,0 0 0,0 0 0,1 0 0,-1 0 0,0 0 0,0 0 0,0 0 0,0 0 0,9 2 0,12 6 0,62 35 0,-52-29 0,-1 2 0,0 1 0,51 39 0,20 39 0,-167-141 0,-17-10 0,59 38 0,-36-20 0,36 24 0,-43-34 0,51 34 0,-53-42 0,62 52 0,0-1 0,0 1 0,-1 0 0,1 0 0,-1 1 0,0 0 0,0 1 0,-10-3 0,17 5 0,1 0 0,-1 0 0,1 0 0,-1 0 0,0-1 0,1 1 0,-1 0 0,0 0 0,1 0 0,-1 0 0,1 0 0,-1 1 0,0-1 0,1 0 0,-1 0 0,1 0 0,-1 0 0,0 1 0,1-1 0,-1 0 0,1 1 0,-1-1 0,1 0 0,-1 1 0,1-1 0,-1 1 0,1-1 0,-1 1 0,1 0 0,0 0 0,0 0 0,0 0 0,0 0 0,0 0 0,0-1 0,0 1 0,0 0 0,0 0 0,0 0 0,0 0 0,1 0 0,-1 0 0,0 0 0,1 1 0,2 4 0,0-1 0,0 0 0,1 0 0,5 7 0,8 5 0,-11-12 0,0 1 0,-1-1 0,0 2 0,9 12 0,-12-17 0,-1 1 0,0 0 0,0-1 0,0 1 0,-1 0 0,1-1 0,0 1 0,-1 0 0,0 0 0,0 0 0,0-1 0,0 1 0,0 0 0,0 0 0,-1 0 0,0-1 0,1 1 0,-3 4 0,2-5 0,0 0 0,-1 1 0,1-1 0,-1 0 0,0 0 0,0 0 0,0 0 0,0 0 0,0-1 0,0 1 0,0-1 0,0 1 0,-1-1 0,1 0 0,-1 1 0,1-1 0,-1-1 0,-2 2 0,-51 10 0,53-11 0,-23 1 0,0 0 0,0-1 0,0-1 0,-1-2 0,-27-5 0,-126-36 0,141 29 0,1-2 0,-48-26 0,-20-9 0,93 45 0,-3-1 0,-1 0 0,0 1 0,0 1 0,-1 0 0,-25-3 0,41 8 0,0 0 0,1-1 0,-1 1 0,0 0 0,1 1 0,-1-1 0,0 0 0,1 0 0,-1 1 0,0-1 0,1 1 0,-1-1 0,1 1 0,-1 0 0,1 0 0,-1-1 0,1 1 0,-1 0 0,1 0 0,0 1 0,0-1 0,0 0 0,-1 0 0,1 1 0,0-1 0,0 0 0,1 1 0,-1-1 0,0 1 0,0-1 0,1 1 0,-1-1 0,1 1 0,-1 2 0,1-1 0,-1 0 0,1 0 0,0 0 0,1 0 0,-1 0 0,1 0 0,-1 0 0,1 0 0,0 0 0,0 0 0,0 0 0,0-1 0,1 1 0,-1 0 0,1-1 0,-1 1 0,1-1 0,4 4 0,13 12 0,1-1 0,0-2 0,2 0 0,-1-1 0,45 21 0,56 19 0,-76-35 0,2-2 0,51 12 0,-66-22 0,-23-6 0,0 1 0,0 0 0,-1 1 0,1 0 0,-1 0 0,10 6 0,-9-5 0,1 0 0,0-1 0,-1 0 0,1-1 0,1 0 0,-1-1 0,0 0 0,13-1 0,15 2 0,152 17 0,-147-18 0,0-2 0,49-7 0,-40 2 0,75-15 0,2 0 0,134 11 0,-159 10 0,152-21 0,152-21 0,-310 35 0,0-3 0,118-30 0,-35-10 0,-150 38 0,0-1 0,39-23 0,-1 1 0,-54 26 21,-1 0 0,0 0 1,15-14-1,-2 2-1471,-12 10-5376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5:27:16.027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553 1108 24575,'5'-1'0,"0"1"0,0 0 0,-1 1 0,1-1 0,0 1 0,0 0 0,0 0 0,-1 1 0,1-1 0,0 1 0,-1 0 0,0 0 0,1 1 0,-1-1 0,0 1 0,5 4 0,2 0 0,-14-10 0,-16-14 0,-30-17 0,27 20 0,0-1 0,1-2 0,-34-33 0,48 43 0,-1 0 0,0 1 0,0 0 0,-13-8 0,-21-15 0,11 1 0,-46-38 0,87 75 0,-1 0 0,-1 1 0,16 21 0,-19-25 0,-1 1 0,1 1 0,-1-1 0,-1 1 0,1-1 0,-1 1 0,0 0 0,-1 0 0,2 10 0,-4-18 0,0 0 0,0 0 0,0 0 0,0 0 0,0-1 0,0 1 0,0 0 0,0 0 0,-1 0 0,1 0 0,0 0 0,0 0 0,0 0 0,0 0 0,0 0 0,0 0 0,0 0 0,0 0 0,0 0 0,0 0 0,0 0 0,0 0 0,-1 0 0,1 0 0,0 0 0,0 0 0,0 0 0,0 0 0,0 0 0,0 0 0,0 0 0,0 0 0,0 0 0,0 0 0,-1 0 0,1 0 0,0 0 0,0 0 0,0 0 0,0 0 0,0 0 0,0 0 0,0 0 0,0 0 0,0 0 0,0 0 0,0 0 0,0 0 0,0 1 0,-1-1 0,1 0 0,0 0 0,0 0 0,0 0 0,0 0 0,0 0 0,0 0 0,0 0 0,0 0 0,0 0 0,0 0 0,0 1 0,0-1 0,0 0 0,0 0 0,0 0 0,0 0 0,0 0 0,-9-9 0,-7-13 0,10 9 0,0-1 0,0 1 0,-5-22 0,8 22 0,-1 0 0,-1 0 0,0 0 0,-8-11 0,20 50 0,3-4 0,2-1 0,1-1 0,1 0 0,21 24 0,-27-32 0,-10-12 0,-17-18 0,-43-55 0,-55-56 0,117 129 0,0-1 0,0 1 0,0 0 0,0-1 0,-1 1 0,1 0 0,0 0 0,0-1 0,0 1 0,-1 0 0,1 0 0,0-1 0,0 1 0,-1 0 0,1 0 0,0 0 0,0 0 0,-1-1 0,1 1 0,0 0 0,-1 0 0,1 0 0,0 0 0,-1 0 0,1 0 0,0 0 0,-1 0 0,1 0 0,0 0 0,-1 0 0,1 0 0,-1 0 0,5 12 0,18 30 0,-16-32 0,10 21 0,-10-18 0,0 0 0,1 0 0,1-1 0,0 0 0,17 18 0,-25-30 0,0 0 0,0 0 0,0 1 0,0-1 0,0 0 0,0 0 0,0 0 0,0 0 0,0 0 0,0 0 0,0 1 0,0-1 0,0 0 0,0 0 0,0 0 0,1 0 0,-1 0 0,0 0 0,0 0 0,0 0 0,0 0 0,0 0 0,0 1 0,0-1 0,1 0 0,-1 0 0,0 0 0,0 0 0,0 0 0,0 0 0,0 0 0,0 0 0,1 0 0,-1 0 0,0 0 0,0 0 0,0 0 0,0 0 0,0 0 0,0 0 0,1 0 0,-1 0 0,0 0 0,0 0 0,0-1 0,0 1 0,0 0 0,0 0 0,0 0 0,1 0 0,-1 0 0,0 0 0,0 0 0,0 0 0,0 0 0,0 0 0,0-1 0,0 1 0,0 0 0,0 0 0,0 0 0,0 0 0,-1-13 0,-8-14 0,-13-23 0,-29-59 0,49 103 0,3 6 0,9 9 0,14 17 0,-16-17 0,-1-1 0,1 0 0,0 0 0,1 0 0,0-1 0,0 0 0,11 6 0,-19-13 0,-1 0 0,0 0 0,0 0 0,0 0 0,0 0 0,0 0 0,0 0 0,0 0 0,0 0 0,0 0 0,0 0 0,1 0 0,-1 0 0,0 0 0,0 0 0,0 0 0,0 0 0,0 0 0,0 0 0,0 0 0,0 0 0,0 0 0,0-1 0,0 1 0,1 0 0,-1 0 0,0 0 0,0 0 0,0 0 0,0 0 0,0 0 0,0 0 0,0 0 0,0 0 0,0 0 0,0 0 0,0 0 0,0 0 0,0-1 0,0 1 0,0 0 0,0 0 0,0 0 0,0 0 0,0 0 0,0 0 0,0 0 0,0 0 0,0 0 0,0 0 0,0-1 0,0 1 0,0 0 0,0 0 0,0 0 0,0 0 0,0 0 0,0 0 0,0 0 0,0 0 0,0 0 0,0 0 0,0 0 0,0-1 0,-4-10 0,-6-11 0,-4-8 0,0 1 0,-2 0 0,-29-43 0,129 232 0,-82-151 0,-11-20 0,-14-22 0,-34-72 0,20 32 0,33 63 0,0 0 0,1 0 0,1 0 0,-1 0 0,2-1 0,-1 1 0,1-21 0,-3-21 0,-21-46 0,16 66 0,-8-45 0,14 56-151,0-1-1,-2 2 0,0-1 0,-1 1 1,-1-1-1,-1 2 0,-1-1 1,-11-18-1,16 32-6674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5:27:31.749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29 39 24575,'0'39'0,"-21"-72"0,14-12 0,8 67 0,-1-17 0,0-1 0,1 1 0,-1-1 0,1 1 0,2 7 0,1-1 0,1-1 0,1 1 0,-1-1 0,2 0 0,7 9 0,-9-13 0,-4-4 0,2 2 0,0-1 0,0 1 0,-1 0 0,1 0 0,-1 1 0,0-1 0,0 0 0,2 9 0,-22-48 0,16 22 0,-4-17 0,5 29 0,1 0 0,0 0 0,0 0 0,-1 0 0,1 0 0,-1 0 0,1 0 0,-1 0 0,1 0 0,-1 0 0,1 1 0,-1-1 0,0 0 0,0 0 0,1 1 0,-1-1 0,0 1 0,0-1 0,0 0 0,0 1 0,-1-1 0,1 1 0,1 0 0,0 0 0,-1 0 0,1 0 0,0 0 0,0 1 0,-1-1 0,1 0 0,0 0 0,-1 0 0,1 1 0,0-1 0,0 0 0,0 0 0,-1 1 0,1-1 0,0 0 0,0 1 0,0-1 0,0 0 0,0 0 0,-1 1 0,1-1 0,0 0 0,0 1 0,0-1 0,0 0 0,0 1 0,0-1 0,0 0 0,0 1 0,0-1 0,0 0 0,0 1 0,0-1 0,0 0 0,1 1 0,-1-1 0,0 0 0,0 1 0,0-1 0,0 0 0,1 0 0,-1 1 0,0-1 0,0 0 0,7 17 0,4 0 0,1 0 0,21 23 0,-22-29 0,-1 1 0,0 1 0,-1-1 0,0 2 0,10 20 0,-19-34 0,0 0 0,0 0 0,0 0 0,0 0 0,0 0 0,0 0 0,0 1 0,0-1 0,0 0 0,1 0 0,-1 0 0,0 0 0,0 0 0,0 0 0,0 0 0,0 0 0,0 0 0,0 1 0,0-1 0,0 0 0,0 0 0,0 0 0,0 0 0,0 0 0,0 0 0,0 0 0,0 0 0,0 1 0,0-1 0,0 0 0,0 0 0,0 0 0,0 0 0,0 0 0,0 0 0,0 0 0,0 0 0,0 0 0,0 1 0,-1-1 0,1 0 0,0 0 0,0 0 0,0 0 0,0 0 0,0 0 0,0 0 0,0 0 0,0 0 0,0 0 0,0 0 0,-1 0 0,1 0 0,0 0 0,0 0 0,0 0 0,0 0 0,-8-4 0,-8-10 0,-3-23 0,-6-10 0,23 44 0,-1 0 0,1 0 0,0 0 0,-1 1 0,0-1 0,1 0 0,-1 1 0,0 0 0,0 0 0,0 0 0,-5-2 0,8 4 0,0 0 0,0-1 0,0 1 0,-1 0 0,1 0 0,0 0 0,0 0 0,-1 0 0,1 0 0,0-1 0,0 1 0,0 0 0,-1 0 0,1 0 0,0 0 0,0 0 0,-1 0 0,1 0 0,0 0 0,0 0 0,-1 0 0,1 0 0,0 0 0,0 1 0,-1-1 0,1 0 0,0 0 0,0 0 0,-1 0 0,1 0 0,0 0 0,0 0 0,0 1 0,-1-1 0,1 0 0,0 0 0,0 0 0,0 1 0,1 9 0,11 12 0,-5-12 0,13 17 0,-19-26 0,0 0 0,0 1 0,1-1 0,-1 0 0,0 0 0,0 0 0,1 0 0,-1 0 0,1 0 0,-1-1 0,1 1 0,-1 0 0,1-1 0,-1 1 0,3 0 0,-25-33 0,10 7 0,9 18 0,-1 1 0,0 0 0,-7-12 0,15 27 0,0 0 0,-1 0 0,6 17 0,-6-12 0,1-1 0,12 21 0,-9-22 0,0-1 0,16 16 0,-15-18 0,-1 1 0,0-1 0,11 18 0,-5-6 0,-10-16 0,-1 0 0,1 0 0,-1 1 0,4 9 0,-7-15 0,0 0 0,0 0 0,0 1 0,0-1 0,0 0 0,1 0 0,-1 0 0,0 0 0,0 0 0,0 0 0,0 0 0,0 0 0,0 1 0,0-1 0,0 0 0,0 0 0,0 0 0,0 0 0,0 0 0,0 0 0,0 1 0,0-1 0,0 0 0,0 0 0,0 0 0,0 0 0,0 0 0,0 0 0,0 1 0,0-1 0,0 0 0,0 0 0,0 0 0,0 0 0,0 0 0,0 0 0,0 0 0,-1 1 0,1-1 0,0 0 0,0 0 0,0 0 0,0 0 0,0 0 0,0 0 0,0 0 0,0 0 0,-1 0 0,1 0 0,0 0 0,0 0 0,0 0 0,0 0 0,0 1 0,0-1 0,0 0 0,-1 0 0,-8-6 0,-8-10 0,-23-37 0,49 66 0,-1 1 0,0-1 0,-1 1 0,0 1 0,4 15 0,20 39 0,-31-69 0,0 0 0,0 0 0,0 0 0,0 0 0,0 0 0,0 0 0,0 0 0,0 0 0,0 0 0,0 0 0,0 0 0,0 0 0,0 0 0,0-1 0,0 1 0,0 0 0,0 0 0,1 0 0,-1 0 0,0 0 0,0 0 0,0 0 0,0 0 0,0 0 0,0 0 0,0 0 0,0 0 0,0 0 0,0 0 0,0 0 0,0 0 0,0 0 0,0 0 0,0 0 0,0 0 0,0 0 0,1 0 0,-1 0 0,0 1 0,0-1 0,0 0 0,0 0 0,0 0 0,0 0 0,0 0 0,0 0 0,-1-11 0,-4-16 0,-74-208 0,79 235 0,0 0 0,0 0 0,0 0 0,0 0 0,0 0 0,0 0 0,0 0 0,0 0 0,0 0 0,0 1 0,0-1 0,0 0 0,0 0 0,0 0 0,0 0 0,-1 0 0,1 0 0,0 0 0,0 0 0,0 0 0,0 0 0,0 0 0,0 0 0,0 0 0,0 0 0,0 0 0,0 0 0,0 0 0,0 0 0,0 0 0,0 0 0,0 0 0,-1 0 0,1 0 0,0 15 0,3 20 0,0-13 0,2-1 0,0 0 0,15 38 0,-45-105 0,12 25 0,1-1 0,1-1 0,0 0 0,-9-34 0,20 57 0,0 0 0,-1-1 0,1 1 0,0 0 0,0-1 0,0 1 0,0 0 0,0-1 0,0 1 0,0 0 0,-1-1 0,1 1 0,0 0 0,0-1 0,0 1 0,1 0 0,-1-1 0,0 1 0,0-1 0,0 1 0,0 0 0,0-1 0,0 1 0,0 0 0,1-1 0,-1 1 0,0 0 0,0 0 0,0-1 0,1 1 0,7 6 0,8 16 0,67 164 0,-84-186 0,1 0 0,0 0 0,0 0 0,0 0 0,0 0 0,0 0 0,0 0 0,0-1 0,0 1 0,0 0 0,0 0 0,0 0 0,0 0 0,0 0 0,-1 0 0,1 0 0,0 0 0,0 0 0,0 0 0,0 0 0,0 0 0,0 1 0,0-1 0,0 0 0,0 0 0,0 0 0,0 0 0,0 0 0,0 0 0,-1 0 0,1 0 0,0 0 0,0 0 0,0 0 0,0 0 0,0 0 0,0 0 0,0 0 0,0 0 0,0 0 0,0 0 0,0 0 0,0 1 0,0-1 0,0 0 0,0 0 0,0 0 0,0 0 0,0 0 0,0 0 0,0 0 0,0 0 0,-11-9 0,-10-12 0,12 10 0,-1-1 0,2 1 0,0-1 0,0-1 0,1 0 0,1 0 0,0 0 0,1-1 0,-6-21 0,12 27 0,6 13 0,6 13 0,31 78 0,-114-254 0,62 139 0,24 85 0,9-13 0,2-1 0,3-2 0,36 48 0,-51-75 0,-2-5 0,-6-8 0,1 0 0,-2 1 0,0 0 0,0 0 0,7 22 0,-6-12 0,1 6 0,-23-51 0,-16-46 0,18 39 0,-21-37 0,43 122 0,10 10 0,41 97 0,-60-161 0,0 0 0,0 1 0,0-1 0,0 0 0,0 0 0,0 1 0,0-1 0,0 0 0,0 1 0,0-1 0,0 0 0,0 0 0,0 1 0,1-1 0,-1 0 0,0 0 0,0 1 0,0-1 0,0 0 0,1 0 0,-1 0 0,0 1 0,0-1 0,0 0 0,1 0 0,-1 0 0,0 0 0,0 1 0,1-1 0,-1 0 0,0 0 0,0 0 0,1 0 0,-1 0 0,0 0 0,1 0 0,-1 0 0,0 0 0,0 0 0,1 0 0,-1 0 0,1 0 0,-2-16 0,-8-17 0,-2 0 0,-27-54 0,-8-23 0,40 94 0,-7-28 0,15 38 0,4 13 0,6 13 0,67 174 0,-49-119 0,-22-57 0,-5-15 0,-4-12 0,-73-243 0,68 243 0,4 17 0,3 20 0,2-17 0,0 1 0,0-1 0,1 0 0,1 0 0,0-1 0,0 1 0,8 10 0,53 67 0,-60-80 0,4 2 0,-8-17 0,-12-20 0,3 13 0,-6-12 0,-1 1 0,-20-26 0,34 50 0,0 1 0,0 0 0,0 0 0,0 0 0,0 0 0,0 0 0,0 0 0,0 0 0,0 0 0,0 0 0,0 0 0,0-1 0,0 1 0,0 0 0,0 0 0,0 0 0,-1 0 0,1 0 0,0 0 0,0 0 0,0 0 0,0 0 0,0 0 0,0 0 0,0 0 0,0 0 0,0 0 0,0 0 0,-1 0 0,1 0 0,0 0 0,0 0 0,0 0 0,0 0 0,0 0 0,0 0 0,0 0 0,0 0 0,0 0 0,-1 0 0,1 0 0,0 0 0,0 0 0,0 0 0,0 0 0,0 0 0,0 0 0,0 0 0,0 0 0,0 0 0,0 0 0,0 0 0,-1 0 0,1 0 0,0 1 0,0-1 0,0 0 0,0 0 0,0 0 0,0 0 0,0 0 0,0 0 0,-1 10 0,3 13 0,7 16 0,1-1 0,20 48 0,-1-2 0,-21-65 0,-10-31 0,-7-33 0,-11-27 0,20 72 0,0 0 0,0 0 0,0 0 0,0 0 0,1 0 0,-1 0 0,0 0 0,0 0 0,0 0 0,0 0 0,0 0 0,0 0 0,0 0 0,0 0 0,0 0 0,0 0 0,0-1 0,0 1 0,0 0 0,0 0 0,0 0 0,0 0 0,0 0 0,0 0 0,0 0 0,0 0 0,0 0 0,1 0 0,-1 0 0,0 0 0,0 0 0,0 0 0,0 0 0,0 0 0,0 0 0,0 0 0,0 0 0,0 0 0,0-1 0,0 1 0,0 0 0,0 0 0,0 0 0,0 0 0,0 0 0,0 0 0,0 0 0,5 7 0,2 2 0,-8-21 0,-2-2 0,9 19 0,2 12 0,-19-26 0,1-1 0,0 0 0,1 0 0,0-1 0,-12-19 0,-32-66 0,3 4 0,38 64 0,12 28 0,0 0 0,0-1 0,0 1 0,0 0 0,0-1 0,0 1 0,-1 0 0,1 0 0,0-1 0,0 1 0,0 0 0,0-1 0,0 1 0,0 0 0,1-1 0,-1 1 0,0 0 0,0-1 0,0 1 0,0 0 0,0-1 0,0 1 0,0 0 0,1 0 0,-1-1 0,0 1 0,1 0 0,-1 0 0,1 0 0,0 0 0,0 0 0,0 0 0,-1 1 0,1-1 0,0 0 0,0 1 0,0-1 0,-1 1 0,1-1 0,0 1 0,-1-1 0,1 1 0,-1-1 0,2 2 0,6 7 0,-1-1 0,0 2 0,0-1 0,-1 1 0,0 0 0,0 0 0,7 21 0,-6-15 0,0 0 0,12 17 0,-38-80 0,11 27 0,-11-15 0,33 83 0,30 47 0,12 29 0,-55-121 0,7 17 0,-3-17 0,-3-13 0,-2 1 0,-1-1 0,0 1 0,-4-19 0,3 19 0,1-1 0,-1 0 0,1-13 0,3 21 0,2 6 0,3 8 0,-4-7 0,5 11 0,0 0 0,-1 0 0,0 1 0,5 23 0,-13-38 0,-5-7 0,-5-8 0,-20-34 0,1-2 0,3-1 0,2-2 0,-26-75 0,76 216 0,72 132 0,-89-210 0,-9-19 0,-7-21 0,-119-352 0,125 376 0,2 3 0,0 0 0,-1 0 0,1 0 0,-1 1 0,1-1 0,-1 0 0,0 0 0,0 1 0,1-1 0,-1 0 0,-1 1 0,-1-3 0,3 5 0,-1 0 0,1 0 0,0 0 0,-1 1 0,1-1 0,0 0 0,0 0 0,0 0 0,-1 0 0,1 1 0,0-1 0,1 0 0,-1 0 0,0 0 0,1 2 0,4 22 0,-1-6 0,-7-29 0,-38-111 0,-7-26 0,46 141 0,0 0 0,0 0 0,0 0 0,0 0 0,-1 0 0,0 1 0,0-1 0,-1 1 0,0 0 0,0 0 0,0 0 0,0 1 0,-1-1 0,1 1 0,-1 0 0,0 0 0,-9-4 0,2 1 206,9 6-431,-1-1 1,1 0 0,-1-1-1,1 1 1,0 0-1,-4-5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5:27:55.214"/>
    </inkml:context>
    <inkml:brush xml:id="br0">
      <inkml:brushProperty name="width" value="0.025" units="cm"/>
      <inkml:brushProperty name="height" value="0.025" units="cm"/>
      <inkml:brushProperty name="color" value="#FFFFFF"/>
    </inkml:brush>
  </inkml:definitions>
  <inkml:trace contextRef="#ctx0" brushRef="#br0">13 0 24575,'-6'5'0,"-1"2"-8191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15:22:38.541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55,'0'-3,"-1"1,1 0,-1 0,0 0,0 0,0 0,0 0,0 0,0 0,0 0,-1 0,1 0,-1 1,0-1,1 0,-1 1,0 0,0-1,0 1,0 0,0 0,-3-1,1 0,0 0,0 0,-1 0,1 1,-1 0,1 0,-1 0,1 0,-9 1,11 0,0 0,0 0,1 1,-1-1,1 1,-1-1,0 1,1 0,-1-1,1 1,-1 0,1 0,-1 0,1 0,0 0,0 0,-1 1,1-1,0 0,0 1,0-1,0 1,1-1,-1 1,0-1,1 1,-1-1,1 1,-1 0,1-1,0 1,-1 0,1 0,0 1,0 3,1 1,-1-1,1 0,1 0,-1 0,1 0,0 0,3 7,8 11,1-2,1 0,1 0,1-2,0 0,22 18,-11-9,39 49,-43-45,-4-3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15:22:39.242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228 598,'0'-7,"-1"-1,0 1,0-1,0 1,-1-1,-1 1,1 0,-1 0,0 0,-6-8,-4-5,-30-36,28 39,1 0,-17-30,18 21,1-1,1 0,2-1,0 0,2-1,-6-52,2 1,11 78,0 1,0 0,0-1,0 1,0-1,0 1,0 0,1-1,-1 1,0 0,1 0,-1-1,1 1,0 0,0-2,0 3,-1-1,1 1,-1 0,1-1,0 1,-1 0,1-1,-1 1,1 0,0 0,-1 0,1-1,0 1,-1 0,1 0,0 0,-1 0,1 0,0 0,-1 0,1 0,0 1,5 1,-1 0,0 0,0 1,-1-1,1 1,7 6,16 14,0 2,-1 1,-2 1,-1 1,26 38,94 170,-78-122,27 38,68 116,-160-265,4 6,1 1,0-1,0 0,9 9,-15-18,0 0,0 0,0 0,0-1,0 1,0 0,0 0,1 0,-1 0,0 0,0-1,0 1,0 0,0 0,0 0,0 0,0 0,0 0,0 0,1-1,-1 1,0 0,0 0,0 0,0 0,0 0,0 0,1 0,-1 0,0 0,0 0,0 0,0 0,1 0,-1 0,0 0,0 0,0 0,0 0,0 0,1 0,-1 0,0 0,0 0,0 0,0 0,0 0,1 0,-1 0,0 0,0 0,0 0,0 1,0-1,0 0,1 0,-1 0,0 0,0 0,0 0,0 1,0-1,-2-10,-1 0,0 1,0-1,-1 1,-1 0,1 0,-1 0,-8-9,13 17,-146-211,59 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15:22:39.577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15:22:39.923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13,'0'0</inkml:trace>
  <inkml:trace contextRef="#ctx0" brushRef="#br0" timeOffset="1">0 13,'0'-5,"0"-2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15:22:40.303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1,'6'5,"6"2,6 5,6 0,3 4,8 3,3 5,0 3,-1 1,-2 2,-2-4,-6-8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15:22:40.666"/>
    </inkml:context>
    <inkml:brush xml:id="br0">
      <inkml:brushProperty name="width" value="0.2" units="cm"/>
      <inkml:brushProperty name="height" value="0.4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 1,'-5'5,"-2"2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AB7762DC-CC4D-4BDD-9371-37F14BE0180C}" type="datetimeFigureOut">
              <a:rPr lang="en-IL" smtClean="0"/>
              <a:t>12/07/2025</a:t>
            </a:fld>
            <a:endParaRPr lang="en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E7C35910-B85C-4BC9-BD7F-E840A0496D5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252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/>
              <a:t>LArTPCs are high-resolution detectors used to map 3D tracks of particles</a:t>
            </a:r>
          </a:p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5910-B85C-4BC9-BD7F-E840A0496D5C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5068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של הערות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dirty="0"/>
                  <a:t>The passage of ionizing particles in </a:t>
                </a:r>
                <a:r>
                  <a:rPr lang="en-US" dirty="0" err="1"/>
                  <a:t>LAr</a:t>
                </a:r>
                <a:r>
                  <a:rPr lang="en-US" dirty="0"/>
                  <a:t> can produce excited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, or ionized,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/>
                  <a:t> , argon dimers.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/>
                  <a:t> can recombine with a thermalized electron to form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, which in turn decay non-radiatively to either a singlet or triplet state.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/>
                <a:r>
                  <a:rPr lang="en-US" dirty="0"/>
                  <a:t>The de-excitation of these states leads to the emission of scintillation light of approximately the same wavelength – 128nm, while their lifetimes are very different: ~ 7ns for the singlet and ~1.5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for the triplet state</a:t>
                </a:r>
              </a:p>
              <a:p>
                <a:pPr algn="l" rtl="0"/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The presence of an electric field can drift thermalized electrons, preventing them from recombining and reducing the scintillation yield</a:t>
                </a:r>
              </a:p>
              <a:p>
                <a:pPr algn="l" rtl="0"/>
                <a:endParaRPr lang="en-US" dirty="0"/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מציין מיקום של הערות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dirty="0"/>
                  <a:t>The passage of ionizing particles in </a:t>
                </a:r>
                <a:r>
                  <a:rPr lang="en-US" dirty="0" err="1"/>
                  <a:t>LAr</a:t>
                </a:r>
                <a:r>
                  <a:rPr lang="en-US" dirty="0"/>
                  <a:t> can produce excited</a:t>
                </a:r>
                <a:r>
                  <a:rPr lang="en-US" b="0" i="0">
                    <a:latin typeface="Cambria Math" panose="02040503050406030204" pitchFamily="18" charset="0"/>
                  </a:rPr>
                  <a:t> 𝐴𝑟_2^∗</a:t>
                </a:r>
                <a:r>
                  <a:rPr lang="en-US" dirty="0"/>
                  <a:t>, or ionized, </a:t>
                </a:r>
                <a:r>
                  <a:rPr lang="en-US" i="0">
                    <a:latin typeface="Cambria Math" panose="02040503050406030204" pitchFamily="18" charset="0"/>
                  </a:rPr>
                  <a:t>𝐴𝑟_2^</a:t>
                </a:r>
                <a:r>
                  <a:rPr lang="en-US" b="0" i="0">
                    <a:latin typeface="Cambria Math" panose="02040503050406030204" pitchFamily="18" charset="0"/>
                  </a:rPr>
                  <a:t>+</a:t>
                </a:r>
                <a:r>
                  <a:rPr lang="en-US" dirty="0"/>
                  <a:t> , argon dimers.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𝐴𝑟_2^+</a:t>
                </a:r>
                <a:r>
                  <a:rPr lang="en-US" dirty="0"/>
                  <a:t> can recombine with a thermalized electron to form </a:t>
                </a:r>
                <a:r>
                  <a:rPr lang="en-US" i="0">
                    <a:latin typeface="Cambria Math" panose="02040503050406030204" pitchFamily="18" charset="0"/>
                  </a:rPr>
                  <a:t>𝐴𝑟_2^∗</a:t>
                </a:r>
                <a:r>
                  <a:rPr lang="en-US" dirty="0"/>
                  <a:t>, which in turn decay non-radiatively to either a singlet or triplet state.</a:t>
                </a:r>
              </a:p>
              <a:p>
                <a:pPr marL="0" indent="0" algn="l" rtl="0">
                  <a:buNone/>
                </a:pPr>
                <a:endParaRPr lang="en-US" dirty="0"/>
              </a:p>
              <a:p>
                <a:pPr algn="l" rtl="0"/>
                <a:r>
                  <a:rPr lang="en-US" dirty="0"/>
                  <a:t>The de-excitation of these states leads to the emission of scintillation light of approximately the same wavelength – 128nm, while their lifetimes are very different: ~ 7ns for the singlet and ~1.5</a:t>
                </a:r>
                <a:r>
                  <a:rPr lang="en-US" b="0" i="0">
                    <a:latin typeface="Cambria Math" panose="02040503050406030204" pitchFamily="18" charset="0"/>
                  </a:rPr>
                  <a:t>𝜇𝑠</a:t>
                </a:r>
                <a:r>
                  <a:rPr lang="en-US" dirty="0"/>
                  <a:t> for the triplet state</a:t>
                </a:r>
              </a:p>
              <a:p>
                <a:pPr algn="l" rtl="0"/>
                <a:endParaRPr lang="en-US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The presence of an electric field can drift thermalized electrons, preventing them from recombining and reducing the scintillation yield</a:t>
                </a:r>
              </a:p>
              <a:p>
                <a:pPr algn="l" rtl="0"/>
                <a:endParaRPr lang="en-US" dirty="0"/>
              </a:p>
              <a:p>
                <a:endParaRPr lang="en-IL" dirty="0"/>
              </a:p>
            </p:txBody>
          </p:sp>
        </mc:Fallback>
      </mc:AlternateContent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5910-B85C-4BC9-BD7F-E840A0496D5C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71692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Explain how PMTs work, and about photoelectrons. Also mention typical PMTs not sensitive to Ar scintillation wavelength so need TPB wavelength shifter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5910-B85C-4BC9-BD7F-E840A0496D5C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0122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the main components simulated</a:t>
            </a:r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5910-B85C-4BC9-BD7F-E840A0496D5C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79282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5910-B85C-4BC9-BD7F-E840A0496D5C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81136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של הערות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GB" sz="1200" dirty="0"/>
                  <a:t>In each event </a:t>
                </a:r>
                <a:r>
                  <a:rPr lang="en-GB" sz="1200" dirty="0" err="1"/>
                  <a:t>i</a:t>
                </a:r>
                <a:r>
                  <a:rPr lang="en-GB" sz="1200" dirty="0"/>
                  <a:t>, we use GEANT4 to simulate a neutron impinged on LAr with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200" dirty="0"/>
                  <a:t>, depositing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200" i="0" dirty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200" dirty="0"/>
                  <a:t> in the desired reaction, and producing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sz="1200" dirty="0"/>
                  <a:t> scintillation photons. These scintillation photons propagate to the optical sensors and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𝑝𝑒</m:t>
                        </m:r>
                      </m:sub>
                    </m:sSub>
                  </m:oMath>
                </a14:m>
                <a:r>
                  <a:rPr lang="en-GB" sz="1200" dirty="0"/>
                  <a:t> photoelectrons.</a:t>
                </a:r>
              </a:p>
              <a:p>
                <a:pPr marL="0" indent="0" algn="l" rtl="0">
                  <a:buNone/>
                </a:pPr>
                <a:endParaRPr lang="en-GB" sz="1200" dirty="0"/>
              </a:p>
              <a:p>
                <a:pPr marL="0" indent="0" algn="l" rtl="0">
                  <a:buNone/>
                </a:pPr>
                <a:r>
                  <a:rPr lang="en-GB" sz="1200" dirty="0"/>
                  <a:t>• Since we do not trust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sz="1200" dirty="0"/>
                  <a:t>, we make the correction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𝑝𝑒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𝑝𝑒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𝑝𝑒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1200" dirty="0"/>
                  <a:t> 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/>
                  <a:t>is the number of scintillation photons that should have been produced at event </a:t>
                </a:r>
                <a:r>
                  <a:rPr lang="en-GB" sz="1200" dirty="0" err="1"/>
                  <a:t>i</a:t>
                </a:r>
                <a:r>
                  <a:rPr lang="en-GB" sz="1200" dirty="0"/>
                  <a:t> based on ΔEᵢ — based on empirical data.</a:t>
                </a:r>
              </a:p>
              <a:p>
                <a:pPr marL="0" indent="0" algn="l" rtl="0">
                  <a:buNone/>
                </a:pPr>
                <a:endParaRPr lang="en-US" sz="1400" dirty="0"/>
              </a:p>
              <a:p>
                <a:pPr algn="l" rtl="0"/>
                <a:endParaRPr lang="en-IL" dirty="0"/>
              </a:p>
            </p:txBody>
          </p:sp>
        </mc:Choice>
        <mc:Fallback xmlns="">
          <p:sp>
            <p:nvSpPr>
              <p:cNvPr id="3" name="מציין מיקום של הערות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GB" sz="1200" dirty="0"/>
                  <a:t>In each event </a:t>
                </a:r>
                <a:r>
                  <a:rPr lang="en-GB" sz="1200" dirty="0" err="1"/>
                  <a:t>i</a:t>
                </a:r>
                <a:r>
                  <a:rPr lang="en-GB" sz="1200" dirty="0"/>
                  <a:t>, we use GEANT4 to simulate a neutron impinged on LAr with energy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𝐸_𝑛</a:t>
                </a:r>
                <a:r>
                  <a:rPr lang="en-GB" sz="1200" dirty="0"/>
                  <a:t>, depositing </a:t>
                </a:r>
                <a:r>
                  <a:rPr lang="en-GB" sz="1200" i="0" dirty="0">
                    <a:latin typeface="Cambria Math" panose="02040503050406030204" pitchFamily="18" charset="0"/>
                  </a:rPr>
                  <a:t>Δ𝐸</a:t>
                </a:r>
                <a:r>
                  <a:rPr lang="en-US" sz="1200" b="0" i="0" dirty="0">
                    <a:latin typeface="Cambria Math" panose="02040503050406030204" pitchFamily="18" charset="0"/>
                  </a:rPr>
                  <a:t>_𝑖</a:t>
                </a:r>
                <a:r>
                  <a:rPr lang="en-GB" sz="1200" dirty="0"/>
                  <a:t> in the desired reaction, and producing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𝑁_𝑝ℎ</a:t>
                </a:r>
                <a:r>
                  <a:rPr lang="en-GB" sz="1200" dirty="0"/>
                  <a:t> scintillation photons. These scintillation photons propagate to the optical sensors and produce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𝑁_𝑝𝑒</a:t>
                </a:r>
                <a:r>
                  <a:rPr lang="en-GB" sz="1200" dirty="0"/>
                  <a:t> photoelectrons.</a:t>
                </a:r>
              </a:p>
              <a:p>
                <a:pPr marL="0" indent="0" algn="l" rtl="0">
                  <a:buNone/>
                </a:pPr>
                <a:endParaRPr lang="en-GB" sz="1200" dirty="0"/>
              </a:p>
              <a:p>
                <a:pPr marL="0" indent="0" algn="l" rtl="0">
                  <a:buNone/>
                </a:pPr>
                <a:r>
                  <a:rPr lang="en-GB" sz="1200" dirty="0"/>
                  <a:t>• Since we do not trust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𝑁_𝑝ℎ</a:t>
                </a:r>
                <a:r>
                  <a:rPr lang="en-GB" sz="1200" dirty="0"/>
                  <a:t>, we make the correction </a:t>
                </a:r>
                <a:r>
                  <a:rPr lang="en-US" sz="1200" i="0">
                    <a:latin typeface="Cambria Math" panose="02040503050406030204" pitchFamily="18" charset="0"/>
                  </a:rPr>
                  <a:t>𝑁_𝑝𝑒</a:t>
                </a:r>
                <a:r>
                  <a:rPr lang="en-US" sz="1200" b="0" i="0">
                    <a:latin typeface="Cambria Math" panose="02040503050406030204" pitchFamily="18" charset="0"/>
                  </a:rPr>
                  <a:t>→</a:t>
                </a:r>
                <a:r>
                  <a:rPr lang="en-US" sz="1200" i="0">
                    <a:latin typeface="Cambria Math" panose="02040503050406030204" pitchFamily="18" charset="0"/>
                  </a:rPr>
                  <a:t>𝑁</a:t>
                </a:r>
                <a:r>
                  <a:rPr lang="en-US" sz="1200" b="0" i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 panose="02040503050406030204" pitchFamily="18" charset="0"/>
                  </a:rPr>
                  <a:t>𝑝𝑒^</a:t>
                </a:r>
                <a:r>
                  <a:rPr lang="en-US" sz="1200" b="0" i="0">
                    <a:latin typeface="Cambria Math" panose="02040503050406030204" pitchFamily="18" charset="0"/>
                  </a:rPr>
                  <a:t>∗=𝑁_𝑝𝑒×(𝑁_𝑝ℎ^∗)/𝑁_𝑝ℎ </a:t>
                </a:r>
                <a:r>
                  <a:rPr lang="en-GB" sz="1200" dirty="0"/>
                  <a:t> , where </a:t>
                </a:r>
                <a:r>
                  <a:rPr lang="en-US" sz="1200" i="0">
                    <a:latin typeface="Cambria Math" panose="02040503050406030204" pitchFamily="18" charset="0"/>
                  </a:rPr>
                  <a:t>𝑁_𝑝ℎ^∗  </a:t>
                </a:r>
                <a:r>
                  <a:rPr lang="en-GB" sz="1200" dirty="0"/>
                  <a:t>is the number of scintillation photons that should have been produced at event </a:t>
                </a:r>
                <a:r>
                  <a:rPr lang="en-GB" sz="1200" dirty="0" err="1"/>
                  <a:t>i</a:t>
                </a:r>
                <a:r>
                  <a:rPr lang="en-GB" sz="1200" dirty="0"/>
                  <a:t> based on ΔEᵢ — based on empirical data.</a:t>
                </a:r>
              </a:p>
              <a:p>
                <a:pPr marL="0" indent="0" algn="l" rtl="0">
                  <a:buNone/>
                </a:pPr>
                <a:endParaRPr lang="en-US" sz="1400" dirty="0"/>
              </a:p>
              <a:p>
                <a:pPr algn="l" rtl="0"/>
                <a:endParaRPr lang="en-IL" dirty="0"/>
              </a:p>
            </p:txBody>
          </p:sp>
        </mc:Fallback>
      </mc:AlternateContent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5910-B85C-4BC9-BD7F-E840A0496D5C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2847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של הערות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GB" sz="1200" dirty="0"/>
                  <a:t>In each event </a:t>
                </a:r>
                <a:r>
                  <a:rPr lang="en-GB" sz="1200" dirty="0" err="1"/>
                  <a:t>i</a:t>
                </a:r>
                <a:r>
                  <a:rPr lang="en-GB" sz="1200" dirty="0"/>
                  <a:t>, we use GEANT4 to simulate a neutron impinged on LAr with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200" dirty="0"/>
                  <a:t>, depositing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200" i="0" dirty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200" dirty="0"/>
                  <a:t> in the desired reaction, and producing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sz="1200" dirty="0"/>
                  <a:t> scintillation photons. These scintillation photons propagate to the optical sensors and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𝑝𝑒</m:t>
                        </m:r>
                      </m:sub>
                    </m:sSub>
                  </m:oMath>
                </a14:m>
                <a:r>
                  <a:rPr lang="en-GB" sz="1200" dirty="0"/>
                  <a:t> photoelectrons.</a:t>
                </a:r>
              </a:p>
              <a:p>
                <a:pPr marL="0" indent="0" algn="l" rtl="0">
                  <a:buNone/>
                </a:pPr>
                <a:endParaRPr lang="en-GB" sz="1200" dirty="0"/>
              </a:p>
              <a:p>
                <a:pPr marL="0" indent="0" algn="l" rtl="0">
                  <a:buNone/>
                </a:pPr>
                <a:r>
                  <a:rPr lang="en-GB" sz="1200" dirty="0"/>
                  <a:t>• Since we do not trust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sz="1200" dirty="0"/>
                  <a:t>, we make the correction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𝑝𝑒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𝑝𝑒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𝑝𝑒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1200" dirty="0"/>
                  <a:t> 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200" dirty="0"/>
                  <a:t>is the number of scintillation photons that should have been produced at event </a:t>
                </a:r>
                <a:r>
                  <a:rPr lang="en-GB" sz="1200" dirty="0" err="1"/>
                  <a:t>i</a:t>
                </a:r>
                <a:r>
                  <a:rPr lang="en-GB" sz="1200" dirty="0"/>
                  <a:t> based on ΔEᵢ — based on empirical data.</a:t>
                </a:r>
              </a:p>
              <a:p>
                <a:pPr marL="0" indent="0" algn="l" rtl="0">
                  <a:buNone/>
                </a:pPr>
                <a:endParaRPr lang="en-US" sz="1400" dirty="0"/>
              </a:p>
              <a:p>
                <a:pPr algn="l" rtl="0"/>
                <a:endParaRPr lang="en-IL" dirty="0"/>
              </a:p>
            </p:txBody>
          </p:sp>
        </mc:Choice>
        <mc:Fallback xmlns="">
          <p:sp>
            <p:nvSpPr>
              <p:cNvPr id="3" name="מציין מיקום של הערות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algn="l" rtl="0">
                  <a:buNone/>
                </a:pPr>
                <a:r>
                  <a:rPr lang="en-GB" sz="1200" dirty="0"/>
                  <a:t>In each event </a:t>
                </a:r>
                <a:r>
                  <a:rPr lang="en-GB" sz="1200" dirty="0" err="1"/>
                  <a:t>i</a:t>
                </a:r>
                <a:r>
                  <a:rPr lang="en-GB" sz="1200" dirty="0"/>
                  <a:t>, we use GEANT4 to simulate a neutron impinged on LAr with energy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𝐸_𝑛</a:t>
                </a:r>
                <a:r>
                  <a:rPr lang="en-GB" sz="1200" dirty="0"/>
                  <a:t>, depositing </a:t>
                </a:r>
                <a:r>
                  <a:rPr lang="en-GB" sz="1200" i="0" dirty="0">
                    <a:latin typeface="Cambria Math" panose="02040503050406030204" pitchFamily="18" charset="0"/>
                  </a:rPr>
                  <a:t>Δ𝐸</a:t>
                </a:r>
                <a:r>
                  <a:rPr lang="en-US" sz="1200" b="0" i="0" dirty="0">
                    <a:latin typeface="Cambria Math" panose="02040503050406030204" pitchFamily="18" charset="0"/>
                  </a:rPr>
                  <a:t>_𝑖</a:t>
                </a:r>
                <a:r>
                  <a:rPr lang="en-GB" sz="1200" dirty="0"/>
                  <a:t> in the desired reaction, and producing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𝑁_𝑝ℎ</a:t>
                </a:r>
                <a:r>
                  <a:rPr lang="en-GB" sz="1200" dirty="0"/>
                  <a:t> scintillation photons. These scintillation photons propagate to the optical sensors and produce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𝑁_𝑝𝑒</a:t>
                </a:r>
                <a:r>
                  <a:rPr lang="en-GB" sz="1200" dirty="0"/>
                  <a:t> photoelectrons.</a:t>
                </a:r>
              </a:p>
              <a:p>
                <a:pPr marL="0" indent="0" algn="l" rtl="0">
                  <a:buNone/>
                </a:pPr>
                <a:endParaRPr lang="en-GB" sz="1200" dirty="0"/>
              </a:p>
              <a:p>
                <a:pPr marL="0" indent="0" algn="l" rtl="0">
                  <a:buNone/>
                </a:pPr>
                <a:r>
                  <a:rPr lang="en-GB" sz="1200" dirty="0"/>
                  <a:t>• Since we do not trust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𝑁_𝑝ℎ</a:t>
                </a:r>
                <a:r>
                  <a:rPr lang="en-GB" sz="1200" dirty="0"/>
                  <a:t>, we make the correction </a:t>
                </a:r>
                <a:r>
                  <a:rPr lang="en-US" sz="1200" i="0">
                    <a:latin typeface="Cambria Math" panose="02040503050406030204" pitchFamily="18" charset="0"/>
                  </a:rPr>
                  <a:t>𝑁_𝑝𝑒</a:t>
                </a:r>
                <a:r>
                  <a:rPr lang="en-US" sz="1200" b="0" i="0">
                    <a:latin typeface="Cambria Math" panose="02040503050406030204" pitchFamily="18" charset="0"/>
                  </a:rPr>
                  <a:t>→</a:t>
                </a:r>
                <a:r>
                  <a:rPr lang="en-US" sz="1200" i="0">
                    <a:latin typeface="Cambria Math" panose="02040503050406030204" pitchFamily="18" charset="0"/>
                  </a:rPr>
                  <a:t>𝑁</a:t>
                </a:r>
                <a:r>
                  <a:rPr lang="en-US" sz="1200" b="0" i="0">
                    <a:latin typeface="Cambria Math" panose="02040503050406030204" pitchFamily="18" charset="0"/>
                  </a:rPr>
                  <a:t>_</a:t>
                </a:r>
                <a:r>
                  <a:rPr lang="en-US" sz="1200" i="0">
                    <a:latin typeface="Cambria Math" panose="02040503050406030204" pitchFamily="18" charset="0"/>
                  </a:rPr>
                  <a:t>𝑝𝑒^</a:t>
                </a:r>
                <a:r>
                  <a:rPr lang="en-US" sz="1200" b="0" i="0">
                    <a:latin typeface="Cambria Math" panose="02040503050406030204" pitchFamily="18" charset="0"/>
                  </a:rPr>
                  <a:t>∗=𝑁_𝑝𝑒×(𝑁_𝑝ℎ^∗)/𝑁_𝑝ℎ </a:t>
                </a:r>
                <a:r>
                  <a:rPr lang="en-GB" sz="1200" dirty="0"/>
                  <a:t> , where </a:t>
                </a:r>
                <a:r>
                  <a:rPr lang="en-US" sz="1200" i="0">
                    <a:latin typeface="Cambria Math" panose="02040503050406030204" pitchFamily="18" charset="0"/>
                  </a:rPr>
                  <a:t>𝑁_𝑝ℎ^∗  </a:t>
                </a:r>
                <a:r>
                  <a:rPr lang="en-GB" sz="1200" dirty="0"/>
                  <a:t>is the number of scintillation photons that should have been produced at event </a:t>
                </a:r>
                <a:r>
                  <a:rPr lang="en-GB" sz="1200" dirty="0" err="1"/>
                  <a:t>i</a:t>
                </a:r>
                <a:r>
                  <a:rPr lang="en-GB" sz="1200" dirty="0"/>
                  <a:t> based on ΔEᵢ — based on empirical data.</a:t>
                </a:r>
              </a:p>
              <a:p>
                <a:pPr marL="0" indent="0" algn="l" rtl="0">
                  <a:buNone/>
                </a:pPr>
                <a:endParaRPr lang="en-US" sz="1400" dirty="0"/>
              </a:p>
              <a:p>
                <a:pPr algn="l" rtl="0"/>
                <a:endParaRPr lang="en-IL" dirty="0"/>
              </a:p>
            </p:txBody>
          </p:sp>
        </mc:Fallback>
      </mc:AlternateContent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C35910-B85C-4BC9-BD7F-E840A0496D5C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8812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DD1D6-7BE3-4551-972E-A698ADEF904D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78B9B-C76F-4573-BE25-9250470DA84E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A1E95-F11F-4A0B-9215-73E09372F2D3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1E4A1-CBF9-4662-A694-868A81F50794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7957" y="0"/>
            <a:ext cx="646043" cy="434697"/>
          </a:xfrm>
        </p:spPr>
        <p:txBody>
          <a:bodyPr/>
          <a:lstStyle>
            <a:lvl1pPr>
              <a:defRPr sz="2400"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51FF-7554-4E12-B747-0F24E6700567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15748-F4C4-4AE7-B2BC-63EC7F602F8D}" type="datetime1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267A0-110D-4E64-A37E-E93449F155FE}" type="datetime1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8E01-482F-4136-ABF9-E3BEE97C3032}" type="datetime1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3EC80-E020-4E40-9E78-9A96BDD86DC9}" type="datetime1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278C-CED9-4985-9301-68E05170FD11}" type="datetime1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ED10B-13EE-43FC-82C4-2332EEA52F30}" type="datetime1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67E1C-6B7A-4593-96DF-5310E55ADD21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2406.10583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504.07878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4.png"/><Relationship Id="rId7" Type="http://schemas.openxmlformats.org/officeDocument/2006/relationships/hyperlink" Target="https://doi.org/10.48550/arXiv.1504.0787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315458901_Neutrino_Physics_in_Present_and_Future_Kamioka_Water-Cherenkov_Detectors_with_Neutron_Taggin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48550/arXiv.1801.06653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26" Type="http://schemas.openxmlformats.org/officeDocument/2006/relationships/image" Target="../media/image17.png"/><Relationship Id="rId39" Type="http://schemas.openxmlformats.org/officeDocument/2006/relationships/customXml" Target="../ink/ink22.xml"/><Relationship Id="rId21" Type="http://schemas.openxmlformats.org/officeDocument/2006/relationships/image" Target="../media/image15.png"/><Relationship Id="rId34" Type="http://schemas.openxmlformats.org/officeDocument/2006/relationships/customXml" Target="../ink/ink18.xml"/><Relationship Id="rId42" Type="http://schemas.openxmlformats.org/officeDocument/2006/relationships/image" Target="../media/image23.png"/><Relationship Id="rId47" Type="http://schemas.openxmlformats.org/officeDocument/2006/relationships/customXml" Target="../ink/ink26.xml"/><Relationship Id="rId50" Type="http://schemas.openxmlformats.org/officeDocument/2006/relationships/image" Target="../media/image27.png"/><Relationship Id="rId55" Type="http://schemas.openxmlformats.org/officeDocument/2006/relationships/customXml" Target="../ink/ink30.xml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6" Type="http://schemas.openxmlformats.org/officeDocument/2006/relationships/customXml" Target="../ink/ink8.xml"/><Relationship Id="rId29" Type="http://schemas.openxmlformats.org/officeDocument/2006/relationships/customXml" Target="../ink/ink15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21.xml"/><Relationship Id="rId40" Type="http://schemas.openxmlformats.org/officeDocument/2006/relationships/image" Target="../media/image22.png"/><Relationship Id="rId45" Type="http://schemas.openxmlformats.org/officeDocument/2006/relationships/customXml" Target="../ink/ink25.xml"/><Relationship Id="rId53" Type="http://schemas.openxmlformats.org/officeDocument/2006/relationships/customXml" Target="../ink/ink29.xml"/><Relationship Id="rId58" Type="http://schemas.openxmlformats.org/officeDocument/2006/relationships/image" Target="../media/image31.png"/><Relationship Id="rId5" Type="http://schemas.openxmlformats.org/officeDocument/2006/relationships/image" Target="../media/image8.png"/><Relationship Id="rId61" Type="http://schemas.openxmlformats.org/officeDocument/2006/relationships/customXml" Target="../ink/ink33.xml"/><Relationship Id="rId19" Type="http://schemas.openxmlformats.org/officeDocument/2006/relationships/image" Target="../media/image1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9.xml"/><Relationship Id="rId43" Type="http://schemas.openxmlformats.org/officeDocument/2006/relationships/customXml" Target="../ink/ink24.xml"/><Relationship Id="rId48" Type="http://schemas.openxmlformats.org/officeDocument/2006/relationships/image" Target="../media/image26.png"/><Relationship Id="rId56" Type="http://schemas.openxmlformats.org/officeDocument/2006/relationships/image" Target="../media/image30.png"/><Relationship Id="rId8" Type="http://schemas.openxmlformats.org/officeDocument/2006/relationships/customXml" Target="../ink/ink3.xml"/><Relationship Id="rId51" Type="http://schemas.openxmlformats.org/officeDocument/2006/relationships/customXml" Target="../ink/ink28.xml"/><Relationship Id="rId3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3.png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59" Type="http://schemas.openxmlformats.org/officeDocument/2006/relationships/customXml" Target="../ink/ink32.xml"/><Relationship Id="rId20" Type="http://schemas.openxmlformats.org/officeDocument/2006/relationships/customXml" Target="../ink/ink10.xml"/><Relationship Id="rId41" Type="http://schemas.openxmlformats.org/officeDocument/2006/relationships/customXml" Target="../ink/ink23.xml"/><Relationship Id="rId54" Type="http://schemas.openxmlformats.org/officeDocument/2006/relationships/image" Target="../media/image29.png"/><Relationship Id="rId6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2.png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customXml" Target="../ink/ink20.xml"/><Relationship Id="rId49" Type="http://schemas.openxmlformats.org/officeDocument/2006/relationships/customXml" Target="../ink/ink27.xml"/><Relationship Id="rId57" Type="http://schemas.openxmlformats.org/officeDocument/2006/relationships/customXml" Target="../ink/ink31.xml"/><Relationship Id="rId10" Type="http://schemas.openxmlformats.org/officeDocument/2006/relationships/image" Target="../media/image10.png"/><Relationship Id="rId31" Type="http://schemas.openxmlformats.org/officeDocument/2006/relationships/customXml" Target="../ink/ink16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4" Type="http://schemas.openxmlformats.org/officeDocument/2006/relationships/customXml" Target="../ink/ink1.xml"/><Relationship Id="rId9" Type="http://schemas.openxmlformats.org/officeDocument/2006/relationships/customXml" Target="../ink/ink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opscience.iop.org/article/10.1088/1742-6596/160/1/01203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link.springer.com/article/10.1007/s10470-022-02009-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oban.folk.ntnu.no/KJ%20%203055/Photomultiplier%20Tube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ctrTitle"/>
              </p:nvPr>
            </p:nvSpPr>
            <p:spPr>
              <a:xfrm>
                <a:off x="685800" y="61525"/>
                <a:ext cx="7772400" cy="193640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b="1" dirty="0"/>
                  <a:t>Study of the Scintillation Induced by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𝑨𝒓</m:t>
                    </m:r>
                  </m:oMath>
                </a14:m>
                <a:r>
                  <a:rPr lang="en-GB" b="1" dirty="0"/>
                  <a:t> Interactions for Neutrino Measurements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685800" y="61525"/>
                <a:ext cx="7772400" cy="1936407"/>
              </a:xfrm>
              <a:blipFill>
                <a:blip r:embed="rId2"/>
                <a:stretch>
                  <a:fillRect l="-2431" t="-5346" r="-3765" b="-1289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285" y="2246870"/>
            <a:ext cx="8131629" cy="135630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A. Ben Porat</a:t>
            </a:r>
          </a:p>
          <a:p>
            <a:r>
              <a:rPr lang="en-US" sz="2800" dirty="0"/>
              <a:t>Tel Aviv University – Student Seminar July 2025</a:t>
            </a:r>
          </a:p>
          <a:p>
            <a:r>
              <a:rPr lang="en-US" sz="2800" dirty="0"/>
              <a:t>avivbenporat@mail.tau.ac.il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E14341F-942B-F86D-5C2C-0DA428AB4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085" y="3665092"/>
            <a:ext cx="2993571" cy="3197321"/>
          </a:xfrm>
          <a:prstGeom prst="rect">
            <a:avLst/>
          </a:prstGeom>
        </p:spPr>
      </p:pic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9D1456A-195F-2E5E-A28A-374A6818868F}"/>
              </a:ext>
            </a:extLst>
          </p:cNvPr>
          <p:cNvSpPr txBox="1">
            <a:spLocks/>
          </p:cNvSpPr>
          <p:nvPr/>
        </p:nvSpPr>
        <p:spPr>
          <a:xfrm>
            <a:off x="8497957" y="0"/>
            <a:ext cx="646043" cy="434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FF6DA9-008F-8B48-92A6-B652298478BF}" type="slidenum">
              <a:rPr lang="en-US" sz="2400" smtClean="0"/>
              <a:pPr/>
              <a:t>1</a:t>
            </a:fld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56"/>
            <a:ext cx="8229600" cy="1162865"/>
          </a:xfrm>
        </p:spPr>
        <p:txBody>
          <a:bodyPr>
            <a:noAutofit/>
          </a:bodyPr>
          <a:lstStyle/>
          <a:p>
            <a:r>
              <a:rPr lang="en-US" dirty="0"/>
              <a:t>Background</a:t>
            </a:r>
            <a:br>
              <a:rPr lang="en-US" sz="4000" dirty="0"/>
            </a:br>
            <a:r>
              <a:rPr sz="3600" b="1" dirty="0"/>
              <a:t>Neutron-Ar Interactions</a:t>
            </a:r>
            <a:endParaRPr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318734"/>
            <a:ext cx="9144000" cy="2547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relevant energy regime, there are 2 types of interactions:</a:t>
            </a:r>
          </a:p>
          <a:p>
            <a:r>
              <a:rPr lang="en-US" sz="2800" dirty="0"/>
              <a:t>Elastic: causing a recoil Ar nucleus</a:t>
            </a:r>
          </a:p>
          <a:p>
            <a:r>
              <a:rPr lang="en-US" sz="2800" dirty="0"/>
              <a:t>Inelastic: neutron interaction with nucleons</a:t>
            </a:r>
            <a:endParaRPr sz="2800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4C7430A7-5E08-0A61-1163-B8FF45398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66" y="1099369"/>
            <a:ext cx="4889668" cy="3309345"/>
          </a:xfrm>
          <a:prstGeom prst="rect">
            <a:avLst/>
          </a:prstGeom>
        </p:spPr>
      </p:pic>
      <p:sp>
        <p:nvSpPr>
          <p:cNvPr id="10" name="תיבת טקסט 9">
            <a:hlinkClick r:id="rId3"/>
            <a:extLst>
              <a:ext uri="{FF2B5EF4-FFF2-40B4-BE49-F238E27FC236}">
                <a16:creationId xmlns:a16="http://schemas.microsoft.com/office/drawing/2014/main" id="{212C18F4-E111-746C-C8D9-888ABE7FDCAD}"/>
              </a:ext>
            </a:extLst>
          </p:cNvPr>
          <p:cNvSpPr txBox="1"/>
          <p:nvPr/>
        </p:nvSpPr>
        <p:spPr>
          <a:xfrm>
            <a:off x="3730780" y="2416664"/>
            <a:ext cx="25250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 err="1">
                <a:solidFill>
                  <a:srgbClr val="000000"/>
                </a:solidFill>
                <a:effectLst/>
                <a:latin typeface="Lucida Grande"/>
                <a:hlinkClick r:id="rId3"/>
              </a:rPr>
              <a:t>Eur</a:t>
            </a:r>
            <a:r>
              <a:rPr lang="fr-FR" sz="1400" b="0" i="0" dirty="0">
                <a:solidFill>
                  <a:srgbClr val="000000"/>
                </a:solidFill>
                <a:effectLst/>
                <a:latin typeface="Lucida Grande"/>
                <a:hlinkClick r:id="rId3"/>
              </a:rPr>
              <a:t>. Phys. J. C 84, 1052 (2024)</a:t>
            </a:r>
            <a:endParaRPr lang="fr-FR" sz="1400" b="0" i="0" dirty="0">
              <a:solidFill>
                <a:srgbClr val="000000"/>
              </a:solidFill>
              <a:effectLst/>
              <a:latin typeface="Lucida Grande"/>
            </a:endParaRPr>
          </a:p>
          <a:p>
            <a:endParaRPr lang="en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3C8490E-43FE-BAF4-F771-80D50D52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491344"/>
                <a:ext cx="9144000" cy="19376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Simple transfer of energy</a:t>
                </a:r>
              </a:p>
              <a:p>
                <a:r>
                  <a:rPr lang="en-US" dirty="0"/>
                  <a:t>Using kinematics, it is possible to calculate nucleus recoil energy from neutron scattering angle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91344"/>
                <a:ext cx="9144000" cy="1937656"/>
              </a:xfrm>
              <a:blipFill>
                <a:blip r:embed="rId2"/>
                <a:stretch>
                  <a:fillRect l="-1533" t="-408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B4F3F8BA-3F26-A149-C895-CF7B2267818B}"/>
              </a:ext>
            </a:extLst>
          </p:cNvPr>
          <p:cNvSpPr txBox="1">
            <a:spLocks/>
          </p:cNvSpPr>
          <p:nvPr/>
        </p:nvSpPr>
        <p:spPr>
          <a:xfrm>
            <a:off x="457200" y="26956"/>
            <a:ext cx="8229600" cy="11051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Background</a:t>
            </a:r>
            <a:br>
              <a:rPr lang="en-US" dirty="0"/>
            </a:br>
            <a:r>
              <a:rPr lang="en-US" sz="4000" b="1" dirty="0"/>
              <a:t>Elastic Scattering in LAr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אליפסה 9">
                <a:extLst>
                  <a:ext uri="{FF2B5EF4-FFF2-40B4-BE49-F238E27FC236}">
                    <a16:creationId xmlns:a16="http://schemas.microsoft.com/office/drawing/2014/main" id="{D92E6AAE-0A99-0074-930E-4AF5B0E2885F}"/>
                  </a:ext>
                </a:extLst>
              </p:cNvPr>
              <p:cNvSpPr/>
              <p:nvPr/>
            </p:nvSpPr>
            <p:spPr>
              <a:xfrm>
                <a:off x="1300841" y="3608746"/>
                <a:ext cx="881743" cy="90351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IL" sz="3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אליפסה 9">
                <a:extLst>
                  <a:ext uri="{FF2B5EF4-FFF2-40B4-BE49-F238E27FC236}">
                    <a16:creationId xmlns:a16="http://schemas.microsoft.com/office/drawing/2014/main" id="{D92E6AAE-0A99-0074-930E-4AF5B0E288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841" y="3608746"/>
                <a:ext cx="881743" cy="90351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אליפסה 10">
                <a:extLst>
                  <a:ext uri="{FF2B5EF4-FFF2-40B4-BE49-F238E27FC236}">
                    <a16:creationId xmlns:a16="http://schemas.microsoft.com/office/drawing/2014/main" id="{13876829-67DB-DD25-BC28-97E8C10AC207}"/>
                  </a:ext>
                </a:extLst>
              </p:cNvPr>
              <p:cNvSpPr/>
              <p:nvPr/>
            </p:nvSpPr>
            <p:spPr>
              <a:xfrm>
                <a:off x="3690257" y="4338089"/>
                <a:ext cx="881743" cy="90351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𝑨𝒓</m:t>
                      </m:r>
                    </m:oMath>
                  </m:oMathPara>
                </a14:m>
                <a:endParaRPr lang="en-IL" sz="3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אליפסה 10">
                <a:extLst>
                  <a:ext uri="{FF2B5EF4-FFF2-40B4-BE49-F238E27FC236}">
                    <a16:creationId xmlns:a16="http://schemas.microsoft.com/office/drawing/2014/main" id="{13876829-67DB-DD25-BC28-97E8C10AC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257" y="4338089"/>
                <a:ext cx="881743" cy="90351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D4D33F0B-AB53-AF7F-C7E5-88B619EAAC72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182584" y="4245561"/>
            <a:ext cx="1507673" cy="544286"/>
          </a:xfrm>
          <a:prstGeom prst="straightConnector1">
            <a:avLst/>
          </a:prstGeom>
          <a:ln w="698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אליפסה 15">
                <a:extLst>
                  <a:ext uri="{FF2B5EF4-FFF2-40B4-BE49-F238E27FC236}">
                    <a16:creationId xmlns:a16="http://schemas.microsoft.com/office/drawing/2014/main" id="{4E12F55E-1F58-6B30-5DCE-D55C44457AE1}"/>
                  </a:ext>
                </a:extLst>
              </p:cNvPr>
              <p:cNvSpPr/>
              <p:nvPr/>
            </p:nvSpPr>
            <p:spPr>
              <a:xfrm>
                <a:off x="5861955" y="3156988"/>
                <a:ext cx="881743" cy="90351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IL" sz="3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אליפסה 15">
                <a:extLst>
                  <a:ext uri="{FF2B5EF4-FFF2-40B4-BE49-F238E27FC236}">
                    <a16:creationId xmlns:a16="http://schemas.microsoft.com/office/drawing/2014/main" id="{4E12F55E-1F58-6B30-5DCE-D55C44457A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955" y="3156988"/>
                <a:ext cx="881743" cy="90351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מחבר חץ ישר 22">
            <a:extLst>
              <a:ext uri="{FF2B5EF4-FFF2-40B4-BE49-F238E27FC236}">
                <a16:creationId xmlns:a16="http://schemas.microsoft.com/office/drawing/2014/main" id="{A4EB47C4-1869-D5EB-ACFE-8238DC38E418}"/>
              </a:ext>
            </a:extLst>
          </p:cNvPr>
          <p:cNvCxnSpPr>
            <a:cxnSpLocks/>
          </p:cNvCxnSpPr>
          <p:nvPr/>
        </p:nvCxnSpPr>
        <p:spPr>
          <a:xfrm flipV="1">
            <a:off x="4612825" y="3827999"/>
            <a:ext cx="1289955" cy="835124"/>
          </a:xfrm>
          <a:prstGeom prst="straightConnector1">
            <a:avLst/>
          </a:prstGeom>
          <a:ln w="698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55EDC931-9D5A-1104-EDC6-A7BCF8F458C5}"/>
              </a:ext>
            </a:extLst>
          </p:cNvPr>
          <p:cNvCxnSpPr>
            <a:cxnSpLocks/>
          </p:cNvCxnSpPr>
          <p:nvPr/>
        </p:nvCxnSpPr>
        <p:spPr>
          <a:xfrm>
            <a:off x="4572000" y="5023890"/>
            <a:ext cx="602147" cy="970401"/>
          </a:xfrm>
          <a:prstGeom prst="line">
            <a:avLst/>
          </a:prstGeom>
          <a:ln w="57150">
            <a:solidFill>
              <a:schemeClr val="accent1"/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אליפסה 28">
                <a:extLst>
                  <a:ext uri="{FF2B5EF4-FFF2-40B4-BE49-F238E27FC236}">
                    <a16:creationId xmlns:a16="http://schemas.microsoft.com/office/drawing/2014/main" id="{8A84C953-05AD-B83E-5B45-2BDA8ABA9C82}"/>
                  </a:ext>
                </a:extLst>
              </p:cNvPr>
              <p:cNvSpPr/>
              <p:nvPr/>
            </p:nvSpPr>
            <p:spPr>
              <a:xfrm>
                <a:off x="4980212" y="5935840"/>
                <a:ext cx="881743" cy="90351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𝑨𝒓</m:t>
                      </m:r>
                    </m:oMath>
                  </m:oMathPara>
                </a14:m>
                <a:endParaRPr lang="en-IL" sz="3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אליפסה 28">
                <a:extLst>
                  <a:ext uri="{FF2B5EF4-FFF2-40B4-BE49-F238E27FC236}">
                    <a16:creationId xmlns:a16="http://schemas.microsoft.com/office/drawing/2014/main" id="{8A84C953-05AD-B83E-5B45-2BDA8ABA9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2" y="5935840"/>
                <a:ext cx="881743" cy="90351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קשת 1">
            <a:extLst>
              <a:ext uri="{FF2B5EF4-FFF2-40B4-BE49-F238E27FC236}">
                <a16:creationId xmlns:a16="http://schemas.microsoft.com/office/drawing/2014/main" id="{DCBB3AE3-9991-A424-A05E-AE626DF38E61}"/>
              </a:ext>
            </a:extLst>
          </p:cNvPr>
          <p:cNvSpPr/>
          <p:nvPr/>
        </p:nvSpPr>
        <p:spPr>
          <a:xfrm>
            <a:off x="4372347" y="4580686"/>
            <a:ext cx="1058686" cy="123280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5A18E899-9357-C405-79AB-CB84FD82395D}"/>
                  </a:ext>
                </a:extLst>
              </p:cNvPr>
              <p:cNvSpPr txBox="1"/>
              <p:nvPr/>
            </p:nvSpPr>
            <p:spPr>
              <a:xfrm>
                <a:off x="4631231" y="4550758"/>
                <a:ext cx="740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IL" sz="3600" b="1" dirty="0"/>
              </a:p>
            </p:txBody>
          </p:sp>
        </mc:Choice>
        <mc:Fallback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5A18E899-9357-C405-79AB-CB84FD823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231" y="4550758"/>
                <a:ext cx="74057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CBBAAE49-6D8F-3C41-C94A-8C6C8B7926C4}"/>
              </a:ext>
            </a:extLst>
          </p:cNvPr>
          <p:cNvCxnSpPr>
            <a:cxnSpLocks/>
          </p:cNvCxnSpPr>
          <p:nvPr/>
        </p:nvCxnSpPr>
        <p:spPr>
          <a:xfrm>
            <a:off x="4572000" y="4955775"/>
            <a:ext cx="1507673" cy="544286"/>
          </a:xfrm>
          <a:prstGeom prst="straightConnector1">
            <a:avLst/>
          </a:prstGeom>
          <a:ln w="69850"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מציין מיקום של מספר שקופית 11">
            <a:extLst>
              <a:ext uri="{FF2B5EF4-FFF2-40B4-BE49-F238E27FC236}">
                <a16:creationId xmlns:a16="http://schemas.microsoft.com/office/drawing/2014/main" id="{AEADFE91-69E3-8196-6F38-FB2AEB36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5999"/>
          </a:xfrm>
        </p:spPr>
        <p:txBody>
          <a:bodyPr/>
          <a:lstStyle/>
          <a:p>
            <a:r>
              <a:rPr dirty="0"/>
              <a:t>(n,n′): neutron creates Ar-41 excited state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De-excites via γ-ray emission and neutron isotropic scattering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814055-C226-7480-EE35-2188A62552A9}"/>
              </a:ext>
            </a:extLst>
          </p:cNvPr>
          <p:cNvSpPr txBox="1">
            <a:spLocks/>
          </p:cNvSpPr>
          <p:nvPr/>
        </p:nvSpPr>
        <p:spPr>
          <a:xfrm>
            <a:off x="457200" y="26956"/>
            <a:ext cx="8229600" cy="11051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Background</a:t>
            </a:r>
            <a:br>
              <a:rPr lang="en-US" dirty="0"/>
            </a:br>
            <a:r>
              <a:rPr lang="en-US" sz="4000" b="1" dirty="0"/>
              <a:t>Inelastic Scattering in LAr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אליפסה 8">
                <a:extLst>
                  <a:ext uri="{FF2B5EF4-FFF2-40B4-BE49-F238E27FC236}">
                    <a16:creationId xmlns:a16="http://schemas.microsoft.com/office/drawing/2014/main" id="{4CBE114E-C22F-5ADA-C4F8-55980239FBEF}"/>
                  </a:ext>
                </a:extLst>
              </p:cNvPr>
              <p:cNvSpPr/>
              <p:nvPr/>
            </p:nvSpPr>
            <p:spPr>
              <a:xfrm>
                <a:off x="1450518" y="4261760"/>
                <a:ext cx="881743" cy="90351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IL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אליפסה 8">
                <a:extLst>
                  <a:ext uri="{FF2B5EF4-FFF2-40B4-BE49-F238E27FC236}">
                    <a16:creationId xmlns:a16="http://schemas.microsoft.com/office/drawing/2014/main" id="{4CBE114E-C22F-5ADA-C4F8-55980239FB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518" y="4261760"/>
                <a:ext cx="881743" cy="90351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אליפסה 9">
                <a:extLst>
                  <a:ext uri="{FF2B5EF4-FFF2-40B4-BE49-F238E27FC236}">
                    <a16:creationId xmlns:a16="http://schemas.microsoft.com/office/drawing/2014/main" id="{CFF2F10B-0A94-AD0C-0EEA-448470B43659}"/>
                  </a:ext>
                </a:extLst>
              </p:cNvPr>
              <p:cNvSpPr/>
              <p:nvPr/>
            </p:nvSpPr>
            <p:spPr>
              <a:xfrm>
                <a:off x="3839934" y="4991103"/>
                <a:ext cx="881743" cy="90351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𝑨𝒓</m:t>
                      </m:r>
                    </m:oMath>
                  </m:oMathPara>
                </a14:m>
                <a:endParaRPr lang="en-IL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אליפסה 9">
                <a:extLst>
                  <a:ext uri="{FF2B5EF4-FFF2-40B4-BE49-F238E27FC236}">
                    <a16:creationId xmlns:a16="http://schemas.microsoft.com/office/drawing/2014/main" id="{CFF2F10B-0A94-AD0C-0EEA-448470B43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934" y="4991103"/>
                <a:ext cx="881743" cy="90351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1B8E1820-39AC-3704-C453-40C1E1D9B4F6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332261" y="4898575"/>
            <a:ext cx="1507673" cy="544286"/>
          </a:xfrm>
          <a:prstGeom prst="straightConnector1">
            <a:avLst/>
          </a:prstGeom>
          <a:ln w="698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אליפסה 11">
                <a:extLst>
                  <a:ext uri="{FF2B5EF4-FFF2-40B4-BE49-F238E27FC236}">
                    <a16:creationId xmlns:a16="http://schemas.microsoft.com/office/drawing/2014/main" id="{02AE9F65-3963-3041-05A8-3F4E9505FE0B}"/>
                  </a:ext>
                </a:extLst>
              </p:cNvPr>
              <p:cNvSpPr/>
              <p:nvPr/>
            </p:nvSpPr>
            <p:spPr>
              <a:xfrm>
                <a:off x="6011632" y="3810002"/>
                <a:ext cx="881743" cy="90351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6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IL" sz="3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אליפסה 11">
                <a:extLst>
                  <a:ext uri="{FF2B5EF4-FFF2-40B4-BE49-F238E27FC236}">
                    <a16:creationId xmlns:a16="http://schemas.microsoft.com/office/drawing/2014/main" id="{02AE9F65-3963-3041-05A8-3F4E9505FE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632" y="3810002"/>
                <a:ext cx="881743" cy="90351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אליפסה 12">
                <a:extLst>
                  <a:ext uri="{FF2B5EF4-FFF2-40B4-BE49-F238E27FC236}">
                    <a16:creationId xmlns:a16="http://schemas.microsoft.com/office/drawing/2014/main" id="{78E60BC0-24B4-24CC-12B0-0AB5FBDA0DC0}"/>
                  </a:ext>
                </a:extLst>
              </p:cNvPr>
              <p:cNvSpPr/>
              <p:nvPr/>
            </p:nvSpPr>
            <p:spPr>
              <a:xfrm>
                <a:off x="6229350" y="5720445"/>
                <a:ext cx="881743" cy="90351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en-IL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אליפסה 12">
                <a:extLst>
                  <a:ext uri="{FF2B5EF4-FFF2-40B4-BE49-F238E27FC236}">
                    <a16:creationId xmlns:a16="http://schemas.microsoft.com/office/drawing/2014/main" id="{78E60BC0-24B4-24CC-12B0-0AB5FBDA0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9350" y="5720445"/>
                <a:ext cx="881743" cy="90351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צורה חופשית: צורה 13">
            <a:extLst>
              <a:ext uri="{FF2B5EF4-FFF2-40B4-BE49-F238E27FC236}">
                <a16:creationId xmlns:a16="http://schemas.microsoft.com/office/drawing/2014/main" id="{AD8DA01F-42A8-23BF-5287-8EFEC3C3517B}"/>
              </a:ext>
            </a:extLst>
          </p:cNvPr>
          <p:cNvSpPr/>
          <p:nvPr/>
        </p:nvSpPr>
        <p:spPr>
          <a:xfrm>
            <a:off x="4699906" y="5603189"/>
            <a:ext cx="1502228" cy="754692"/>
          </a:xfrm>
          <a:custGeom>
            <a:avLst/>
            <a:gdLst>
              <a:gd name="connsiteX0" fmla="*/ 0 w 1502228"/>
              <a:gd name="connsiteY0" fmla="*/ 35614 h 754692"/>
              <a:gd name="connsiteX1" fmla="*/ 206828 w 1502228"/>
              <a:gd name="connsiteY1" fmla="*/ 35614 h 754692"/>
              <a:gd name="connsiteX2" fmla="*/ 163285 w 1502228"/>
              <a:gd name="connsiteY2" fmla="*/ 405728 h 754692"/>
              <a:gd name="connsiteX3" fmla="*/ 489857 w 1502228"/>
              <a:gd name="connsiteY3" fmla="*/ 198899 h 754692"/>
              <a:gd name="connsiteX4" fmla="*/ 544285 w 1502228"/>
              <a:gd name="connsiteY4" fmla="*/ 547242 h 754692"/>
              <a:gd name="connsiteX5" fmla="*/ 903514 w 1502228"/>
              <a:gd name="connsiteY5" fmla="*/ 307757 h 754692"/>
              <a:gd name="connsiteX6" fmla="*/ 1055914 w 1502228"/>
              <a:gd name="connsiteY6" fmla="*/ 754071 h 754692"/>
              <a:gd name="connsiteX7" fmla="*/ 1360714 w 1502228"/>
              <a:gd name="connsiteY7" fmla="*/ 405728 h 754692"/>
              <a:gd name="connsiteX8" fmla="*/ 1502228 w 1502228"/>
              <a:gd name="connsiteY8" fmla="*/ 427499 h 75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228" h="754692">
                <a:moveTo>
                  <a:pt x="0" y="35614"/>
                </a:moveTo>
                <a:cubicBezTo>
                  <a:pt x="89807" y="4771"/>
                  <a:pt x="179614" y="-26072"/>
                  <a:pt x="206828" y="35614"/>
                </a:cubicBezTo>
                <a:cubicBezTo>
                  <a:pt x="234042" y="97300"/>
                  <a:pt x="116114" y="378514"/>
                  <a:pt x="163285" y="405728"/>
                </a:cubicBezTo>
                <a:cubicBezTo>
                  <a:pt x="210456" y="432942"/>
                  <a:pt x="426357" y="175313"/>
                  <a:pt x="489857" y="198899"/>
                </a:cubicBezTo>
                <a:cubicBezTo>
                  <a:pt x="553357" y="222485"/>
                  <a:pt x="475342" y="529099"/>
                  <a:pt x="544285" y="547242"/>
                </a:cubicBezTo>
                <a:cubicBezTo>
                  <a:pt x="613228" y="565385"/>
                  <a:pt x="818243" y="273286"/>
                  <a:pt x="903514" y="307757"/>
                </a:cubicBezTo>
                <a:cubicBezTo>
                  <a:pt x="988786" y="342229"/>
                  <a:pt x="979714" y="737743"/>
                  <a:pt x="1055914" y="754071"/>
                </a:cubicBezTo>
                <a:cubicBezTo>
                  <a:pt x="1132114" y="770399"/>
                  <a:pt x="1286328" y="460157"/>
                  <a:pt x="1360714" y="405728"/>
                </a:cubicBezTo>
                <a:cubicBezTo>
                  <a:pt x="1435100" y="351299"/>
                  <a:pt x="1482271" y="416613"/>
                  <a:pt x="1502228" y="427499"/>
                </a:cubicBezTo>
              </a:path>
            </a:pathLst>
          </a:custGeom>
          <a:noFill/>
          <a:ln w="508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E79C8081-062A-F409-7C44-EA9103E0361F}"/>
              </a:ext>
            </a:extLst>
          </p:cNvPr>
          <p:cNvCxnSpPr>
            <a:cxnSpLocks/>
          </p:cNvCxnSpPr>
          <p:nvPr/>
        </p:nvCxnSpPr>
        <p:spPr>
          <a:xfrm flipV="1">
            <a:off x="4762502" y="4481013"/>
            <a:ext cx="1289955" cy="835124"/>
          </a:xfrm>
          <a:prstGeom prst="straightConnector1">
            <a:avLst/>
          </a:prstGeom>
          <a:ln w="698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790D247-31FF-922C-7953-CD7FC1BC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6378"/>
                <a:ext cx="9144000" cy="52516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3000" dirty="0"/>
                  <a:t>Dark Matter experiment aiming to measure relative scintillation efficiency of low energy </a:t>
                </a:r>
                <a14:m>
                  <m:oMath xmlns:m="http://schemas.openxmlformats.org/officeDocument/2006/math">
                    <m:r>
                      <a:rPr lang="en-GB" sz="3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3000" dirty="0"/>
                  <a:t> nuclear recoil to that of electronic recoils:</a:t>
                </a:r>
              </a:p>
              <a:p>
                <a:pPr marL="0" indent="0">
                  <a:buNone/>
                </a:pPr>
                <a:endParaRPr lang="en-GB" sz="3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𝑛𝑟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𝑒𝑟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GB" sz="3000" dirty="0"/>
              </a:p>
              <a:p>
                <a:pPr marL="457200" lvl="1" indent="0">
                  <a:buNone/>
                </a:pPr>
                <a:r>
                  <a:rPr lang="en-US" sz="3000" dirty="0"/>
                  <a:t>Where:</a:t>
                </a:r>
              </a:p>
              <a:p>
                <a:pPr marL="457200" lvl="1" indent="0">
                  <a:buNone/>
                </a:pPr>
                <a:r>
                  <a:rPr lang="en-US" sz="3000" dirty="0"/>
                  <a:t>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is the nuclear/electronic recoil energy deposit</a:t>
                </a:r>
              </a:p>
              <a:p>
                <a:pPr marL="457200" lvl="1" indent="0">
                  <a:buNone/>
                </a:pPr>
                <a:r>
                  <a:rPr lang="en-US" sz="3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𝒏𝒓</m:t>
                        </m:r>
                      </m:sub>
                    </m:sSub>
                  </m:oMath>
                </a14:m>
                <a:r>
                  <a:rPr lang="en-US" sz="3000" dirty="0"/>
                  <a:t> is the light yield from a nuclear recoil</a:t>
                </a:r>
              </a:p>
              <a:p>
                <a:pPr marL="457200" lvl="1" indent="0">
                  <a:buNone/>
                </a:pP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𝒆𝒓</m:t>
                        </m:r>
                      </m:sub>
                    </m:sSub>
                  </m:oMath>
                </a14:m>
                <a:r>
                  <a:rPr lang="en-US" sz="3200" b="1" dirty="0"/>
                  <a:t> </a:t>
                </a:r>
                <a:r>
                  <a:rPr lang="en-US" sz="3200" dirty="0"/>
                  <a:t>is the light yield from an electronic recoil</a:t>
                </a:r>
                <a:endParaRPr lang="en-US" sz="3200" b="1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6378"/>
                <a:ext cx="9144000" cy="5251622"/>
              </a:xfrm>
              <a:blipFill>
                <a:blip r:embed="rId2"/>
                <a:stretch>
                  <a:fillRect l="-1533" t="-1394" b="-313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A3AEC9C0-18CB-4020-856D-0783A90385A4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606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Geant4 Simulation Validation</a:t>
            </a:r>
            <a:br>
              <a:rPr lang="en-US" dirty="0"/>
            </a:br>
            <a:r>
              <a:rPr lang="en-US" sz="3100" b="1" u="sng" dirty="0"/>
              <a:t>Energy deposit calibration</a:t>
            </a:r>
          </a:p>
          <a:p>
            <a:r>
              <a:rPr lang="en-US" sz="2900" dirty="0"/>
              <a:t>Creus experiment overview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69DFF3B-6910-2ED0-DC14-D327B505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reus_experiment_set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72" y="1520850"/>
            <a:ext cx="7044056" cy="40184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5453742"/>
            <a:ext cx="9035144" cy="1385719"/>
          </a:xfrm>
        </p:spPr>
        <p:txBody>
          <a:bodyPr>
            <a:normAutofit/>
          </a:bodyPr>
          <a:lstStyle/>
          <a:p>
            <a:r>
              <a:rPr sz="2400" dirty="0"/>
              <a:t>LAr cell with 2 PMTs and </a:t>
            </a:r>
            <a:r>
              <a:rPr lang="en-US" sz="2400" dirty="0"/>
              <a:t>a </a:t>
            </a:r>
            <a:r>
              <a:rPr sz="2400" dirty="0"/>
              <a:t>wavelength shifter.</a:t>
            </a:r>
          </a:p>
          <a:p>
            <a:r>
              <a:rPr sz="2400" dirty="0"/>
              <a:t>Neutron source: 2.45 MeV dd-fusion, collimated beam.</a:t>
            </a:r>
          </a:p>
          <a:p>
            <a:r>
              <a:rPr sz="2400" dirty="0"/>
              <a:t>Liquid scintillator used to tag scattered neutron.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3AEC9C0-18CB-4020-856D-0783A90385A4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606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Geant4 Simulation Validation</a:t>
            </a:r>
            <a:br>
              <a:rPr lang="en-US" dirty="0"/>
            </a:br>
            <a:r>
              <a:rPr lang="en-US" sz="3100" b="1" u="sng" dirty="0"/>
              <a:t>Energy deposit calibration</a:t>
            </a:r>
          </a:p>
          <a:p>
            <a:r>
              <a:rPr lang="en-US" sz="2900" dirty="0"/>
              <a:t>Creus Experiment Setup</a:t>
            </a:r>
            <a:endParaRPr lang="en-US" sz="2900" b="1" u="sng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25A4D65-AF7F-41B5-B4F9-3A0EBFF3D574}"/>
              </a:ext>
            </a:extLst>
          </p:cNvPr>
          <p:cNvSpPr txBox="1"/>
          <p:nvPr/>
        </p:nvSpPr>
        <p:spPr>
          <a:xfrm>
            <a:off x="4004895" y="1782027"/>
            <a:ext cx="2461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-apple-system"/>
                <a:hlinkClick r:id="rId3"/>
              </a:rPr>
              <a:t>W. Creus </a:t>
            </a:r>
            <a:r>
              <a:rPr lang="fr-FR" b="0" i="1" dirty="0">
                <a:solidFill>
                  <a:srgbClr val="333333"/>
                </a:solidFill>
                <a:effectLst/>
                <a:latin typeface="-apple-system"/>
                <a:hlinkClick r:id="rId3"/>
              </a:rPr>
              <a:t>et al</a:t>
            </a:r>
            <a:r>
              <a:rPr lang="fr-FR" b="0" i="0" dirty="0">
                <a:solidFill>
                  <a:srgbClr val="333333"/>
                </a:solidFill>
                <a:effectLst/>
                <a:latin typeface="-apple-system"/>
                <a:hlinkClick r:id="rId3"/>
              </a:rPr>
              <a:t> 2015 </a:t>
            </a:r>
            <a:r>
              <a:rPr lang="fr-FR" b="0" i="1" dirty="0">
                <a:solidFill>
                  <a:srgbClr val="333333"/>
                </a:solidFill>
                <a:effectLst/>
                <a:latin typeface="-apple-system"/>
                <a:hlinkClick r:id="rId3"/>
              </a:rPr>
              <a:t>JINST</a:t>
            </a:r>
            <a:r>
              <a:rPr lang="fr-FR" b="0" i="0" dirty="0">
                <a:solidFill>
                  <a:srgbClr val="333333"/>
                </a:solidFill>
                <a:effectLst/>
                <a:latin typeface="-apple-system"/>
                <a:hlinkClick r:id="rId3"/>
              </a:rPr>
              <a:t> </a:t>
            </a:r>
            <a:r>
              <a:rPr lang="fr-FR" b="1" i="0" dirty="0">
                <a:solidFill>
                  <a:srgbClr val="333333"/>
                </a:solidFill>
                <a:effectLst/>
                <a:latin typeface="-apple-system"/>
                <a:hlinkClick r:id="rId3"/>
              </a:rPr>
              <a:t>10</a:t>
            </a:r>
            <a:r>
              <a:rPr lang="fr-FR" b="0" i="0" dirty="0">
                <a:solidFill>
                  <a:srgbClr val="333333"/>
                </a:solidFill>
                <a:effectLst/>
                <a:latin typeface="-apple-system"/>
                <a:hlinkClick r:id="rId3"/>
              </a:rPr>
              <a:t> P08002</a:t>
            </a:r>
            <a:endParaRPr lang="en-IL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A98472B-E381-17B5-C6BB-5A2ED9EA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31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y_Creus_set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381" y="1397593"/>
            <a:ext cx="6005237" cy="546040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F536C41-2165-1C9C-009A-15ABB32206AE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606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Geant4 Simulation Validation</a:t>
            </a:r>
            <a:br>
              <a:rPr lang="en-US" dirty="0"/>
            </a:br>
            <a:r>
              <a:rPr lang="en-US" sz="3100" b="1" u="sng" dirty="0"/>
              <a:t>Energy deposit calibration</a:t>
            </a:r>
          </a:p>
          <a:p>
            <a:r>
              <a:rPr lang="en-US" sz="2900" dirty="0"/>
              <a:t>Geant4 setup</a:t>
            </a:r>
            <a:endParaRPr lang="en-US" sz="2900" b="1" u="sng" dirty="0"/>
          </a:p>
        </p:txBody>
      </p: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29D22F4E-4013-6FB1-FFEE-47D7FB1ACF1D}"/>
              </a:ext>
            </a:extLst>
          </p:cNvPr>
          <p:cNvCxnSpPr>
            <a:cxnSpLocks/>
          </p:cNvCxnSpPr>
          <p:nvPr/>
        </p:nvCxnSpPr>
        <p:spPr>
          <a:xfrm flipH="1">
            <a:off x="5812971" y="4016829"/>
            <a:ext cx="1894115" cy="293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C0F3A545-1B75-6CBC-EB99-D3091ADA2171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126672" y="1506694"/>
            <a:ext cx="1660071" cy="2335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E3F007D5-51EE-742D-57CA-2AE9E57D0DD4}"/>
              </a:ext>
            </a:extLst>
          </p:cNvPr>
          <p:cNvCxnSpPr>
            <a:cxnSpLocks/>
          </p:cNvCxnSpPr>
          <p:nvPr/>
        </p:nvCxnSpPr>
        <p:spPr>
          <a:xfrm flipV="1">
            <a:off x="1329007" y="4163786"/>
            <a:ext cx="2110879" cy="729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067907F0-221F-ACED-F9A3-51FADC7CB360}"/>
              </a:ext>
            </a:extLst>
          </p:cNvPr>
          <p:cNvSpPr txBox="1"/>
          <p:nvPr/>
        </p:nvSpPr>
        <p:spPr>
          <a:xfrm>
            <a:off x="0" y="1045029"/>
            <a:ext cx="225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Neutron Beam</a:t>
            </a:r>
            <a:endParaRPr lang="en-IL" sz="2400" b="1" dirty="0"/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CFB3CD7A-8F55-F2F7-9839-65FE85432AF8}"/>
              </a:ext>
            </a:extLst>
          </p:cNvPr>
          <p:cNvSpPr txBox="1"/>
          <p:nvPr/>
        </p:nvSpPr>
        <p:spPr>
          <a:xfrm>
            <a:off x="7536593" y="2447169"/>
            <a:ext cx="16074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Liquid Scintillator - Neutron detector</a:t>
            </a:r>
            <a:endParaRPr lang="en-IL" sz="2400" b="1" dirty="0"/>
          </a:p>
        </p:txBody>
      </p:sp>
      <p:sp>
        <p:nvSpPr>
          <p:cNvPr id="17" name="תיבת טקסט 16">
            <a:extLst>
              <a:ext uri="{FF2B5EF4-FFF2-40B4-BE49-F238E27FC236}">
                <a16:creationId xmlns:a16="http://schemas.microsoft.com/office/drawing/2014/main" id="{C8485BDD-937B-E190-B316-F06E931A681D}"/>
              </a:ext>
            </a:extLst>
          </p:cNvPr>
          <p:cNvSpPr txBox="1"/>
          <p:nvPr/>
        </p:nvSpPr>
        <p:spPr>
          <a:xfrm>
            <a:off x="92558" y="4662417"/>
            <a:ext cx="2253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LAr Cells</a:t>
            </a:r>
            <a:endParaRPr lang="en-IL" sz="2400" b="1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438D6CFB-CC5C-7AB4-6A43-66D0D70F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6379"/>
                <a:ext cx="9144000" cy="1528708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Convert energy deposits → photoelectrons via </a:t>
                </a:r>
                <a:r>
                  <a:rPr lang="el-GR" sz="2800" dirty="0"/>
                  <a:t>χ² </a:t>
                </a:r>
                <a:r>
                  <a:rPr lang="en-US" sz="2800" dirty="0"/>
                  <a:t>fit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ar-AE" sz="2800" i="1" dirty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ar-AE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resolution R to Creus data</a:t>
                </a:r>
              </a:p>
              <a:p>
                <a:r>
                  <a:rPr lang="en-US" sz="2800" dirty="0"/>
                  <a:t>Statistical smearing via Poisson and Gaussian convolution</a:t>
                </a:r>
                <a:endParaRPr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6379"/>
                <a:ext cx="9144000" cy="1528708"/>
              </a:xfrm>
              <a:blipFill>
                <a:blip r:embed="rId3"/>
                <a:stretch>
                  <a:fillRect l="-1200" t="-4000" b="-920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hiSquareMa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996267"/>
            <a:ext cx="3876452" cy="28617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D7D10179-4DDB-8E56-8F06-3DEC30E1C0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0"/>
                <a:ext cx="8229600" cy="16063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 lnSpcReduction="1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Geant4 Simulation Validation</a:t>
                </a:r>
                <a:br>
                  <a:rPr lang="en-US" dirty="0"/>
                </a:br>
                <a:r>
                  <a:rPr lang="en-US" sz="3100" b="1" u="sng" dirty="0"/>
                  <a:t>Energy deposit calibration</a:t>
                </a:r>
              </a:p>
              <a:p>
                <a:r>
                  <a:rPr lang="en-US" sz="2900" dirty="0"/>
                  <a:t>Extracting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endParaRPr lang="en-US" sz="2900" b="1" u="sng" dirty="0"/>
              </a:p>
            </p:txBody>
          </p:sp>
        </mc:Choice>
        <mc:Fallback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D7D10179-4DDB-8E56-8F06-3DEC30E1C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0"/>
                <a:ext cx="8229600" cy="1606378"/>
              </a:xfrm>
              <a:prstGeom prst="rect">
                <a:avLst/>
              </a:prstGeom>
              <a:blipFill>
                <a:blip r:embed="rId5"/>
                <a:stretch>
                  <a:fillRect t="-9091" b="-60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תמונה 11">
            <a:extLst>
              <a:ext uri="{FF2B5EF4-FFF2-40B4-BE49-F238E27FC236}">
                <a16:creationId xmlns:a16="http://schemas.microsoft.com/office/drawing/2014/main" id="{A1740852-147C-71B4-A5C8-FB8C266A5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7214" y="4125686"/>
            <a:ext cx="5376785" cy="2630709"/>
          </a:xfrm>
          <a:prstGeom prst="rect">
            <a:avLst/>
          </a:prstGeom>
        </p:spPr>
      </p:pic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70B03317-6E27-92B0-3F02-F89CA6793650}"/>
              </a:ext>
            </a:extLst>
          </p:cNvPr>
          <p:cNvSpPr txBox="1"/>
          <p:nvPr/>
        </p:nvSpPr>
        <p:spPr>
          <a:xfrm>
            <a:off x="4908409" y="3756355"/>
            <a:ext cx="37783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333333"/>
                </a:solidFill>
                <a:effectLst/>
                <a:latin typeface="-apple-system"/>
                <a:hlinkClick r:id="rId7"/>
              </a:rPr>
              <a:t>W. Creus </a:t>
            </a:r>
            <a:r>
              <a:rPr lang="fr-FR" b="0" i="1" dirty="0">
                <a:solidFill>
                  <a:srgbClr val="333333"/>
                </a:solidFill>
                <a:effectLst/>
                <a:latin typeface="-apple-system"/>
                <a:hlinkClick r:id="rId7"/>
              </a:rPr>
              <a:t>et al</a:t>
            </a:r>
            <a:r>
              <a:rPr lang="fr-FR" b="0" i="0" dirty="0">
                <a:solidFill>
                  <a:srgbClr val="333333"/>
                </a:solidFill>
                <a:effectLst/>
                <a:latin typeface="-apple-system"/>
                <a:hlinkClick r:id="rId7"/>
              </a:rPr>
              <a:t> 2015 </a:t>
            </a:r>
            <a:r>
              <a:rPr lang="fr-FR" b="0" i="1" dirty="0">
                <a:solidFill>
                  <a:srgbClr val="333333"/>
                </a:solidFill>
                <a:effectLst/>
                <a:latin typeface="-apple-system"/>
                <a:hlinkClick r:id="rId7"/>
              </a:rPr>
              <a:t>JINST</a:t>
            </a:r>
            <a:r>
              <a:rPr lang="fr-FR" b="0" i="0" dirty="0">
                <a:solidFill>
                  <a:srgbClr val="333333"/>
                </a:solidFill>
                <a:effectLst/>
                <a:latin typeface="-apple-system"/>
                <a:hlinkClick r:id="rId7"/>
              </a:rPr>
              <a:t> </a:t>
            </a:r>
            <a:r>
              <a:rPr lang="fr-FR" b="1" i="0" dirty="0">
                <a:solidFill>
                  <a:srgbClr val="333333"/>
                </a:solidFill>
                <a:effectLst/>
                <a:latin typeface="-apple-system"/>
                <a:hlinkClick r:id="rId7"/>
              </a:rPr>
              <a:t>10</a:t>
            </a:r>
            <a:r>
              <a:rPr lang="fr-FR" b="0" i="0" dirty="0">
                <a:solidFill>
                  <a:srgbClr val="333333"/>
                </a:solidFill>
                <a:effectLst/>
                <a:latin typeface="-apple-system"/>
                <a:hlinkClick r:id="rId7"/>
              </a:rPr>
              <a:t> P08002</a:t>
            </a:r>
            <a:endParaRPr lang="en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C33BEF8D-678A-EE47-C557-B5A527EA423E}"/>
              </a:ext>
            </a:extLst>
          </p:cNvPr>
          <p:cNvSpPr txBox="1"/>
          <p:nvPr/>
        </p:nvSpPr>
        <p:spPr>
          <a:xfrm>
            <a:off x="674914" y="3701926"/>
            <a:ext cx="283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Geant4 simulation – A.B.P</a:t>
            </a:r>
            <a:endParaRPr lang="en-IL" b="1" dirty="0"/>
          </a:p>
        </p:txBody>
      </p:sp>
      <p:pic>
        <p:nvPicPr>
          <p:cNvPr id="18" name="תמונה 17">
            <a:extLst>
              <a:ext uri="{FF2B5EF4-FFF2-40B4-BE49-F238E27FC236}">
                <a16:creationId xmlns:a16="http://schemas.microsoft.com/office/drawing/2014/main" id="{59034847-4B41-25D9-8954-DBD767D70E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2315" y="6690138"/>
            <a:ext cx="273285" cy="166574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04E84194-275C-D5D6-D567-92260DEE7A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02364" y="5226002"/>
            <a:ext cx="133360" cy="135477"/>
          </a:xfrm>
          <a:prstGeom prst="rect">
            <a:avLst/>
          </a:prstGeom>
        </p:spPr>
      </p:pic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F947960-39F1-2AB7-2BB3-FD506826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78" y="870858"/>
                <a:ext cx="9141822" cy="2876416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Extracted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L" i="1" dirty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ar-AE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vs recoil energy agrees well with published Creus data</a:t>
                </a:r>
              </a:p>
              <a:p>
                <a:r>
                  <a:rPr lang="en-US" dirty="0"/>
                  <a:t>Validates energy deposition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78" y="870858"/>
                <a:ext cx="9141822" cy="2876416"/>
              </a:xfrm>
              <a:blipFill>
                <a:blip r:embed="rId2"/>
                <a:stretch>
                  <a:fillRect l="-15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reusCom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54" y="3434568"/>
            <a:ext cx="6544492" cy="33421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ABAE9D4-CC15-3DBD-7880-526261CD851D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606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Geant4 Simulation Validation</a:t>
            </a:r>
            <a:br>
              <a:rPr lang="en-US" dirty="0"/>
            </a:br>
            <a:r>
              <a:rPr lang="en-US" sz="3100" b="1" u="sng" dirty="0"/>
              <a:t>Energy deposit calibration</a:t>
            </a:r>
          </a:p>
          <a:p>
            <a:r>
              <a:rPr lang="en-US" sz="2900" dirty="0"/>
              <a:t>Simulation comparison with data</a:t>
            </a:r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FCCA3F3-C4E7-786A-3F11-793FA0D4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5466"/>
            <a:ext cx="8229600" cy="4525963"/>
          </a:xfrm>
        </p:spPr>
        <p:txBody>
          <a:bodyPr/>
          <a:lstStyle/>
          <a:p>
            <a:r>
              <a:rPr lang="en-IL" dirty="0"/>
              <a:t>After validating our simulation in terms of energy deposit, we need to</a:t>
            </a:r>
            <a:r>
              <a:rPr lang="en-US" dirty="0"/>
              <a:t> </a:t>
            </a:r>
            <a:r>
              <a:rPr lang="en-IL" dirty="0"/>
              <a:t>validate it in terms of optical photons produced</a:t>
            </a:r>
          </a:p>
          <a:p>
            <a:endParaRPr dirty="0"/>
          </a:p>
          <a:p>
            <a:r>
              <a:rPr lang="en-US" dirty="0"/>
              <a:t>We use</a:t>
            </a:r>
            <a:r>
              <a:rPr dirty="0"/>
              <a:t> </a:t>
            </a:r>
            <a:r>
              <a:rPr dirty="0" err="1"/>
              <a:t>DarkSide</a:t>
            </a:r>
            <a:r>
              <a:rPr dirty="0"/>
              <a:t> and ARIS γ-ray </a:t>
            </a:r>
            <a:r>
              <a:rPr lang="en-US" dirty="0"/>
              <a:t>scintillation </a:t>
            </a:r>
            <a:r>
              <a:rPr dirty="0"/>
              <a:t>data to tune </a:t>
            </a:r>
            <a:r>
              <a:rPr lang="en-US" dirty="0"/>
              <a:t>optical </a:t>
            </a:r>
            <a:r>
              <a:rPr dirty="0"/>
              <a:t>parameters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B36C1A-B60D-28FC-8043-BDEE459607CF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606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Geant4 Simulation Validation</a:t>
            </a:r>
            <a:br>
              <a:rPr lang="en-US" dirty="0"/>
            </a:br>
            <a:r>
              <a:rPr lang="en-US" sz="3100" b="1" u="sng" dirty="0"/>
              <a:t>Optical Photon Calibration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7B03649-F791-816A-DDAF-8CB6BF2C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541599"/>
                <a:ext cx="9144000" cy="124514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dirty="0"/>
                  <a:t>Three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sources: Na (511,1274 keV), Co (122 keV), Cs (662 keV)</a:t>
                </a:r>
              </a:p>
              <a:p>
                <a:r>
                  <a:rPr dirty="0"/>
                  <a:t>High purity (</a:t>
                </a:r>
                <a:r>
                  <a:rPr lang="en-US" dirty="0"/>
                  <a:t>~</a:t>
                </a:r>
                <a:r>
                  <a:rPr dirty="0"/>
                  <a:t>30 m attenuation</a:t>
                </a:r>
                <a:r>
                  <a:rPr lang="en-US" dirty="0"/>
                  <a:t> length</a:t>
                </a:r>
                <a:r>
                  <a:rPr dirty="0"/>
                  <a:t>)</a:t>
                </a:r>
                <a:endParaRPr lang="en-US" dirty="0"/>
              </a:p>
              <a:p>
                <a:r>
                  <a:rPr dirty="0"/>
                  <a:t> </a:t>
                </a:r>
                <a:r>
                  <a:rPr lang="en-US" dirty="0"/>
                  <a:t>Photopeak positions in good agreement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41599"/>
                <a:ext cx="9144000" cy="1245143"/>
              </a:xfrm>
              <a:blipFill>
                <a:blip r:embed="rId2"/>
                <a:stretch>
                  <a:fillRect l="-933" t="-9314" b="-588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F3E9EB7C-83FB-9480-AAB9-F321FC8B041B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606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Geant4 Simulation Validation</a:t>
            </a:r>
            <a:br>
              <a:rPr lang="en-US" dirty="0"/>
            </a:br>
            <a:r>
              <a:rPr lang="en-US" sz="3100" b="1" u="sng" dirty="0"/>
              <a:t>Optical Photon Calibration</a:t>
            </a:r>
          </a:p>
          <a:p>
            <a:r>
              <a:rPr lang="en-US" sz="3200" b="1" dirty="0" err="1"/>
              <a:t>DarkSide</a:t>
            </a:r>
            <a:r>
              <a:rPr lang="en-US" sz="3200" b="1" dirty="0"/>
              <a:t> Comparison</a:t>
            </a:r>
            <a:endParaRPr lang="en-US" sz="3100" b="1" u="sng" dirty="0"/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DC1BB7F0-776B-1F50-495B-725E3C566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1" y="2655274"/>
            <a:ext cx="8871857" cy="4202726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FC56AA9-958E-AE10-E744-3EB9558A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1046992"/>
          </a:xfrm>
        </p:spPr>
        <p:txBody>
          <a:bodyPr>
            <a:noAutofit/>
          </a:bodyPr>
          <a:lstStyle/>
          <a:p>
            <a:r>
              <a:rPr lang="en-US" dirty="0"/>
              <a:t>Background</a:t>
            </a:r>
            <a:br>
              <a:rPr lang="en-US" dirty="0"/>
            </a:br>
            <a:r>
              <a:rPr sz="3600" b="1" dirty="0"/>
              <a:t>Neutrino Oscillation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055914"/>
                <a:ext cx="8958943" cy="580208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Neutrino oscillation is a quantum phenomenon where neutrinos change flavor as they propagate.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800" dirty="0"/>
                  <a:t>Key Concepts:</a:t>
                </a:r>
              </a:p>
              <a:p>
                <a:r>
                  <a:rPr lang="en-US" sz="2400" dirty="0"/>
                  <a:t>Neutrinos interact only via weak force</a:t>
                </a:r>
              </a:p>
              <a:p>
                <a:r>
                  <a:rPr lang="en-US" sz="2400" dirty="0"/>
                  <a:t>Flavor states: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Mass states: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PMNS Matrix: Relates flavor ↔ mass eigenstates</a:t>
                </a:r>
              </a:p>
              <a:p>
                <a:endParaRPr lang="en-US" sz="2400" dirty="0"/>
              </a:p>
              <a:p>
                <a:endParaRPr lang="el-GR" sz="2400" dirty="0"/>
              </a:p>
              <a:p>
                <a:pPr marL="0" indent="0">
                  <a:buNone/>
                </a:pPr>
                <a:r>
                  <a:rPr lang="en-US" sz="2800" dirty="0"/>
                  <a:t>Implications:</a:t>
                </a:r>
              </a:p>
              <a:p>
                <a:r>
                  <a:rPr lang="en-US" sz="2400" dirty="0"/>
                  <a:t>non-zero neutrino mass</a:t>
                </a:r>
              </a:p>
              <a:p>
                <a:r>
                  <a:rPr lang="en-US" sz="2400" dirty="0"/>
                  <a:t>Probes physics beyond the Standard Model</a:t>
                </a:r>
              </a:p>
              <a:p>
                <a:r>
                  <a:rPr lang="en-US" sz="2400" dirty="0"/>
                  <a:t>Probes CP violation in the lepton sector</a:t>
                </a:r>
                <a:endParaRPr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055914"/>
                <a:ext cx="8958943" cy="5802086"/>
              </a:xfrm>
              <a:blipFill>
                <a:blip r:embed="rId2"/>
                <a:stretch>
                  <a:fillRect l="-1361" t="-1471" b="-21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5E5DBE05-E200-A1CD-1545-8B58B7713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971" y="1420589"/>
            <a:ext cx="3331027" cy="2446222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7ECC5063-D680-99D7-320A-4F9B6F80C137}"/>
              </a:ext>
            </a:extLst>
          </p:cNvPr>
          <p:cNvSpPr txBox="1"/>
          <p:nvPr/>
        </p:nvSpPr>
        <p:spPr>
          <a:xfrm>
            <a:off x="6370320" y="4084320"/>
            <a:ext cx="258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P. Fernandez PhD Thesis</a:t>
            </a:r>
            <a:endParaRPr lang="en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E73A4F0-11A9-E85E-A9B0-5B9C2FF5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541599"/>
                <a:ext cx="9144000" cy="124514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dirty="0"/>
                  <a:t>Three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sources: Na (511,1274 keV), Co (122 keV), Cs (662 keV)</a:t>
                </a:r>
              </a:p>
              <a:p>
                <a:r>
                  <a:rPr dirty="0"/>
                  <a:t>High purity (</a:t>
                </a:r>
                <a:r>
                  <a:rPr lang="en-US" dirty="0"/>
                  <a:t>~</a:t>
                </a:r>
                <a:r>
                  <a:rPr dirty="0"/>
                  <a:t>30 m attenuation</a:t>
                </a:r>
                <a:r>
                  <a:rPr lang="en-US" dirty="0"/>
                  <a:t> length</a:t>
                </a:r>
                <a:r>
                  <a:rPr dirty="0"/>
                  <a:t>)</a:t>
                </a:r>
                <a:endParaRPr lang="en-US" dirty="0"/>
              </a:p>
              <a:p>
                <a:r>
                  <a:rPr dirty="0"/>
                  <a:t> good simulation agreement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41599"/>
                <a:ext cx="9144000" cy="1245143"/>
              </a:xfrm>
              <a:blipFill>
                <a:blip r:embed="rId2"/>
                <a:stretch>
                  <a:fillRect l="-933" t="-9314" b="-588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F3E9EB7C-83FB-9480-AAB9-F321FC8B041B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606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Geant4 Simulation Validation</a:t>
            </a:r>
            <a:br>
              <a:rPr lang="en-US" dirty="0"/>
            </a:br>
            <a:r>
              <a:rPr lang="en-US" sz="3100" b="1" u="sng" dirty="0"/>
              <a:t>Optical Photon Calibration</a:t>
            </a:r>
          </a:p>
          <a:p>
            <a:r>
              <a:rPr lang="en-US" sz="3200" b="1" dirty="0" err="1"/>
              <a:t>DarkSide</a:t>
            </a:r>
            <a:r>
              <a:rPr lang="en-US" sz="3200" b="1" dirty="0"/>
              <a:t> Comparison</a:t>
            </a:r>
            <a:endParaRPr lang="en-US" sz="3100" b="1" u="sng" dirty="0"/>
          </a:p>
        </p:txBody>
      </p:sp>
      <p:pic>
        <p:nvPicPr>
          <p:cNvPr id="17" name="תמונה 16">
            <a:extLst>
              <a:ext uri="{FF2B5EF4-FFF2-40B4-BE49-F238E27FC236}">
                <a16:creationId xmlns:a16="http://schemas.microsoft.com/office/drawing/2014/main" id="{148409FD-E860-9595-747D-1441020A0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925" y="2307770"/>
            <a:ext cx="4898447" cy="2320465"/>
          </a:xfrm>
          <a:prstGeom prst="rect">
            <a:avLst/>
          </a:prstGeom>
        </p:spPr>
      </p:pic>
      <p:pic>
        <p:nvPicPr>
          <p:cNvPr id="19" name="תמונה 18">
            <a:extLst>
              <a:ext uri="{FF2B5EF4-FFF2-40B4-BE49-F238E27FC236}">
                <a16:creationId xmlns:a16="http://schemas.microsoft.com/office/drawing/2014/main" id="{B7486E3A-3BAB-525E-F9C0-6AAFA9A56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29560"/>
            <a:ext cx="4565906" cy="2228439"/>
          </a:xfrm>
          <a:prstGeom prst="rect">
            <a:avLst/>
          </a:prstGeom>
        </p:spPr>
      </p:pic>
      <p:pic>
        <p:nvPicPr>
          <p:cNvPr id="21" name="תמונה 20">
            <a:extLst>
              <a:ext uri="{FF2B5EF4-FFF2-40B4-BE49-F238E27FC236}">
                <a16:creationId xmlns:a16="http://schemas.microsoft.com/office/drawing/2014/main" id="{68251F3D-85A6-C16D-95F6-A3F767DD3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538" y="4629560"/>
            <a:ext cx="4644368" cy="2228440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7E2723F-6BCA-A485-9597-B62F83FD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60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IS_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6200"/>
            <a:ext cx="4490519" cy="2971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6378"/>
                <a:ext cx="9144000" cy="1683253"/>
              </a:xfrm>
            </p:spPr>
            <p:txBody>
              <a:bodyPr>
                <a:normAutofit/>
              </a:bodyPr>
              <a:lstStyle/>
              <a:p>
                <a:r>
                  <a:rPr dirty="0"/>
                  <a:t>Less pure LAr → attenuation</a:t>
                </a:r>
                <a:r>
                  <a:rPr lang="en-US" dirty="0"/>
                  <a:t> length</a:t>
                </a:r>
                <a:r>
                  <a:rPr dirty="0"/>
                  <a:t> must be fitted</a:t>
                </a:r>
              </a:p>
              <a:p>
                <a:r>
                  <a:rPr dirty="0"/>
                  <a:t>Calibration performed with Am and Na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dirty="0"/>
                  <a:t> sources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6378"/>
                <a:ext cx="9144000" cy="1683253"/>
              </a:xfrm>
              <a:blipFill>
                <a:blip r:embed="rId3"/>
                <a:stretch>
                  <a:fillRect l="-1533" t="-471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7C630ABD-201F-246E-839D-72DAF2A9D315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606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Geant4 Simulation Validation</a:t>
            </a:r>
            <a:br>
              <a:rPr lang="en-US" dirty="0"/>
            </a:br>
            <a:r>
              <a:rPr lang="en-US" sz="3100" b="1" u="sng" dirty="0"/>
              <a:t>Optical Photon Calibration</a:t>
            </a:r>
          </a:p>
          <a:p>
            <a:r>
              <a:rPr lang="en-US" sz="3200" b="1" dirty="0"/>
              <a:t>ARIS Comparison</a:t>
            </a:r>
            <a:endParaRPr lang="en-US" sz="3100" b="1" u="sng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8D8018B9-9315-13FC-EDA5-EA43B686E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886200"/>
            <a:ext cx="4575910" cy="2971800"/>
          </a:xfrm>
          <a:prstGeom prst="rect">
            <a:avLst/>
          </a:prstGeom>
        </p:spPr>
      </p:pic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8F33A03-F07D-B499-6452-CB6F7F57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017"/>
            <a:ext cx="9144000" cy="2130903"/>
          </a:xfrm>
        </p:spPr>
        <p:txBody>
          <a:bodyPr>
            <a:normAutofit/>
          </a:bodyPr>
          <a:lstStyle/>
          <a:p>
            <a:r>
              <a:rPr lang="en-US" dirty="0"/>
              <a:t>Challenges Of Simulating </a:t>
            </a:r>
            <a:r>
              <a:rPr dirty="0"/>
              <a:t>Neutron</a:t>
            </a:r>
            <a:r>
              <a:rPr lang="en-US" dirty="0"/>
              <a:t>-Induced</a:t>
            </a:r>
            <a:r>
              <a:rPr dirty="0"/>
              <a:t> Scintillation</a:t>
            </a:r>
            <a:br>
              <a:rPr lang="en-US" dirty="0"/>
            </a:br>
            <a:r>
              <a:rPr lang="en-US" sz="4000" b="1" dirty="0"/>
              <a:t>A model problem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22379"/>
            <a:ext cx="9144000" cy="4071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Birk’s</a:t>
            </a:r>
            <a:r>
              <a:rPr lang="en-US" sz="2800" dirty="0"/>
              <a:t> model too limited:</a:t>
            </a:r>
          </a:p>
          <a:p>
            <a:r>
              <a:rPr lang="en-US" sz="2800" dirty="0"/>
              <a:t>Same parameters for all particles</a:t>
            </a:r>
          </a:p>
          <a:p>
            <a:r>
              <a:rPr lang="en-US" sz="2800" dirty="0"/>
              <a:t>Can’t accurately describe different particles’ scintillation at the same time</a:t>
            </a:r>
          </a:p>
          <a:p>
            <a:pPr marL="0" indent="0">
              <a:buNone/>
            </a:pPr>
            <a:endParaRPr sz="2800" dirty="0"/>
          </a:p>
          <a:p>
            <a:pPr marL="0" indent="0">
              <a:buNone/>
            </a:pPr>
            <a:r>
              <a:rPr lang="en-US" sz="2800" dirty="0"/>
              <a:t>A more realistic</a:t>
            </a:r>
            <a:r>
              <a:rPr sz="2800" dirty="0"/>
              <a:t> model: Hong model</a:t>
            </a:r>
            <a:endParaRPr lang="en-US" sz="2800" dirty="0"/>
          </a:p>
          <a:p>
            <a:r>
              <a:rPr lang="en-US" sz="2800" dirty="0"/>
              <a:t>Separates electronic &amp; nuclear de-excitation </a:t>
            </a:r>
            <a:r>
              <a:rPr lang="en-US" sz="2800" dirty="0" err="1"/>
              <a:t>behaviour</a:t>
            </a:r>
            <a:endParaRPr lang="en-US" sz="2800" dirty="0"/>
          </a:p>
          <a:p>
            <a:r>
              <a:rPr lang="en-US" sz="2800" dirty="0"/>
              <a:t>Data on LAr is lacking for full parameterization</a:t>
            </a:r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2310D28-BDA6-E09B-ECE8-1DB60E03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81743"/>
          </a:xfrm>
        </p:spPr>
        <p:txBody>
          <a:bodyPr/>
          <a:lstStyle/>
          <a:p>
            <a:r>
              <a:rPr dirty="0"/>
              <a:t>Correction Strategy</a:t>
            </a:r>
          </a:p>
        </p:txBody>
      </p:sp>
      <p:pic>
        <p:nvPicPr>
          <p:cNvPr id="5" name="Picture 3" descr="L_eff_experiments.png">
            <a:extLst>
              <a:ext uri="{FF2B5EF4-FFF2-40B4-BE49-F238E27FC236}">
                <a16:creationId xmlns:a16="http://schemas.microsoft.com/office/drawing/2014/main" id="{CECB043C-0822-30F6-C83B-3F5976C5E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54" y="2736473"/>
            <a:ext cx="5934892" cy="41012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מציין מיקום תוכן 6">
                <a:extLst>
                  <a:ext uri="{FF2B5EF4-FFF2-40B4-BE49-F238E27FC236}">
                    <a16:creationId xmlns:a16="http://schemas.microsoft.com/office/drawing/2014/main" id="{17FA8AB6-3168-7A37-0A17-871C57905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04900"/>
                <a:ext cx="9144000" cy="1651891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GB" sz="3800" dirty="0"/>
                  <a:t>Use Birk’s model with a correction given by empirical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US" sz="38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51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5100" i="1" dirty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GB" sz="5100" i="1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51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5100" i="1" dirty="0">
                        <a:latin typeface="Cambria Math" panose="02040503050406030204" pitchFamily="18" charset="0"/>
                      </a:rPr>
                      <m:t>𝑆</m:t>
                    </m:r>
                    <m:f>
                      <m:fPr>
                        <m:ctrlPr>
                          <a:rPr lang="en-US" sz="5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5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5100" i="1" dirty="0">
                                <a:latin typeface="Cambria Math" panose="02040503050406030204" pitchFamily="18" charset="0"/>
                              </a:rPr>
                              <m:t>𝑑𝐸</m:t>
                            </m:r>
                          </m:num>
                          <m:den>
                            <m:r>
                              <a:rPr lang="en-GB" sz="5100" i="1" dirty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num>
                      <m:den>
                        <m:r>
                          <a:rPr lang="en-GB" sz="510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5100" i="1" dirty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GB" sz="5100" i="1" dirty="0">
                            <a:latin typeface="Cambria Math" panose="02040503050406030204" pitchFamily="18" charset="0"/>
                          </a:rPr>
                          <m:t>𝑘𝐵</m:t>
                        </m:r>
                        <m:f>
                          <m:fPr>
                            <m:ctrlPr>
                              <a:rPr lang="en-US" sz="5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5100" i="1" dirty="0" err="1">
                                <a:latin typeface="Cambria Math" panose="02040503050406030204" pitchFamily="18" charset="0"/>
                              </a:rPr>
                              <m:t>𝑑𝐸</m:t>
                            </m:r>
                          </m:num>
                          <m:den>
                            <m:r>
                              <a:rPr lang="en-US" sz="5100" i="1" dirty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den>
                    </m:f>
                    <m:r>
                      <a:rPr lang="en-US" sz="51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5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5100" b="0" i="1" dirty="0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sz="51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1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51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L" sz="5100" dirty="0"/>
              </a:p>
            </p:txBody>
          </p:sp>
        </mc:Choice>
        <mc:Fallback xmlns="">
          <p:sp>
            <p:nvSpPr>
              <p:cNvPr id="7" name="מציין מיקום תוכן 6">
                <a:extLst>
                  <a:ext uri="{FF2B5EF4-FFF2-40B4-BE49-F238E27FC236}">
                    <a16:creationId xmlns:a16="http://schemas.microsoft.com/office/drawing/2014/main" id="{17FA8AB6-3168-7A37-0A17-871C57905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04900"/>
                <a:ext cx="9144000" cy="1651891"/>
              </a:xfrm>
              <a:blipFill>
                <a:blip r:embed="rId3"/>
                <a:stretch>
                  <a:fillRect l="-1000" t="-627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73B2DACA-98ED-EAF3-1877-6BC4C866590E}"/>
              </a:ext>
            </a:extLst>
          </p:cNvPr>
          <p:cNvSpPr txBox="1"/>
          <p:nvPr/>
        </p:nvSpPr>
        <p:spPr>
          <a:xfrm>
            <a:off x="7539446" y="3004457"/>
            <a:ext cx="1598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PHYS REV D 97, 112005 (2018)</a:t>
            </a:r>
            <a:endParaRPr lang="en-GB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E96AAB7-56F5-9CA1-D79B-F8A75F36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1240971"/>
              </a:xfrm>
            </p:spPr>
            <p:txBody>
              <a:bodyPr>
                <a:noAutofit/>
              </a:bodyPr>
              <a:lstStyle/>
              <a:p>
                <a:r>
                  <a:rPr lang="en-GB" dirty="0"/>
                  <a:t>Correction Strategy</a:t>
                </a:r>
                <a:br>
                  <a:rPr lang="en-GB" sz="4000" dirty="0"/>
                </a:br>
                <a:r>
                  <a:rPr lang="en-GB" sz="3600" b="1" dirty="0"/>
                  <a:t>The correction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600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GB" sz="3600" b="1" i="1" dirty="0">
                            <a:latin typeface="Cambria Math" panose="02040503050406030204" pitchFamily="18" charset="0"/>
                          </a:rPr>
                          <m:t>𝒑𝒆</m:t>
                        </m:r>
                      </m:sub>
                    </m:sSub>
                    <m:r>
                      <a:rPr lang="en-GB" sz="3600" b="1" i="1" dirty="0" smtClean="0">
                        <a:latin typeface="Cambria Math" panose="02040503050406030204" pitchFamily="18" charset="0"/>
                      </a:rPr>
                      <m:t> →</m:t>
                    </m:r>
                    <m:sSubSup>
                      <m:sSubSupPr>
                        <m:ctrlPr>
                          <a:rPr lang="en-US" sz="3600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600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GB" sz="3600" b="1" i="1" dirty="0">
                            <a:latin typeface="Cambria Math" panose="02040503050406030204" pitchFamily="18" charset="0"/>
                          </a:rPr>
                          <m:t>𝒑𝒆</m:t>
                        </m:r>
                      </m:sub>
                      <m:sup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sz="40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1240971"/>
              </a:xfrm>
              <a:blipFill>
                <a:blip r:embed="rId3"/>
                <a:stretch>
                  <a:fillRect t="-14706" b="-1960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מציין מיקום תוכן 6">
                <a:extLst>
                  <a:ext uri="{FF2B5EF4-FFF2-40B4-BE49-F238E27FC236}">
                    <a16:creationId xmlns:a16="http://schemas.microsoft.com/office/drawing/2014/main" id="{17FA8AB6-3168-7A37-0A17-871C57905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510392"/>
                <a:ext cx="9143999" cy="8912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Fit optical parameters based 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ray</m:t>
                    </m:r>
                  </m:oMath>
                </a14:m>
                <a:r>
                  <a:rPr lang="en-US" sz="2800" dirty="0"/>
                  <a:t> data, per experiment/detector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GB" sz="2400" dirty="0"/>
              </a:p>
            </p:txBody>
          </p:sp>
        </mc:Choice>
        <mc:Fallback xmlns="">
          <p:sp>
            <p:nvSpPr>
              <p:cNvPr id="7" name="מציין מיקום תוכן 6">
                <a:extLst>
                  <a:ext uri="{FF2B5EF4-FFF2-40B4-BE49-F238E27FC236}">
                    <a16:creationId xmlns:a16="http://schemas.microsoft.com/office/drawing/2014/main" id="{17FA8AB6-3168-7A37-0A17-871C57905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10392"/>
                <a:ext cx="9143999" cy="891285"/>
              </a:xfrm>
              <a:blipFill>
                <a:blip r:embed="rId4"/>
                <a:stretch>
                  <a:fillRect l="-1200" t="-11644" b="-164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8F4859F-D659-69AC-C2C0-F30EE771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6267B2B-7A08-9291-7E79-C3A609D5F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549" y="2487452"/>
            <a:ext cx="7926899" cy="420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18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1240971"/>
              </a:xfrm>
            </p:spPr>
            <p:txBody>
              <a:bodyPr>
                <a:normAutofit fontScale="90000"/>
              </a:bodyPr>
              <a:lstStyle/>
              <a:p>
                <a:r>
                  <a:rPr lang="en-GB" sz="4900" dirty="0"/>
                  <a:t>Correction Strategy</a:t>
                </a:r>
                <a:br>
                  <a:rPr lang="en-GB" dirty="0"/>
                </a:br>
                <a:r>
                  <a:rPr lang="en-GB" sz="4000" b="1" dirty="0"/>
                  <a:t>The correction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GB" sz="4000" b="1" i="1" dirty="0">
                            <a:latin typeface="Cambria Math" panose="02040503050406030204" pitchFamily="18" charset="0"/>
                          </a:rPr>
                          <m:t>𝒑𝒆</m:t>
                        </m:r>
                      </m:sub>
                    </m:sSub>
                    <m:r>
                      <a:rPr lang="en-GB" sz="4000" b="1" i="1" dirty="0" smtClean="0">
                        <a:latin typeface="Cambria Math" panose="02040503050406030204" pitchFamily="18" charset="0"/>
                      </a:rPr>
                      <m:t> →</m:t>
                    </m:r>
                    <m:sSubSup>
                      <m:sSubSupPr>
                        <m:ctrlPr>
                          <a:rPr lang="en-US" sz="4000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4000" b="1" i="1" dirty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GB" sz="4000" b="1" i="1" dirty="0">
                            <a:latin typeface="Cambria Math" panose="02040503050406030204" pitchFamily="18" charset="0"/>
                          </a:rPr>
                          <m:t>𝒑𝒆</m:t>
                        </m:r>
                      </m:sub>
                      <m:sup>
                        <m:r>
                          <a:rPr lang="en-US" sz="40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1240971"/>
              </a:xfrm>
              <a:blipFill>
                <a:blip r:embed="rId3"/>
                <a:stretch>
                  <a:fillRect t="-14706" b="-1960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מציין מיקום תוכן 6">
                <a:extLst>
                  <a:ext uri="{FF2B5EF4-FFF2-40B4-BE49-F238E27FC236}">
                    <a16:creationId xmlns:a16="http://schemas.microsoft.com/office/drawing/2014/main" id="{17FA8AB6-3168-7A37-0A17-871C579050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510391"/>
                <a:ext cx="9143999" cy="534760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On event-by-event basis, </a:t>
                </a:r>
                <a:r>
                  <a:rPr lang="en-GB" sz="2800" dirty="0"/>
                  <a:t>make the correction:</a:t>
                </a:r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𝑝𝑒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𝑝𝑒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𝑝𝑒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)×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𝑑𝑒𝑝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3600" dirty="0"/>
              </a:p>
            </p:txBody>
          </p:sp>
        </mc:Choice>
        <mc:Fallback xmlns="">
          <p:sp>
            <p:nvSpPr>
              <p:cNvPr id="7" name="מציין מיקום תוכן 6">
                <a:extLst>
                  <a:ext uri="{FF2B5EF4-FFF2-40B4-BE49-F238E27FC236}">
                    <a16:creationId xmlns:a16="http://schemas.microsoft.com/office/drawing/2014/main" id="{17FA8AB6-3168-7A37-0A17-871C579050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10391"/>
                <a:ext cx="9143999" cy="5347609"/>
              </a:xfrm>
              <a:blipFill>
                <a:blip r:embed="rId4"/>
                <a:stretch>
                  <a:fillRect l="-1200" t="-114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27AAF8AE-5470-BD0C-35C6-F98540DFE865}"/>
              </a:ext>
            </a:extLst>
          </p:cNvPr>
          <p:cNvSpPr txBox="1"/>
          <p:nvPr/>
        </p:nvSpPr>
        <p:spPr>
          <a:xfrm>
            <a:off x="5237602" y="4038625"/>
            <a:ext cx="403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Number of photons produced</a:t>
            </a:r>
            <a:endParaRPr lang="en-IL" sz="2400" b="1" dirty="0"/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20422F15-04AF-0583-BCFD-DBB55F805272}"/>
              </a:ext>
            </a:extLst>
          </p:cNvPr>
          <p:cNvSpPr txBox="1"/>
          <p:nvPr/>
        </p:nvSpPr>
        <p:spPr>
          <a:xfrm>
            <a:off x="6071080" y="2099479"/>
            <a:ext cx="2797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Number of photons which should have been produced</a:t>
            </a:r>
            <a:endParaRPr lang="en-IL" sz="2400" b="1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4B390194-1D65-B23D-0808-C8548B269339}"/>
              </a:ext>
            </a:extLst>
          </p:cNvPr>
          <p:cNvSpPr txBox="1"/>
          <p:nvPr/>
        </p:nvSpPr>
        <p:spPr>
          <a:xfrm>
            <a:off x="0" y="4100807"/>
            <a:ext cx="4767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Number of photoelectron measured</a:t>
            </a:r>
            <a:endParaRPr lang="en-IL" sz="2400" b="1" dirty="0"/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E69AC028-FB46-CDCE-E171-A2BB030BB15C}"/>
              </a:ext>
            </a:extLst>
          </p:cNvPr>
          <p:cNvCxnSpPr>
            <a:cxnSpLocks/>
          </p:cNvCxnSpPr>
          <p:nvPr/>
        </p:nvCxnSpPr>
        <p:spPr>
          <a:xfrm flipV="1">
            <a:off x="2142911" y="3048316"/>
            <a:ext cx="892629" cy="990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F458696F-DDE9-5B09-10D5-9DCBA318B855}"/>
              </a:ext>
            </a:extLst>
          </p:cNvPr>
          <p:cNvCxnSpPr>
            <a:cxnSpLocks/>
          </p:cNvCxnSpPr>
          <p:nvPr/>
        </p:nvCxnSpPr>
        <p:spPr>
          <a:xfrm flipH="1" flipV="1">
            <a:off x="4767942" y="3244251"/>
            <a:ext cx="1850571" cy="814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חץ ישר 20">
            <a:extLst>
              <a:ext uri="{FF2B5EF4-FFF2-40B4-BE49-F238E27FC236}">
                <a16:creationId xmlns:a16="http://schemas.microsoft.com/office/drawing/2014/main" id="{C69771CC-FF4B-E393-3D4A-62DAB31D8B20}"/>
              </a:ext>
            </a:extLst>
          </p:cNvPr>
          <p:cNvCxnSpPr>
            <a:cxnSpLocks/>
          </p:cNvCxnSpPr>
          <p:nvPr/>
        </p:nvCxnSpPr>
        <p:spPr>
          <a:xfrm flipH="1" flipV="1">
            <a:off x="4822371" y="2604847"/>
            <a:ext cx="1132114" cy="161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מחבר חץ ישר 4">
            <a:extLst>
              <a:ext uri="{FF2B5EF4-FFF2-40B4-BE49-F238E27FC236}">
                <a16:creationId xmlns:a16="http://schemas.microsoft.com/office/drawing/2014/main" id="{A555B4BF-16F4-EABF-3DCD-55E38FEB9081}"/>
              </a:ext>
            </a:extLst>
          </p:cNvPr>
          <p:cNvCxnSpPr>
            <a:cxnSpLocks/>
          </p:cNvCxnSpPr>
          <p:nvPr/>
        </p:nvCxnSpPr>
        <p:spPr>
          <a:xfrm flipH="1" flipV="1">
            <a:off x="4261231" y="5607953"/>
            <a:ext cx="1013422" cy="520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8B66C423-9A94-CD56-C04F-D9F44EEC5EA3}"/>
              </a:ext>
            </a:extLst>
          </p:cNvPr>
          <p:cNvCxnSpPr>
            <a:cxnSpLocks/>
          </p:cNvCxnSpPr>
          <p:nvPr/>
        </p:nvCxnSpPr>
        <p:spPr>
          <a:xfrm flipH="1" flipV="1">
            <a:off x="2142911" y="5629444"/>
            <a:ext cx="3094691" cy="705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62D21E7-F30D-2B80-41C4-B3B2DD6D34F7}"/>
              </a:ext>
            </a:extLst>
          </p:cNvPr>
          <p:cNvSpPr txBox="1"/>
          <p:nvPr/>
        </p:nvSpPr>
        <p:spPr>
          <a:xfrm>
            <a:off x="5274654" y="5975669"/>
            <a:ext cx="2105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Fit parameters</a:t>
            </a:r>
            <a:endParaRPr lang="en-IL" sz="2400" b="1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3C74517-DCA2-D315-47D0-5FD927E2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46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F3C281-7AB2-16C4-841B-A9E91C04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23257"/>
          </a:xfrm>
        </p:spPr>
        <p:txBody>
          <a:bodyPr>
            <a:normAutofit/>
          </a:bodyPr>
          <a:lstStyle/>
          <a:p>
            <a:r>
              <a:rPr lang="en-US" sz="6000" b="1" dirty="0"/>
              <a:t>Summary</a:t>
            </a:r>
            <a:endParaRPr lang="en-IL" sz="6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BA2AFA0-43F3-2E91-EC0A-5AE9BD621F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17638"/>
                <a:ext cx="9144000" cy="544036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𝐴𝑟</m:t>
                    </m:r>
                  </m:oMath>
                </a14:m>
                <a:r>
                  <a:rPr lang="en-US" dirty="0"/>
                  <a:t> interactions produce scintillation light</a:t>
                </a:r>
              </a:p>
              <a:p>
                <a:endParaRPr lang="en-US" dirty="0"/>
              </a:p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induced scintillation can improve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energy reconstruction by assisting neutron detection in LArTPCs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Validated Geant4 simulation in terms of energy deposit and optical photon production</a:t>
                </a:r>
                <a:endParaRPr lang="en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CBA2AFA0-43F3-2E91-EC0A-5AE9BD621F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7638"/>
                <a:ext cx="9144000" cy="5440362"/>
              </a:xfrm>
              <a:blipFill>
                <a:blip r:embed="rId2"/>
                <a:stretch>
                  <a:fillRect l="-1533" t="-134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0E79582-3E64-6010-040F-6F9B3EBCD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9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A9E978-3FCA-717E-4281-8434C48C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885"/>
            <a:ext cx="8229600" cy="653143"/>
          </a:xfrm>
        </p:spPr>
        <p:txBody>
          <a:bodyPr>
            <a:noAutofit/>
          </a:bodyPr>
          <a:lstStyle/>
          <a:p>
            <a:r>
              <a:rPr lang="en-US" dirty="0"/>
              <a:t>Future goals</a:t>
            </a:r>
            <a:endParaRPr lang="en-IL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E1369EA9-C557-6C66-034A-D11496A8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214"/>
            <a:ext cx="9150220" cy="5308619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EB888AD-561D-213D-4977-F6CDDB2E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92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A9E978-3FCA-717E-4281-8434C48C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885"/>
            <a:ext cx="8229600" cy="653143"/>
          </a:xfrm>
        </p:spPr>
        <p:txBody>
          <a:bodyPr>
            <a:noAutofit/>
          </a:bodyPr>
          <a:lstStyle/>
          <a:p>
            <a:r>
              <a:rPr lang="en-US" dirty="0"/>
              <a:t>Future goals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970C10C3-3C01-F453-06C4-3642F1129D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11087"/>
                <a:ext cx="9143999" cy="439782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Build comprehensive simulation for TAU Lab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GB" dirty="0"/>
                  <a:t>Calibrate LAr test-stand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 sources, then measure low energy neutron scintillation (using dd-generator) </a:t>
                </a:r>
              </a:p>
              <a:p>
                <a:endParaRPr lang="en-GB" dirty="0"/>
              </a:p>
              <a:p>
                <a:r>
                  <a:rPr lang="en-GB" dirty="0"/>
                  <a:t>Final goal: simulate/measure high-E neutron scintillation response.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970C10C3-3C01-F453-06C4-3642F1129D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11087"/>
                <a:ext cx="9143999" cy="4397828"/>
              </a:xfrm>
              <a:blipFill>
                <a:blip r:embed="rId2"/>
                <a:stretch>
                  <a:fillRect l="-1533" t="-1801" r="-333" b="-415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A87AC36-AAF2-4DE7-0AD1-F9586650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84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_reaction_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151" y="982307"/>
            <a:ext cx="4114800" cy="422308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639501"/>
            <a:ext cx="8229600" cy="2218499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dirty="0"/>
              <a:t>Distribution of interaction types at 10 MeV shows dominance of elastic + (</a:t>
            </a:r>
            <a:r>
              <a:rPr dirty="0" err="1"/>
              <a:t>n,n</a:t>
            </a:r>
            <a:r>
              <a:rPr dirty="0"/>
              <a:t>').</a:t>
            </a:r>
          </a:p>
          <a:p>
            <a:r>
              <a:rPr dirty="0"/>
              <a:t>Important for modeling expected light yields and neutron ID.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17FC50-663F-AAC6-854F-C83441D8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957"/>
            <a:ext cx="8229600" cy="955350"/>
          </a:xfrm>
        </p:spPr>
        <p:txBody>
          <a:bodyPr>
            <a:noAutofit/>
          </a:bodyPr>
          <a:lstStyle/>
          <a:p>
            <a:r>
              <a:rPr lang="en-US" sz="4000" dirty="0"/>
              <a:t>Background</a:t>
            </a:r>
            <a:br>
              <a:rPr lang="en-US" sz="3600" dirty="0"/>
            </a:br>
            <a:r>
              <a:rPr lang="en-US" sz="3200" b="1" dirty="0"/>
              <a:t>Interaction type breakdown</a:t>
            </a:r>
            <a:endParaRPr sz="3600" b="1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AB96D37-4B7F-7988-38DA-E73D3701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>
            <a:extLst>
              <a:ext uri="{FF2B5EF4-FFF2-40B4-BE49-F238E27FC236}">
                <a16:creationId xmlns:a16="http://schemas.microsoft.com/office/drawing/2014/main" id="{53513C3F-E520-F5EC-58D5-456888425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334" y="4821926"/>
            <a:ext cx="6195332" cy="1622768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05891014-AB86-303C-6D30-DD1DDF3E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12225"/>
          </a:xfrm>
        </p:spPr>
        <p:txBody>
          <a:bodyPr>
            <a:normAutofit/>
          </a:bodyPr>
          <a:lstStyle/>
          <a:p>
            <a:r>
              <a:rPr lang="en-US" dirty="0"/>
              <a:t>Neutrino detection challenge</a:t>
            </a:r>
            <a:endParaRPr lang="en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2FC9F56-B63A-F33A-A7EE-EE6F0083A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" y="898625"/>
            <a:ext cx="9046028" cy="2815594"/>
          </a:xfrm>
        </p:spPr>
        <p:txBody>
          <a:bodyPr>
            <a:normAutofit/>
          </a:bodyPr>
          <a:lstStyle/>
          <a:p>
            <a:r>
              <a:rPr lang="en-US" dirty="0"/>
              <a:t>Neutrinos have a very low cross section for interaction since they only interact weakly</a:t>
            </a:r>
          </a:p>
          <a:p>
            <a:r>
              <a:rPr lang="en-US" dirty="0"/>
              <a:t>They are neutral and thus invisible in our detectors</a:t>
            </a:r>
          </a:p>
          <a:p>
            <a:r>
              <a:rPr lang="en-US" dirty="0"/>
              <a:t>Need to study them via their interaction products</a:t>
            </a:r>
            <a:endParaRPr lang="en-IL" dirty="0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CC6904D0-3152-A1D5-75EE-3500D97B3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861" y="3897530"/>
            <a:ext cx="6734277" cy="9620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דיו 9">
                <a:extLst>
                  <a:ext uri="{FF2B5EF4-FFF2-40B4-BE49-F238E27FC236}">
                    <a16:creationId xmlns:a16="http://schemas.microsoft.com/office/drawing/2014/main" id="{C7FB3E8C-7DDD-5DDF-C6E4-3F4CC66961C4}"/>
                  </a:ext>
                </a:extLst>
              </p14:cNvPr>
              <p14:cNvContentPartPr/>
              <p14:nvPr/>
            </p14:nvContentPartPr>
            <p14:xfrm>
              <a:off x="6324377" y="6368109"/>
              <a:ext cx="360" cy="360"/>
            </p14:xfrm>
          </p:contentPart>
        </mc:Choice>
        <mc:Fallback xmlns="">
          <p:pic>
            <p:nvPicPr>
              <p:cNvPr id="10" name="דיו 9">
                <a:extLst>
                  <a:ext uri="{FF2B5EF4-FFF2-40B4-BE49-F238E27FC236}">
                    <a16:creationId xmlns:a16="http://schemas.microsoft.com/office/drawing/2014/main" id="{C7FB3E8C-7DDD-5DDF-C6E4-3F4CC66961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8377" y="629610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דיו 10">
                <a:extLst>
                  <a:ext uri="{FF2B5EF4-FFF2-40B4-BE49-F238E27FC236}">
                    <a16:creationId xmlns:a16="http://schemas.microsoft.com/office/drawing/2014/main" id="{259FFDF5-AE47-B56A-A7A3-4C49007825E4}"/>
                  </a:ext>
                </a:extLst>
              </p14:cNvPr>
              <p14:cNvContentPartPr/>
              <p14:nvPr/>
            </p14:nvContentPartPr>
            <p14:xfrm>
              <a:off x="6136457" y="6134829"/>
              <a:ext cx="200160" cy="222120"/>
            </p14:xfrm>
          </p:contentPart>
        </mc:Choice>
        <mc:Fallback xmlns="">
          <p:pic>
            <p:nvPicPr>
              <p:cNvPr id="11" name="דיו 10">
                <a:extLst>
                  <a:ext uri="{FF2B5EF4-FFF2-40B4-BE49-F238E27FC236}">
                    <a16:creationId xmlns:a16="http://schemas.microsoft.com/office/drawing/2014/main" id="{259FFDF5-AE47-B56A-A7A3-4C49007825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0817" y="6063189"/>
                <a:ext cx="27180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דיו 11">
                <a:extLst>
                  <a:ext uri="{FF2B5EF4-FFF2-40B4-BE49-F238E27FC236}">
                    <a16:creationId xmlns:a16="http://schemas.microsoft.com/office/drawing/2014/main" id="{2A97C59F-19A1-4BA7-E1A3-884210B48591}"/>
                  </a:ext>
                </a:extLst>
              </p14:cNvPr>
              <p14:cNvContentPartPr/>
              <p14:nvPr/>
            </p14:nvContentPartPr>
            <p14:xfrm>
              <a:off x="6335537" y="6269829"/>
              <a:ext cx="360" cy="360"/>
            </p14:xfrm>
          </p:contentPart>
        </mc:Choice>
        <mc:Fallback xmlns="">
          <p:pic>
            <p:nvPicPr>
              <p:cNvPr id="12" name="דיו 11">
                <a:extLst>
                  <a:ext uri="{FF2B5EF4-FFF2-40B4-BE49-F238E27FC236}">
                    <a16:creationId xmlns:a16="http://schemas.microsoft.com/office/drawing/2014/main" id="{2A97C59F-19A1-4BA7-E1A3-884210B485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99537" y="619818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דיו 12">
                <a:extLst>
                  <a:ext uri="{FF2B5EF4-FFF2-40B4-BE49-F238E27FC236}">
                    <a16:creationId xmlns:a16="http://schemas.microsoft.com/office/drawing/2014/main" id="{932098E0-2E78-4391-DDBF-433C19089206}"/>
                  </a:ext>
                </a:extLst>
              </p14:cNvPr>
              <p14:cNvContentPartPr/>
              <p14:nvPr/>
            </p14:nvContentPartPr>
            <p14:xfrm>
              <a:off x="6290897" y="6250389"/>
              <a:ext cx="102240" cy="159120"/>
            </p14:xfrm>
          </p:contentPart>
        </mc:Choice>
        <mc:Fallback xmlns="">
          <p:pic>
            <p:nvPicPr>
              <p:cNvPr id="13" name="דיו 12">
                <a:extLst>
                  <a:ext uri="{FF2B5EF4-FFF2-40B4-BE49-F238E27FC236}">
                    <a16:creationId xmlns:a16="http://schemas.microsoft.com/office/drawing/2014/main" id="{932098E0-2E78-4391-DDBF-433C1908920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54897" y="6178749"/>
                <a:ext cx="1738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דיו 13">
                <a:extLst>
                  <a:ext uri="{FF2B5EF4-FFF2-40B4-BE49-F238E27FC236}">
                    <a16:creationId xmlns:a16="http://schemas.microsoft.com/office/drawing/2014/main" id="{56DB4381-6241-3133-B161-CA294F95D25E}"/>
                  </a:ext>
                </a:extLst>
              </p14:cNvPr>
              <p14:cNvContentPartPr/>
              <p14:nvPr/>
            </p14:nvContentPartPr>
            <p14:xfrm>
              <a:off x="6220697" y="6163989"/>
              <a:ext cx="271800" cy="377280"/>
            </p14:xfrm>
          </p:contentPart>
        </mc:Choice>
        <mc:Fallback xmlns="">
          <p:pic>
            <p:nvPicPr>
              <p:cNvPr id="14" name="דיו 13">
                <a:extLst>
                  <a:ext uri="{FF2B5EF4-FFF2-40B4-BE49-F238E27FC236}">
                    <a16:creationId xmlns:a16="http://schemas.microsoft.com/office/drawing/2014/main" id="{56DB4381-6241-3133-B161-CA294F95D25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85057" y="6091989"/>
                <a:ext cx="343440" cy="52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דיו 14">
                <a:extLst>
                  <a:ext uri="{FF2B5EF4-FFF2-40B4-BE49-F238E27FC236}">
                    <a16:creationId xmlns:a16="http://schemas.microsoft.com/office/drawing/2014/main" id="{EA1F91F4-50A8-6905-1830-03EACF7D10B4}"/>
                  </a:ext>
                </a:extLst>
              </p14:cNvPr>
              <p14:cNvContentPartPr/>
              <p14:nvPr/>
            </p14:nvContentPartPr>
            <p14:xfrm>
              <a:off x="6248417" y="6139509"/>
              <a:ext cx="360" cy="360"/>
            </p14:xfrm>
          </p:contentPart>
        </mc:Choice>
        <mc:Fallback xmlns="">
          <p:pic>
            <p:nvPicPr>
              <p:cNvPr id="15" name="דיו 14">
                <a:extLst>
                  <a:ext uri="{FF2B5EF4-FFF2-40B4-BE49-F238E27FC236}">
                    <a16:creationId xmlns:a16="http://schemas.microsoft.com/office/drawing/2014/main" id="{EA1F91F4-50A8-6905-1830-03EACF7D10B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12417" y="606786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דיו 15">
                <a:extLst>
                  <a:ext uri="{FF2B5EF4-FFF2-40B4-BE49-F238E27FC236}">
                    <a16:creationId xmlns:a16="http://schemas.microsoft.com/office/drawing/2014/main" id="{914DA5CD-DF81-2971-2A84-921251013A86}"/>
                  </a:ext>
                </a:extLst>
              </p14:cNvPr>
              <p14:cNvContentPartPr/>
              <p14:nvPr/>
            </p14:nvContentPartPr>
            <p14:xfrm>
              <a:off x="6248417" y="6135189"/>
              <a:ext cx="360" cy="4680"/>
            </p14:xfrm>
          </p:contentPart>
        </mc:Choice>
        <mc:Fallback xmlns="">
          <p:pic>
            <p:nvPicPr>
              <p:cNvPr id="16" name="דיו 15">
                <a:extLst>
                  <a:ext uri="{FF2B5EF4-FFF2-40B4-BE49-F238E27FC236}">
                    <a16:creationId xmlns:a16="http://schemas.microsoft.com/office/drawing/2014/main" id="{914DA5CD-DF81-2971-2A84-921251013A8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12417" y="6063549"/>
                <a:ext cx="720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דיו 16">
                <a:extLst>
                  <a:ext uri="{FF2B5EF4-FFF2-40B4-BE49-F238E27FC236}">
                    <a16:creationId xmlns:a16="http://schemas.microsoft.com/office/drawing/2014/main" id="{CB5B9396-734F-2A32-A661-9E2D34933F2E}"/>
                  </a:ext>
                </a:extLst>
              </p14:cNvPr>
              <p14:cNvContentPartPr/>
              <p14:nvPr/>
            </p14:nvContentPartPr>
            <p14:xfrm>
              <a:off x="6270017" y="6204309"/>
              <a:ext cx="119160" cy="81000"/>
            </p14:xfrm>
          </p:contentPart>
        </mc:Choice>
        <mc:Fallback xmlns="">
          <p:pic>
            <p:nvPicPr>
              <p:cNvPr id="17" name="דיו 16">
                <a:extLst>
                  <a:ext uri="{FF2B5EF4-FFF2-40B4-BE49-F238E27FC236}">
                    <a16:creationId xmlns:a16="http://schemas.microsoft.com/office/drawing/2014/main" id="{CB5B9396-734F-2A32-A661-9E2D34933F2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34017" y="6132669"/>
                <a:ext cx="1908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דיו 17">
                <a:extLst>
                  <a:ext uri="{FF2B5EF4-FFF2-40B4-BE49-F238E27FC236}">
                    <a16:creationId xmlns:a16="http://schemas.microsoft.com/office/drawing/2014/main" id="{0CFC6DD7-8752-90A4-EE3C-7D893CAC70D2}"/>
                  </a:ext>
                </a:extLst>
              </p14:cNvPr>
              <p14:cNvContentPartPr/>
              <p14:nvPr/>
            </p14:nvContentPartPr>
            <p14:xfrm>
              <a:off x="6396377" y="6302589"/>
              <a:ext cx="4680" cy="4680"/>
            </p14:xfrm>
          </p:contentPart>
        </mc:Choice>
        <mc:Fallback xmlns="">
          <p:pic>
            <p:nvPicPr>
              <p:cNvPr id="18" name="דיו 17">
                <a:extLst>
                  <a:ext uri="{FF2B5EF4-FFF2-40B4-BE49-F238E27FC236}">
                    <a16:creationId xmlns:a16="http://schemas.microsoft.com/office/drawing/2014/main" id="{0CFC6DD7-8752-90A4-EE3C-7D893CAC70D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60737" y="6230949"/>
                <a:ext cx="763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דיו 18">
                <a:extLst>
                  <a:ext uri="{FF2B5EF4-FFF2-40B4-BE49-F238E27FC236}">
                    <a16:creationId xmlns:a16="http://schemas.microsoft.com/office/drawing/2014/main" id="{7C8E8600-E911-B857-A653-DFCC9BCCCBA5}"/>
                  </a:ext>
                </a:extLst>
              </p14:cNvPr>
              <p14:cNvContentPartPr/>
              <p14:nvPr/>
            </p14:nvContentPartPr>
            <p14:xfrm>
              <a:off x="6302777" y="6302589"/>
              <a:ext cx="21960" cy="360"/>
            </p14:xfrm>
          </p:contentPart>
        </mc:Choice>
        <mc:Fallback xmlns="">
          <p:pic>
            <p:nvPicPr>
              <p:cNvPr id="19" name="דיו 18">
                <a:extLst>
                  <a:ext uri="{FF2B5EF4-FFF2-40B4-BE49-F238E27FC236}">
                    <a16:creationId xmlns:a16="http://schemas.microsoft.com/office/drawing/2014/main" id="{7C8E8600-E911-B857-A653-DFCC9BCCCBA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66777" y="6230949"/>
                <a:ext cx="936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דיו 19">
                <a:extLst>
                  <a:ext uri="{FF2B5EF4-FFF2-40B4-BE49-F238E27FC236}">
                    <a16:creationId xmlns:a16="http://schemas.microsoft.com/office/drawing/2014/main" id="{E4F7C77F-19F3-1BE4-1826-CF4B03A4A211}"/>
                  </a:ext>
                </a:extLst>
              </p14:cNvPr>
              <p14:cNvContentPartPr/>
              <p14:nvPr/>
            </p14:nvContentPartPr>
            <p14:xfrm>
              <a:off x="6302777" y="6302589"/>
              <a:ext cx="360" cy="360"/>
            </p14:xfrm>
          </p:contentPart>
        </mc:Choice>
        <mc:Fallback xmlns="">
          <p:pic>
            <p:nvPicPr>
              <p:cNvPr id="20" name="דיו 19">
                <a:extLst>
                  <a:ext uri="{FF2B5EF4-FFF2-40B4-BE49-F238E27FC236}">
                    <a16:creationId xmlns:a16="http://schemas.microsoft.com/office/drawing/2014/main" id="{E4F7C77F-19F3-1BE4-1826-CF4B03A4A2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6777" y="623094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דיו 20">
                <a:extLst>
                  <a:ext uri="{FF2B5EF4-FFF2-40B4-BE49-F238E27FC236}">
                    <a16:creationId xmlns:a16="http://schemas.microsoft.com/office/drawing/2014/main" id="{6B710679-4FA3-D93E-A0C1-574A91F0A3D6}"/>
                  </a:ext>
                </a:extLst>
              </p14:cNvPr>
              <p14:cNvContentPartPr/>
              <p14:nvPr/>
            </p14:nvContentPartPr>
            <p14:xfrm>
              <a:off x="6327617" y="6324189"/>
              <a:ext cx="29520" cy="360"/>
            </p14:xfrm>
          </p:contentPart>
        </mc:Choice>
        <mc:Fallback xmlns="">
          <p:pic>
            <p:nvPicPr>
              <p:cNvPr id="21" name="דיו 20">
                <a:extLst>
                  <a:ext uri="{FF2B5EF4-FFF2-40B4-BE49-F238E27FC236}">
                    <a16:creationId xmlns:a16="http://schemas.microsoft.com/office/drawing/2014/main" id="{6B710679-4FA3-D93E-A0C1-574A91F0A3D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91977" y="6252549"/>
                <a:ext cx="101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דיו 21">
                <a:extLst>
                  <a:ext uri="{FF2B5EF4-FFF2-40B4-BE49-F238E27FC236}">
                    <a16:creationId xmlns:a16="http://schemas.microsoft.com/office/drawing/2014/main" id="{68D7F0D8-AB2F-BB9D-052F-CC268DB8F930}"/>
                  </a:ext>
                </a:extLst>
              </p14:cNvPr>
              <p14:cNvContentPartPr/>
              <p14:nvPr/>
            </p14:nvContentPartPr>
            <p14:xfrm>
              <a:off x="5928377" y="5863389"/>
              <a:ext cx="388440" cy="428400"/>
            </p14:xfrm>
          </p:contentPart>
        </mc:Choice>
        <mc:Fallback xmlns="">
          <p:pic>
            <p:nvPicPr>
              <p:cNvPr id="22" name="דיו 21">
                <a:extLst>
                  <a:ext uri="{FF2B5EF4-FFF2-40B4-BE49-F238E27FC236}">
                    <a16:creationId xmlns:a16="http://schemas.microsoft.com/office/drawing/2014/main" id="{68D7F0D8-AB2F-BB9D-052F-CC268DB8F93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892737" y="5791749"/>
                <a:ext cx="46008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דיו 22">
                <a:extLst>
                  <a:ext uri="{FF2B5EF4-FFF2-40B4-BE49-F238E27FC236}">
                    <a16:creationId xmlns:a16="http://schemas.microsoft.com/office/drawing/2014/main" id="{66D9018C-184B-33A2-9028-89B13E2C03A5}"/>
                  </a:ext>
                </a:extLst>
              </p14:cNvPr>
              <p14:cNvContentPartPr/>
              <p14:nvPr/>
            </p14:nvContentPartPr>
            <p14:xfrm>
              <a:off x="6137177" y="6022509"/>
              <a:ext cx="137160" cy="256680"/>
            </p14:xfrm>
          </p:contentPart>
        </mc:Choice>
        <mc:Fallback xmlns="">
          <p:pic>
            <p:nvPicPr>
              <p:cNvPr id="23" name="דיו 22">
                <a:extLst>
                  <a:ext uri="{FF2B5EF4-FFF2-40B4-BE49-F238E27FC236}">
                    <a16:creationId xmlns:a16="http://schemas.microsoft.com/office/drawing/2014/main" id="{66D9018C-184B-33A2-9028-89B13E2C03A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101177" y="5950509"/>
                <a:ext cx="20880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דיו 23">
                <a:extLst>
                  <a:ext uri="{FF2B5EF4-FFF2-40B4-BE49-F238E27FC236}">
                    <a16:creationId xmlns:a16="http://schemas.microsoft.com/office/drawing/2014/main" id="{5A397451-A7E2-6850-8EC6-AA26C522A1F5}"/>
                  </a:ext>
                </a:extLst>
              </p14:cNvPr>
              <p14:cNvContentPartPr/>
              <p14:nvPr/>
            </p14:nvContentPartPr>
            <p14:xfrm>
              <a:off x="6052217" y="6139509"/>
              <a:ext cx="350280" cy="205920"/>
            </p14:xfrm>
          </p:contentPart>
        </mc:Choice>
        <mc:Fallback xmlns="">
          <p:pic>
            <p:nvPicPr>
              <p:cNvPr id="24" name="דיו 23">
                <a:extLst>
                  <a:ext uri="{FF2B5EF4-FFF2-40B4-BE49-F238E27FC236}">
                    <a16:creationId xmlns:a16="http://schemas.microsoft.com/office/drawing/2014/main" id="{5A397451-A7E2-6850-8EC6-AA26C522A1F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016217" y="6067869"/>
                <a:ext cx="42192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5" name="דיו 24">
                <a:extLst>
                  <a:ext uri="{FF2B5EF4-FFF2-40B4-BE49-F238E27FC236}">
                    <a16:creationId xmlns:a16="http://schemas.microsoft.com/office/drawing/2014/main" id="{AB63BA0F-66EB-4BF2-AE72-12DFD19882E2}"/>
                  </a:ext>
                </a:extLst>
              </p14:cNvPr>
              <p14:cNvContentPartPr/>
              <p14:nvPr/>
            </p14:nvContentPartPr>
            <p14:xfrm>
              <a:off x="6088577" y="6021069"/>
              <a:ext cx="282240" cy="300960"/>
            </p14:xfrm>
          </p:contentPart>
        </mc:Choice>
        <mc:Fallback xmlns="">
          <p:pic>
            <p:nvPicPr>
              <p:cNvPr id="25" name="דיו 24">
                <a:extLst>
                  <a:ext uri="{FF2B5EF4-FFF2-40B4-BE49-F238E27FC236}">
                    <a16:creationId xmlns:a16="http://schemas.microsoft.com/office/drawing/2014/main" id="{AB63BA0F-66EB-4BF2-AE72-12DFD19882E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052577" y="5949429"/>
                <a:ext cx="35388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דיו 25">
                <a:extLst>
                  <a:ext uri="{FF2B5EF4-FFF2-40B4-BE49-F238E27FC236}">
                    <a16:creationId xmlns:a16="http://schemas.microsoft.com/office/drawing/2014/main" id="{A20E3D9F-F3DD-9E82-5075-302657104235}"/>
                  </a:ext>
                </a:extLst>
              </p14:cNvPr>
              <p14:cNvContentPartPr/>
              <p14:nvPr/>
            </p14:nvContentPartPr>
            <p14:xfrm>
              <a:off x="6378737" y="6368109"/>
              <a:ext cx="360" cy="360"/>
            </p14:xfrm>
          </p:contentPart>
        </mc:Choice>
        <mc:Fallback xmlns="">
          <p:pic>
            <p:nvPicPr>
              <p:cNvPr id="26" name="דיו 25">
                <a:extLst>
                  <a:ext uri="{FF2B5EF4-FFF2-40B4-BE49-F238E27FC236}">
                    <a16:creationId xmlns:a16="http://schemas.microsoft.com/office/drawing/2014/main" id="{A20E3D9F-F3DD-9E82-5075-3026571042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2737" y="629610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7" name="דיו 26">
                <a:extLst>
                  <a:ext uri="{FF2B5EF4-FFF2-40B4-BE49-F238E27FC236}">
                    <a16:creationId xmlns:a16="http://schemas.microsoft.com/office/drawing/2014/main" id="{77120191-E784-5CBB-199E-016A832A308C}"/>
                  </a:ext>
                </a:extLst>
              </p14:cNvPr>
              <p14:cNvContentPartPr/>
              <p14:nvPr/>
            </p14:nvContentPartPr>
            <p14:xfrm>
              <a:off x="6378737" y="6368109"/>
              <a:ext cx="360" cy="360"/>
            </p14:xfrm>
          </p:contentPart>
        </mc:Choice>
        <mc:Fallback xmlns="">
          <p:pic>
            <p:nvPicPr>
              <p:cNvPr id="27" name="דיו 26">
                <a:extLst>
                  <a:ext uri="{FF2B5EF4-FFF2-40B4-BE49-F238E27FC236}">
                    <a16:creationId xmlns:a16="http://schemas.microsoft.com/office/drawing/2014/main" id="{77120191-E784-5CBB-199E-016A832A30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2737" y="629610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דיו 27">
                <a:extLst>
                  <a:ext uri="{FF2B5EF4-FFF2-40B4-BE49-F238E27FC236}">
                    <a16:creationId xmlns:a16="http://schemas.microsoft.com/office/drawing/2014/main" id="{E43E23F9-671A-5135-1BF3-D512582A637B}"/>
                  </a:ext>
                </a:extLst>
              </p14:cNvPr>
              <p14:cNvContentPartPr/>
              <p14:nvPr/>
            </p14:nvContentPartPr>
            <p14:xfrm>
              <a:off x="6367937" y="6356949"/>
              <a:ext cx="360" cy="360"/>
            </p14:xfrm>
          </p:contentPart>
        </mc:Choice>
        <mc:Fallback xmlns="">
          <p:pic>
            <p:nvPicPr>
              <p:cNvPr id="28" name="דיו 27">
                <a:extLst>
                  <a:ext uri="{FF2B5EF4-FFF2-40B4-BE49-F238E27FC236}">
                    <a16:creationId xmlns:a16="http://schemas.microsoft.com/office/drawing/2014/main" id="{E43E23F9-671A-5135-1BF3-D512582A63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297" y="628494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" name="דיו 28">
                <a:extLst>
                  <a:ext uri="{FF2B5EF4-FFF2-40B4-BE49-F238E27FC236}">
                    <a16:creationId xmlns:a16="http://schemas.microsoft.com/office/drawing/2014/main" id="{0EF30702-3E73-BDAC-7166-5BD931DB520A}"/>
                  </a:ext>
                </a:extLst>
              </p14:cNvPr>
              <p14:cNvContentPartPr/>
              <p14:nvPr/>
            </p14:nvContentPartPr>
            <p14:xfrm>
              <a:off x="6161297" y="5856549"/>
              <a:ext cx="360" cy="360"/>
            </p14:xfrm>
          </p:contentPart>
        </mc:Choice>
        <mc:Fallback xmlns="">
          <p:pic>
            <p:nvPicPr>
              <p:cNvPr id="29" name="דיו 28">
                <a:extLst>
                  <a:ext uri="{FF2B5EF4-FFF2-40B4-BE49-F238E27FC236}">
                    <a16:creationId xmlns:a16="http://schemas.microsoft.com/office/drawing/2014/main" id="{0EF30702-3E73-BDAC-7166-5BD931DB52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25657" y="5784549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דיו 29">
                <a:extLst>
                  <a:ext uri="{FF2B5EF4-FFF2-40B4-BE49-F238E27FC236}">
                    <a16:creationId xmlns:a16="http://schemas.microsoft.com/office/drawing/2014/main" id="{B7304838-06F2-0F2C-579B-6B470B729ADD}"/>
                  </a:ext>
                </a:extLst>
              </p14:cNvPr>
              <p14:cNvContentPartPr/>
              <p14:nvPr/>
            </p14:nvContentPartPr>
            <p14:xfrm>
              <a:off x="6052217" y="6083349"/>
              <a:ext cx="285840" cy="106200"/>
            </p14:xfrm>
          </p:contentPart>
        </mc:Choice>
        <mc:Fallback xmlns="">
          <p:pic>
            <p:nvPicPr>
              <p:cNvPr id="30" name="דיו 29">
                <a:extLst>
                  <a:ext uri="{FF2B5EF4-FFF2-40B4-BE49-F238E27FC236}">
                    <a16:creationId xmlns:a16="http://schemas.microsoft.com/office/drawing/2014/main" id="{B7304838-06F2-0F2C-579B-6B470B729AD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016217" y="6011349"/>
                <a:ext cx="3574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" name="דיו 30">
                <a:extLst>
                  <a:ext uri="{FF2B5EF4-FFF2-40B4-BE49-F238E27FC236}">
                    <a16:creationId xmlns:a16="http://schemas.microsoft.com/office/drawing/2014/main" id="{7CA85081-43C1-910D-21A8-B2764AA9C6D5}"/>
                  </a:ext>
                </a:extLst>
              </p14:cNvPr>
              <p14:cNvContentPartPr/>
              <p14:nvPr/>
            </p14:nvContentPartPr>
            <p14:xfrm>
              <a:off x="6257417" y="6204309"/>
              <a:ext cx="100080" cy="79200"/>
            </p14:xfrm>
          </p:contentPart>
        </mc:Choice>
        <mc:Fallback xmlns="">
          <p:pic>
            <p:nvPicPr>
              <p:cNvPr id="31" name="דיו 30">
                <a:extLst>
                  <a:ext uri="{FF2B5EF4-FFF2-40B4-BE49-F238E27FC236}">
                    <a16:creationId xmlns:a16="http://schemas.microsoft.com/office/drawing/2014/main" id="{7CA85081-43C1-910D-21A8-B2764AA9C6D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21417" y="6132669"/>
                <a:ext cx="1717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2" name="דיו 31">
                <a:extLst>
                  <a:ext uri="{FF2B5EF4-FFF2-40B4-BE49-F238E27FC236}">
                    <a16:creationId xmlns:a16="http://schemas.microsoft.com/office/drawing/2014/main" id="{2EAE9180-2FD4-C6B3-ECBA-F2F8B0412B52}"/>
                  </a:ext>
                </a:extLst>
              </p14:cNvPr>
              <p14:cNvContentPartPr/>
              <p14:nvPr/>
            </p14:nvContentPartPr>
            <p14:xfrm>
              <a:off x="6186857" y="6208629"/>
              <a:ext cx="170280" cy="25920"/>
            </p14:xfrm>
          </p:contentPart>
        </mc:Choice>
        <mc:Fallback xmlns="">
          <p:pic>
            <p:nvPicPr>
              <p:cNvPr id="32" name="דיו 31">
                <a:extLst>
                  <a:ext uri="{FF2B5EF4-FFF2-40B4-BE49-F238E27FC236}">
                    <a16:creationId xmlns:a16="http://schemas.microsoft.com/office/drawing/2014/main" id="{2EAE9180-2FD4-C6B3-ECBA-F2F8B0412B5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151217" y="6136989"/>
                <a:ext cx="2419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3" name="דיו 32">
                <a:extLst>
                  <a:ext uri="{FF2B5EF4-FFF2-40B4-BE49-F238E27FC236}">
                    <a16:creationId xmlns:a16="http://schemas.microsoft.com/office/drawing/2014/main" id="{4DF3F0C7-118D-6D22-5606-7987ED62D9AF}"/>
                  </a:ext>
                </a:extLst>
              </p14:cNvPr>
              <p14:cNvContentPartPr/>
              <p14:nvPr/>
            </p14:nvContentPartPr>
            <p14:xfrm>
              <a:off x="7702097" y="3133509"/>
              <a:ext cx="756000" cy="142920"/>
            </p14:xfrm>
          </p:contentPart>
        </mc:Choice>
        <mc:Fallback xmlns="">
          <p:pic>
            <p:nvPicPr>
              <p:cNvPr id="33" name="דיו 32">
                <a:extLst>
                  <a:ext uri="{FF2B5EF4-FFF2-40B4-BE49-F238E27FC236}">
                    <a16:creationId xmlns:a16="http://schemas.microsoft.com/office/drawing/2014/main" id="{4DF3F0C7-118D-6D22-5606-7987ED62D9A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666457" y="3061869"/>
                <a:ext cx="8276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4" name="דיו 33">
                <a:extLst>
                  <a:ext uri="{FF2B5EF4-FFF2-40B4-BE49-F238E27FC236}">
                    <a16:creationId xmlns:a16="http://schemas.microsoft.com/office/drawing/2014/main" id="{CB25ED49-8F04-3386-811F-C361498F12A2}"/>
                  </a:ext>
                </a:extLst>
              </p14:cNvPr>
              <p14:cNvContentPartPr/>
              <p14:nvPr/>
            </p14:nvContentPartPr>
            <p14:xfrm>
              <a:off x="6117377" y="5878149"/>
              <a:ext cx="254160" cy="618120"/>
            </p14:xfrm>
          </p:contentPart>
        </mc:Choice>
        <mc:Fallback xmlns="">
          <p:pic>
            <p:nvPicPr>
              <p:cNvPr id="34" name="דיו 33">
                <a:extLst>
                  <a:ext uri="{FF2B5EF4-FFF2-40B4-BE49-F238E27FC236}">
                    <a16:creationId xmlns:a16="http://schemas.microsoft.com/office/drawing/2014/main" id="{CB25ED49-8F04-3386-811F-C361498F12A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108737" y="5869149"/>
                <a:ext cx="27180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" name="דיו 34">
                <a:extLst>
                  <a:ext uri="{FF2B5EF4-FFF2-40B4-BE49-F238E27FC236}">
                    <a16:creationId xmlns:a16="http://schemas.microsoft.com/office/drawing/2014/main" id="{2DB4A3ED-C0FE-002E-D989-04FD70595C03}"/>
                  </a:ext>
                </a:extLst>
              </p14:cNvPr>
              <p14:cNvContentPartPr/>
              <p14:nvPr/>
            </p14:nvContentPartPr>
            <p14:xfrm>
              <a:off x="6084977" y="6335349"/>
              <a:ext cx="360" cy="360"/>
            </p14:xfrm>
          </p:contentPart>
        </mc:Choice>
        <mc:Fallback xmlns="">
          <p:pic>
            <p:nvPicPr>
              <p:cNvPr id="35" name="דיו 34">
                <a:extLst>
                  <a:ext uri="{FF2B5EF4-FFF2-40B4-BE49-F238E27FC236}">
                    <a16:creationId xmlns:a16="http://schemas.microsoft.com/office/drawing/2014/main" id="{2DB4A3ED-C0FE-002E-D989-04FD70595C0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021977" y="627234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דיו 37">
                <a:extLst>
                  <a:ext uri="{FF2B5EF4-FFF2-40B4-BE49-F238E27FC236}">
                    <a16:creationId xmlns:a16="http://schemas.microsoft.com/office/drawing/2014/main" id="{D37B64FA-5C34-F839-C99D-57F6CDB15F49}"/>
                  </a:ext>
                </a:extLst>
              </p14:cNvPr>
              <p14:cNvContentPartPr/>
              <p14:nvPr/>
            </p14:nvContentPartPr>
            <p14:xfrm>
              <a:off x="6060467" y="5866300"/>
              <a:ext cx="260280" cy="564480"/>
            </p14:xfrm>
          </p:contentPart>
        </mc:Choice>
        <mc:Fallback xmlns="">
          <p:pic>
            <p:nvPicPr>
              <p:cNvPr id="38" name="דיו 37">
                <a:extLst>
                  <a:ext uri="{FF2B5EF4-FFF2-40B4-BE49-F238E27FC236}">
                    <a16:creationId xmlns:a16="http://schemas.microsoft.com/office/drawing/2014/main" id="{D37B64FA-5C34-F839-C99D-57F6CDB15F4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997467" y="5803300"/>
                <a:ext cx="38592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דיו 38">
                <a:extLst>
                  <a:ext uri="{FF2B5EF4-FFF2-40B4-BE49-F238E27FC236}">
                    <a16:creationId xmlns:a16="http://schemas.microsoft.com/office/drawing/2014/main" id="{9C9DCFE7-D422-28A9-E306-6E1301A706B5}"/>
                  </a:ext>
                </a:extLst>
              </p14:cNvPr>
              <p14:cNvContentPartPr/>
              <p14:nvPr/>
            </p14:nvContentPartPr>
            <p14:xfrm>
              <a:off x="6965507" y="6459940"/>
              <a:ext cx="2520" cy="360"/>
            </p14:xfrm>
          </p:contentPart>
        </mc:Choice>
        <mc:Fallback xmlns="">
          <p:pic>
            <p:nvPicPr>
              <p:cNvPr id="39" name="דיו 38">
                <a:extLst>
                  <a:ext uri="{FF2B5EF4-FFF2-40B4-BE49-F238E27FC236}">
                    <a16:creationId xmlns:a16="http://schemas.microsoft.com/office/drawing/2014/main" id="{9C9DCFE7-D422-28A9-E306-6E1301A706B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947867" y="6441940"/>
                <a:ext cx="38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1" name="דיו 70">
                <a:extLst>
                  <a:ext uri="{FF2B5EF4-FFF2-40B4-BE49-F238E27FC236}">
                    <a16:creationId xmlns:a16="http://schemas.microsoft.com/office/drawing/2014/main" id="{FBD6C8BC-8FAF-6A0E-548C-68E095D181A9}"/>
                  </a:ext>
                </a:extLst>
              </p14:cNvPr>
              <p14:cNvContentPartPr/>
              <p14:nvPr/>
            </p14:nvContentPartPr>
            <p14:xfrm>
              <a:off x="4820430" y="6271220"/>
              <a:ext cx="69120" cy="53640"/>
            </p14:xfrm>
          </p:contentPart>
        </mc:Choice>
        <mc:Fallback xmlns="">
          <p:pic>
            <p:nvPicPr>
              <p:cNvPr id="71" name="דיו 70">
                <a:extLst>
                  <a:ext uri="{FF2B5EF4-FFF2-40B4-BE49-F238E27FC236}">
                    <a16:creationId xmlns:a16="http://schemas.microsoft.com/office/drawing/2014/main" id="{FBD6C8BC-8FAF-6A0E-548C-68E095D181A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816110" y="6266900"/>
                <a:ext cx="777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2" name="דיו 71">
                <a:extLst>
                  <a:ext uri="{FF2B5EF4-FFF2-40B4-BE49-F238E27FC236}">
                    <a16:creationId xmlns:a16="http://schemas.microsoft.com/office/drawing/2014/main" id="{4AD4C436-63DD-EA38-8A4B-5A651130F86F}"/>
                  </a:ext>
                </a:extLst>
              </p14:cNvPr>
              <p14:cNvContentPartPr/>
              <p14:nvPr/>
            </p14:nvContentPartPr>
            <p14:xfrm>
              <a:off x="4546470" y="6279500"/>
              <a:ext cx="1225800" cy="186840"/>
            </p14:xfrm>
          </p:contentPart>
        </mc:Choice>
        <mc:Fallback xmlns="">
          <p:pic>
            <p:nvPicPr>
              <p:cNvPr id="72" name="דיו 71">
                <a:extLst>
                  <a:ext uri="{FF2B5EF4-FFF2-40B4-BE49-F238E27FC236}">
                    <a16:creationId xmlns:a16="http://schemas.microsoft.com/office/drawing/2014/main" id="{4AD4C436-63DD-EA38-8A4B-5A651130F86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542150" y="6275180"/>
                <a:ext cx="12344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3" name="דיו 72">
                <a:extLst>
                  <a:ext uri="{FF2B5EF4-FFF2-40B4-BE49-F238E27FC236}">
                    <a16:creationId xmlns:a16="http://schemas.microsoft.com/office/drawing/2014/main" id="{CA9F48D6-778E-FE10-193A-6BE15A807674}"/>
                  </a:ext>
                </a:extLst>
              </p14:cNvPr>
              <p14:cNvContentPartPr/>
              <p14:nvPr/>
            </p14:nvContentPartPr>
            <p14:xfrm>
              <a:off x="5901150" y="5443220"/>
              <a:ext cx="232920" cy="411480"/>
            </p14:xfrm>
          </p:contentPart>
        </mc:Choice>
        <mc:Fallback xmlns="">
          <p:pic>
            <p:nvPicPr>
              <p:cNvPr id="73" name="דיו 72">
                <a:extLst>
                  <a:ext uri="{FF2B5EF4-FFF2-40B4-BE49-F238E27FC236}">
                    <a16:creationId xmlns:a16="http://schemas.microsoft.com/office/drawing/2014/main" id="{CA9F48D6-778E-FE10-193A-6BE15A80767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896830" y="5438900"/>
                <a:ext cx="2415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4" name="דיו 73">
                <a:extLst>
                  <a:ext uri="{FF2B5EF4-FFF2-40B4-BE49-F238E27FC236}">
                    <a16:creationId xmlns:a16="http://schemas.microsoft.com/office/drawing/2014/main" id="{AD2F4BBC-6844-25DF-D51C-528018852AC7}"/>
                  </a:ext>
                </a:extLst>
              </p14:cNvPr>
              <p14:cNvContentPartPr/>
              <p14:nvPr/>
            </p14:nvContentPartPr>
            <p14:xfrm>
              <a:off x="5825190" y="5415140"/>
              <a:ext cx="163080" cy="312840"/>
            </p14:xfrm>
          </p:contentPart>
        </mc:Choice>
        <mc:Fallback xmlns="">
          <p:pic>
            <p:nvPicPr>
              <p:cNvPr id="74" name="דיו 73">
                <a:extLst>
                  <a:ext uri="{FF2B5EF4-FFF2-40B4-BE49-F238E27FC236}">
                    <a16:creationId xmlns:a16="http://schemas.microsoft.com/office/drawing/2014/main" id="{AD2F4BBC-6844-25DF-D51C-528018852AC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820870" y="5410820"/>
                <a:ext cx="1717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5" name="דיו 74">
                <a:extLst>
                  <a:ext uri="{FF2B5EF4-FFF2-40B4-BE49-F238E27FC236}">
                    <a16:creationId xmlns:a16="http://schemas.microsoft.com/office/drawing/2014/main" id="{60117C4F-7813-979C-435C-3A8E35CB722A}"/>
                  </a:ext>
                </a:extLst>
              </p14:cNvPr>
              <p14:cNvContentPartPr/>
              <p14:nvPr/>
            </p14:nvContentPartPr>
            <p14:xfrm>
              <a:off x="8442977" y="3102189"/>
              <a:ext cx="4680" cy="4680"/>
            </p14:xfrm>
          </p:contentPart>
        </mc:Choice>
        <mc:Fallback xmlns="">
          <p:pic>
            <p:nvPicPr>
              <p:cNvPr id="75" name="דיו 74">
                <a:extLst>
                  <a:ext uri="{FF2B5EF4-FFF2-40B4-BE49-F238E27FC236}">
                    <a16:creationId xmlns:a16="http://schemas.microsoft.com/office/drawing/2014/main" id="{60117C4F-7813-979C-435C-3A8E35CB722A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438657" y="3097869"/>
                <a:ext cx="13320" cy="133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4F0B796-B5F8-88E2-9A4F-73543077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7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868680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Simple transfer of energy; calculable from neutron scattering angle.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Elastic scatter kinematics are given by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𝑛𝑟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≈ 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× 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m:rPr>
                            <m:sty m:val="p"/>
                          </m:rPr>
                          <a:rPr lang="en-US" i="1" dirty="0" err="1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𝑛𝑟</m:t>
                        </m:r>
                      </m:sub>
                    </m:sSub>
                  </m:oMath>
                </a14:m>
                <a:r>
                  <a:rPr lang="en-US" sz="2400" dirty="0"/>
                  <a:t> is the recoil nucleus’ kinetic energy, A is the atomic 	number (40 for </a:t>
                </a:r>
                <a:r>
                  <a:rPr lang="en-US" sz="2400" dirty="0" err="1"/>
                  <a:t>Ar</a:t>
                </a:r>
                <a:r>
                  <a:rPr lang="en-US" sz="2400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	neutron’s initial kinetic energy and 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is the neutron scattering angle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8686800" cy="5257800"/>
              </a:xfrm>
              <a:blipFill>
                <a:blip r:embed="rId2"/>
                <a:stretch>
                  <a:fillRect l="-1614" t="-1508" r="-4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B4F3F8BA-3F26-A149-C895-CF7B2267818B}"/>
              </a:ext>
            </a:extLst>
          </p:cNvPr>
          <p:cNvSpPr txBox="1">
            <a:spLocks/>
          </p:cNvSpPr>
          <p:nvPr/>
        </p:nvSpPr>
        <p:spPr>
          <a:xfrm>
            <a:off x="457200" y="26956"/>
            <a:ext cx="8229600" cy="11051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Background</a:t>
            </a:r>
            <a:br>
              <a:rPr lang="en-US" sz="3600" dirty="0"/>
            </a:br>
            <a:r>
              <a:rPr lang="en-US" sz="3200" b="1" dirty="0"/>
              <a:t>Elastic Scattering in LAr</a:t>
            </a:r>
            <a:endParaRPr lang="en-US" sz="3600" b="1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F56FB44-8BA3-D363-D8BE-315175CAF63C}"/>
              </a:ext>
            </a:extLst>
          </p:cNvPr>
          <p:cNvSpPr txBox="1"/>
          <p:nvPr/>
        </p:nvSpPr>
        <p:spPr>
          <a:xfrm>
            <a:off x="6041571" y="4049486"/>
            <a:ext cx="2090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to understand how to derive this</a:t>
            </a:r>
            <a:endParaRPr lang="en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96F68A0-0EA1-D322-55BE-9895D560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19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50B5668-E4FA-692C-1B04-DC8103C98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79D43-1AA7-7BC6-E089-A0F54519C4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53513"/>
                <a:ext cx="8229600" cy="50134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Creus et al. used Geant4 based monte </a:t>
                </a:r>
                <a:r>
                  <a:rPr lang="en-US" sz="2800" dirty="0" err="1"/>
                  <a:t>carlo</a:t>
                </a:r>
                <a:r>
                  <a:rPr lang="en-US" sz="2800" dirty="0"/>
                  <a:t> to analyze their results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Only track and energy deposits were simulated – no scintillation photons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Event selection</a:t>
                </a:r>
              </a:p>
              <a:p>
                <a:pPr marL="0" indent="0">
                  <a:buNone/>
                </a:pPr>
                <a:r>
                  <a:rPr lang="en-US" sz="2400" dirty="0"/>
                  <a:t>Several cuts are used to maximize single elastic events while minimizing background</a:t>
                </a:r>
              </a:p>
              <a:p>
                <a:r>
                  <a:rPr lang="en-US" sz="2400" dirty="0"/>
                  <a:t>Time of flight – using signals from </a:t>
                </a:r>
                <a:r>
                  <a:rPr lang="en-US" sz="2400" dirty="0" err="1"/>
                  <a:t>LAr</a:t>
                </a:r>
                <a:r>
                  <a:rPr lang="en-US" sz="2400" dirty="0"/>
                  <a:t> cell and the liquid scintillator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which distinguishes accidental x-rays and γ rays by looking at theratio of the prompt light to the later light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479D43-1AA7-7BC6-E089-A0F54519C4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53513"/>
                <a:ext cx="8229600" cy="5013451"/>
              </a:xfrm>
              <a:blipFill>
                <a:blip r:embed="rId2"/>
                <a:stretch>
                  <a:fillRect l="-1852" t="-1946" r="-963" b="-85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0F54FFFA-6C43-9C1B-1109-2995772B864F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606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Geant4 Simulation Validation</a:t>
            </a:r>
            <a:br>
              <a:rPr lang="en-US" dirty="0"/>
            </a:br>
            <a:r>
              <a:rPr lang="en-US" sz="3100" b="1" u="sng" dirty="0"/>
              <a:t>Energy deposit calibration</a:t>
            </a:r>
          </a:p>
          <a:p>
            <a:r>
              <a:rPr lang="en-US" sz="2900" dirty="0"/>
              <a:t>Creus Experiment Setup</a:t>
            </a:r>
            <a:endParaRPr lang="en-US" sz="2900" b="1" u="sng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40E9264-18AC-1883-0FC0-12246392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150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8C9B84B-ABCE-2401-7757-734493AAD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787E03-82AD-CF2C-7519-90E206B86E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771134"/>
                <a:ext cx="8915400" cy="508686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endParaRPr lang="en-US" u="sng" dirty="0"/>
              </a:p>
              <a:p>
                <a:pPr marL="0" indent="0" algn="ctr">
                  <a:buNone/>
                </a:pPr>
                <a:r>
                  <a:rPr lang="en-US" sz="2800" u="sng" dirty="0"/>
                  <a:t>From energy deposit to photoelectrons</a:t>
                </a:r>
              </a:p>
              <a:p>
                <a:r>
                  <a:rPr lang="en-US" sz="2400" dirty="0"/>
                  <a:t>Since they did not simulate scintillation, a response function is needed to obtain number of photoelectrons (p.e.) from energy deposit: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1" i="1" dirty="0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GB" sz="2400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GB" sz="2400" b="1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2400" b="1" i="1" dirty="0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d>
                        <m:dPr>
                          <m:ctrlPr>
                            <a:rPr lang="en-GB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</m:d>
                      <m:r>
                        <a:rPr lang="en-GB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1" i="1" dirty="0">
                          <a:latin typeface="Cambria Math" panose="02040503050406030204" pitchFamily="18" charset="0"/>
                        </a:rPr>
                        <m:t>𝑮𝒂𝒖𝒔𝒔</m:t>
                      </m:r>
                      <m:d>
                        <m:dPr>
                          <m:ctrlPr>
                            <a:rPr lang="en-GB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400" b="1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 dirty="0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GB" sz="2400" b="1" i="1" dirty="0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</m:sSub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GB" sz="2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1" i="1" dirty="0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GB" sz="2400" b="1" i="1" dirty="0" smtClean="0">
                                      <a:latin typeface="Cambria Math" panose="02040503050406030204" pitchFamily="18" charset="0"/>
                                    </a:rPr>
                                    <m:t>𝒆𝒇𝒇</m:t>
                                  </m:r>
                                </m:sub>
                              </m:sSub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GB" sz="2400" b="1" dirty="0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  <m:r>
                                <a:rPr lang="en-GB" sz="2400" b="1" dirty="0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  <m:e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  <m:r>
                                <a:rPr lang="en-GB" sz="2400" b="1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GB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GB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400" b="1" i="1" dirty="0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p>
                                      <m:r>
                                        <a:rPr lang="en-GB" sz="2400" b="1" i="1" dirty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GB" sz="2400" b="1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GB" sz="24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400" b="1" i="1" dirty="0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GB" sz="2400" b="1" i="1" dirty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  <m:r>
                                        <a:rPr lang="en-GB" sz="2400" b="1" i="1" dirty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GB" sz="2400" b="1" i="1" dirty="0">
                                          <a:latin typeface="Cambria Math" panose="02040503050406030204" pitchFamily="18" charset="0"/>
                                        </a:rPr>
                                        <m:t>𝒆</m:t>
                                      </m:r>
                                    </m:sub>
                                    <m:sup>
                                      <m:r>
                                        <a:rPr lang="en-GB" sz="2400" b="1" i="1" dirty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bSup>
                                </m:e>
                              </m:rad>
                              <m:r>
                                <a:rPr lang="en-GB" sz="2400" b="1" i="1" dirty="0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ad>
                                <m:radPr>
                                  <m:degHide m:val="on"/>
                                  <m:ctrlPr>
                                    <a:rPr lang="en-GB" sz="24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GB" sz="2400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 dirty="0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GB" sz="2400" b="1" i="1" dirty="0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sub>
                                  </m:sSub>
                                  <m:r>
                                    <a:rPr lang="en-GB" sz="2400" b="1" i="1" dirty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GB" sz="2400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b="1" i="1" dirty="0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en-GB" sz="2400" b="1" i="1" dirty="0" smtClean="0">
                                          <a:latin typeface="Cambria Math" panose="02040503050406030204" pitchFamily="18" charset="0"/>
                                        </a:rPr>
                                        <m:t>𝒆𝒇𝒇</m:t>
                                      </m:r>
                                    </m:sub>
                                  </m:sSub>
                                  <m:r>
                                    <a:rPr lang="en-GB" sz="2400" b="1" i="1" dirty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GB" sz="2400" b="1" dirty="0">
                                      <a:latin typeface="Cambria Math" panose="02040503050406030204" pitchFamily="18" charset="0"/>
                                    </a:rPr>
                                    <m:t>𝚫</m:t>
                                  </m:r>
                                  <m:r>
                                    <a:rPr lang="en-GB" sz="2400" b="1" dirty="0">
                                      <a:latin typeface="Cambria Math" panose="02040503050406030204" pitchFamily="18" charset="0"/>
                                    </a:rPr>
                                    <m:t>𝐄</m:t>
                                  </m:r>
                                </m:e>
                              </m:rad>
                            </m:e>
                          </m:eqArr>
                        </m:e>
                      </m:d>
                    </m:oMath>
                  </m:oMathPara>
                </a14:m>
                <a:endParaRPr lang="en-US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787E03-82AD-CF2C-7519-90E206B86E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771134"/>
                <a:ext cx="8915400" cy="5086865"/>
              </a:xfrm>
              <a:blipFill>
                <a:blip r:embed="rId2"/>
                <a:stretch>
                  <a:fillRect l="-8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1F1B602-3F7C-4078-47C8-37FC63D56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-1"/>
                <a:ext cx="8229600" cy="22098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/>
                  <a:t>Geant4 Simulation Validation</a:t>
                </a:r>
                <a:br>
                  <a:rPr lang="en-US" sz="4900" dirty="0"/>
                </a:br>
                <a:r>
                  <a:rPr lang="en-US" sz="3700" b="1" u="sng" dirty="0"/>
                  <a:t>Energy deposit calibration</a:t>
                </a:r>
              </a:p>
              <a:p>
                <a:r>
                  <a:rPr lang="en-US" sz="3600" dirty="0"/>
                  <a:t>Extracting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endParaRPr lang="en-US" sz="3600" b="1" u="sng" dirty="0"/>
              </a:p>
            </p:txBody>
          </p:sp>
        </mc:Choice>
        <mc:Fallback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1F1B602-3F7C-4078-47C8-37FC63D56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-1"/>
                <a:ext cx="8229600" cy="2209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מחבר חץ ישר 1">
            <a:extLst>
              <a:ext uri="{FF2B5EF4-FFF2-40B4-BE49-F238E27FC236}">
                <a16:creationId xmlns:a16="http://schemas.microsoft.com/office/drawing/2014/main" id="{9A5F9B6B-CFEE-BD40-7F55-49F98B78D7B6}"/>
              </a:ext>
            </a:extLst>
          </p:cNvPr>
          <p:cNvCxnSpPr>
            <a:cxnSpLocks/>
          </p:cNvCxnSpPr>
          <p:nvPr/>
        </p:nvCxnSpPr>
        <p:spPr>
          <a:xfrm flipV="1">
            <a:off x="4014107" y="5900348"/>
            <a:ext cx="345622" cy="701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980F887-4839-10BE-DC76-232C42A1418C}"/>
              </a:ext>
            </a:extLst>
          </p:cNvPr>
          <p:cNvSpPr txBox="1"/>
          <p:nvPr/>
        </p:nvSpPr>
        <p:spPr>
          <a:xfrm>
            <a:off x="1752600" y="6457890"/>
            <a:ext cx="280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Resolution smearing</a:t>
            </a:r>
            <a:endParaRPr lang="en-IL" sz="2000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DC4368A-6731-F73F-0E66-23812EE33B05}"/>
              </a:ext>
            </a:extLst>
          </p:cNvPr>
          <p:cNvSpPr txBox="1"/>
          <p:nvPr/>
        </p:nvSpPr>
        <p:spPr>
          <a:xfrm>
            <a:off x="5105400" y="6457889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Resolution of 1pe PMT signal</a:t>
            </a:r>
            <a:endParaRPr lang="en-IL" sz="2000" b="1" dirty="0"/>
          </a:p>
        </p:txBody>
      </p: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6C52883B-44E9-AA8C-A1BA-40D145E133C0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5956713"/>
            <a:ext cx="1111023" cy="596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B4728BED-F966-2B0F-5D23-BC96A7D2F9AD}"/>
              </a:ext>
            </a:extLst>
          </p:cNvPr>
          <p:cNvSpPr txBox="1"/>
          <p:nvPr/>
        </p:nvSpPr>
        <p:spPr>
          <a:xfrm>
            <a:off x="1763486" y="4060221"/>
            <a:ext cx="2808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Measured Light Yield</a:t>
            </a:r>
            <a:endParaRPr lang="en-IL" sz="2000" b="1" dirty="0"/>
          </a:p>
        </p:txBody>
      </p:sp>
      <p:cxnSp>
        <p:nvCxnSpPr>
          <p:cNvPr id="19" name="מחבר חץ ישר 18">
            <a:extLst>
              <a:ext uri="{FF2B5EF4-FFF2-40B4-BE49-F238E27FC236}">
                <a16:creationId xmlns:a16="http://schemas.microsoft.com/office/drawing/2014/main" id="{CD9D2AB0-6D58-16B1-B148-098418BCCE6A}"/>
              </a:ext>
            </a:extLst>
          </p:cNvPr>
          <p:cNvCxnSpPr>
            <a:cxnSpLocks/>
          </p:cNvCxnSpPr>
          <p:nvPr/>
        </p:nvCxnSpPr>
        <p:spPr>
          <a:xfrm>
            <a:off x="4103914" y="4314566"/>
            <a:ext cx="794657" cy="540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54D7D16F-CD70-753E-526E-D19BDE515741}"/>
              </a:ext>
            </a:extLst>
          </p:cNvPr>
          <p:cNvSpPr txBox="1"/>
          <p:nvPr/>
        </p:nvSpPr>
        <p:spPr>
          <a:xfrm>
            <a:off x="6749142" y="3980935"/>
            <a:ext cx="1774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Energy deposit</a:t>
            </a:r>
            <a:endParaRPr lang="en-IL" sz="2000" b="1" dirty="0"/>
          </a:p>
        </p:txBody>
      </p: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DD3E3F79-9853-CF58-19F1-5AF0FA91894C}"/>
              </a:ext>
            </a:extLst>
          </p:cNvPr>
          <p:cNvCxnSpPr>
            <a:cxnSpLocks/>
          </p:cNvCxnSpPr>
          <p:nvPr/>
        </p:nvCxnSpPr>
        <p:spPr>
          <a:xfrm flipH="1">
            <a:off x="6749142" y="4381045"/>
            <a:ext cx="631372" cy="474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מציין מיקום של מספר שקופית 7">
            <a:extLst>
              <a:ext uri="{FF2B5EF4-FFF2-40B4-BE49-F238E27FC236}">
                <a16:creationId xmlns:a16="http://schemas.microsoft.com/office/drawing/2014/main" id="{DEF474AB-09D9-8B86-9AE1-476E0F67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0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7CDE6BDA-42C3-9ADC-5C68-42653AB8AD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0"/>
                <a:ext cx="8229600" cy="16063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 lnSpcReduction="10000"/>
              </a:bodyPr>
              <a:lstStyle>
                <a:lvl1pPr algn="ctr" defTabSz="4572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Geant4 Simulation Validation</a:t>
                </a:r>
                <a:br>
                  <a:rPr lang="en-US" dirty="0"/>
                </a:br>
                <a:r>
                  <a:rPr lang="en-US" sz="3100" b="1" u="sng" dirty="0"/>
                  <a:t>Energy deposit calibration</a:t>
                </a:r>
              </a:p>
              <a:p>
                <a:r>
                  <a:rPr lang="en-US" sz="2900" dirty="0"/>
                  <a:t>Extracting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9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endParaRPr lang="en-US" sz="2900" b="1" u="sng" dirty="0"/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7CDE6BDA-42C3-9ADC-5C68-42653AB8A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0"/>
                <a:ext cx="8229600" cy="1606378"/>
              </a:xfrm>
              <a:prstGeom prst="rect">
                <a:avLst/>
              </a:prstGeom>
              <a:blipFill>
                <a:blip r:embed="rId2"/>
                <a:stretch>
                  <a:fillRect t="-9091" b="-606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תמונה 5">
            <a:extLst>
              <a:ext uri="{FF2B5EF4-FFF2-40B4-BE49-F238E27FC236}">
                <a16:creationId xmlns:a16="http://schemas.microsoft.com/office/drawing/2014/main" id="{6E0C8A90-9083-7483-5354-859E59BED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96" y="4526841"/>
            <a:ext cx="7761160" cy="15465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7B9BBEFE-BE29-9B00-19F2-C78AB449A5EC}"/>
                  </a:ext>
                </a:extLst>
              </p:cNvPr>
              <p:cNvSpPr txBox="1"/>
              <p:nvPr/>
            </p:nvSpPr>
            <p:spPr>
              <a:xfrm>
                <a:off x="0" y="2046514"/>
                <a:ext cx="9144000" cy="14194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best fit parameters 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</m:oMath>
                </a14:m>
                <a:r>
                  <a:rPr lang="en-US" sz="2800" dirty="0"/>
                  <a:t> are determined via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fit by comparing the calculated spectrum of p.e. in simulation to the data:</a:t>
                </a:r>
                <a:endParaRPr lang="en-IL" sz="2800" dirty="0"/>
              </a:p>
            </p:txBody>
          </p:sp>
        </mc:Choice>
        <mc:Fallback xmlns="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7B9BBEFE-BE29-9B00-19F2-C78AB449A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46514"/>
                <a:ext cx="9144000" cy="1419491"/>
              </a:xfrm>
              <a:prstGeom prst="rect">
                <a:avLst/>
              </a:prstGeom>
              <a:blipFill>
                <a:blip r:embed="rId4"/>
                <a:stretch>
                  <a:fillRect l="-1200" t="-3863" b="-1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FD4651E6-95A4-FC24-97D4-BE7CC52A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6329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3E9EB7C-83FB-9480-AAB9-F321FC8B041B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606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Geant4 Simulation Validation</a:t>
            </a:r>
            <a:br>
              <a:rPr lang="en-US" dirty="0"/>
            </a:br>
            <a:r>
              <a:rPr lang="en-US" sz="3100" b="1" u="sng" dirty="0"/>
              <a:t>Optical Photon Calibration</a:t>
            </a:r>
          </a:p>
          <a:p>
            <a:r>
              <a:rPr lang="en-US" sz="3200" b="1" dirty="0" err="1"/>
              <a:t>DarkSide</a:t>
            </a:r>
            <a:r>
              <a:rPr lang="en-US" sz="3200" b="1" dirty="0"/>
              <a:t> Comparison</a:t>
            </a:r>
            <a:endParaRPr lang="en-US" sz="3100" b="1" u="sng" dirty="0"/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8F384C63-D81D-70D1-F94A-2C0D89331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2160"/>
            <a:ext cx="9138698" cy="4460239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0D2DF20-A2AA-B74F-6987-AE66C959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996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3E9EB7C-83FB-9480-AAB9-F321FC8B041B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606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Geant4 Simulation Validation</a:t>
            </a:r>
            <a:br>
              <a:rPr lang="en-US" dirty="0"/>
            </a:br>
            <a:r>
              <a:rPr lang="en-US" sz="3100" b="1" u="sng" dirty="0"/>
              <a:t>Optical Photon Calibration</a:t>
            </a:r>
          </a:p>
          <a:p>
            <a:r>
              <a:rPr lang="en-US" sz="3200" b="1" dirty="0" err="1"/>
              <a:t>DarkSide</a:t>
            </a:r>
            <a:r>
              <a:rPr lang="en-US" sz="3200" b="1" dirty="0"/>
              <a:t> Comparison</a:t>
            </a:r>
            <a:endParaRPr lang="en-US" sz="3100" b="1" u="sng" dirty="0"/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9119745-ED79-77E9-1796-E721123DC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80698"/>
            <a:ext cx="9147515" cy="4389120"/>
          </a:xfrm>
          <a:prstGeom prst="rect">
            <a:avLst/>
          </a:prstGeom>
        </p:spPr>
      </p:pic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7B6D3B3-C9AD-0B4F-E116-76D7563A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75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630ABD-201F-246E-839D-72DAF2A9D315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1606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Geant4 Simulation Validation</a:t>
            </a:r>
            <a:br>
              <a:rPr lang="en-US" dirty="0"/>
            </a:br>
            <a:r>
              <a:rPr lang="en-US" sz="3100" b="1" u="sng" dirty="0"/>
              <a:t>Optical Photon Calibration</a:t>
            </a:r>
          </a:p>
          <a:p>
            <a:r>
              <a:rPr lang="en-US" sz="3200" b="1" dirty="0"/>
              <a:t>ARIS Comparison</a:t>
            </a:r>
            <a:endParaRPr lang="en-US" sz="3100" b="1" u="sng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EA06E9A-3184-3F26-9281-E0912D895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1829"/>
            <a:ext cx="9147910" cy="4746171"/>
          </a:xfrm>
          <a:prstGeom prst="rect">
            <a:avLst/>
          </a:prstGeom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7D49ECDD-E52D-E790-5DB4-26C88649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88572"/>
          </a:xfrm>
        </p:spPr>
        <p:txBody>
          <a:bodyPr>
            <a:normAutofit/>
          </a:bodyPr>
          <a:lstStyle/>
          <a:p>
            <a:r>
              <a:rPr lang="en-US" sz="6000" b="1" dirty="0"/>
              <a:t>Motivation</a:t>
            </a:r>
            <a:endParaRPr sz="6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91344"/>
                <a:ext cx="8229600" cy="4909457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Neutrons are invisible in neutrino detectors but crucial for reconstructing neutrino energy.</a:t>
                </a:r>
              </a:p>
              <a:p>
                <a:endParaRPr lang="en-GB" dirty="0"/>
              </a:p>
              <a:p>
                <a:r>
                  <a:rPr lang="en-GB" dirty="0"/>
                  <a:t>Neutrons are involved in ~40%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interactions → large bias risk.</a:t>
                </a:r>
              </a:p>
              <a:p>
                <a:endParaRPr lang="en-GB" dirty="0"/>
              </a:p>
              <a:p>
                <a:r>
                  <a:rPr lang="en-GB" dirty="0"/>
                  <a:t>Assist neutrino oscillation experiments by improving neutron detection in LArTPCs via scintillation light.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91344"/>
                <a:ext cx="8229600" cy="4909457"/>
              </a:xfrm>
              <a:blipFill>
                <a:blip r:embed="rId2"/>
                <a:stretch>
                  <a:fillRect l="-1704" t="-1615" r="-593" b="-335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A05987DC-D934-B8DF-E7B4-C8056394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51BF2BE1-EE7E-7A41-FB63-83D158A2A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192" y="1091065"/>
            <a:ext cx="5035809" cy="40197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3381"/>
            <a:ext cx="9144001" cy="1143000"/>
          </a:xfrm>
        </p:spPr>
        <p:txBody>
          <a:bodyPr>
            <a:noAutofit/>
          </a:bodyPr>
          <a:lstStyle/>
          <a:p>
            <a:r>
              <a:rPr lang="en-GB" sz="4000" dirty="0"/>
              <a:t>Background</a:t>
            </a:r>
            <a:br>
              <a:rPr lang="en-GB" sz="3200" dirty="0"/>
            </a:br>
            <a:r>
              <a:rPr lang="en-GB" sz="3200" b="1" dirty="0"/>
              <a:t>Liquid Argon Time Projection Chambers (LArTPCs)</a:t>
            </a:r>
            <a:endParaRPr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04190"/>
            <a:ext cx="9144001" cy="23404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b="1" dirty="0"/>
              <a:t>Working mechanism</a:t>
            </a:r>
            <a:r>
              <a:rPr sz="3000" b="1" dirty="0"/>
              <a:t>:</a:t>
            </a:r>
          </a:p>
          <a:p>
            <a:pPr marL="0" indent="0">
              <a:buNone/>
            </a:pPr>
            <a:r>
              <a:rPr sz="2200" dirty="0"/>
              <a:t>• </a:t>
            </a:r>
            <a:r>
              <a:rPr lang="en-US" sz="2200" dirty="0"/>
              <a:t>Incoming charged particle ionizes the LAr</a:t>
            </a:r>
            <a:endParaRPr sz="2200" dirty="0"/>
          </a:p>
          <a:p>
            <a:pPr marL="0" indent="0">
              <a:buNone/>
            </a:pPr>
            <a:r>
              <a:rPr sz="2200" dirty="0"/>
              <a:t>• Ionization electrons drift to </a:t>
            </a:r>
            <a:r>
              <a:rPr lang="en-US" sz="2200" dirty="0"/>
              <a:t>collection wires which readout the charge, providing </a:t>
            </a:r>
            <a:r>
              <a:rPr lang="en-US" sz="2200" dirty="0" err="1"/>
              <a:t>x,y</a:t>
            </a:r>
            <a:r>
              <a:rPr lang="en-US" sz="2200" dirty="0"/>
              <a:t> coordinates of the ionization electrons</a:t>
            </a:r>
            <a:endParaRPr sz="2200" dirty="0"/>
          </a:p>
          <a:p>
            <a:pPr marL="0" indent="0">
              <a:buNone/>
            </a:pPr>
            <a:r>
              <a:rPr sz="2200" dirty="0"/>
              <a:t>• Scintillation light provides t₀</a:t>
            </a:r>
            <a:r>
              <a:rPr lang="en-US" sz="2200" dirty="0"/>
              <a:t> of the interaction, which enables to determine the drift distance and the z (drift direction) coordinates</a:t>
            </a:r>
            <a:endParaRPr sz="2200" dirty="0"/>
          </a:p>
        </p:txBody>
      </p:sp>
      <p:sp>
        <p:nvSpPr>
          <p:cNvPr id="9" name="גליל 8">
            <a:extLst>
              <a:ext uri="{FF2B5EF4-FFF2-40B4-BE49-F238E27FC236}">
                <a16:creationId xmlns:a16="http://schemas.microsoft.com/office/drawing/2014/main" id="{C04C9701-CD05-8809-E171-EA9720A7ABF0}"/>
              </a:ext>
            </a:extLst>
          </p:cNvPr>
          <p:cNvSpPr/>
          <p:nvPr/>
        </p:nvSpPr>
        <p:spPr>
          <a:xfrm rot="16200000">
            <a:off x="2093205" y="2387906"/>
            <a:ext cx="694063" cy="138812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" name="גליל 9">
            <a:extLst>
              <a:ext uri="{FF2B5EF4-FFF2-40B4-BE49-F238E27FC236}">
                <a16:creationId xmlns:a16="http://schemas.microsoft.com/office/drawing/2014/main" id="{D421D555-29B0-D4DE-DBF9-D3A536CF1CEE}"/>
              </a:ext>
            </a:extLst>
          </p:cNvPr>
          <p:cNvSpPr/>
          <p:nvPr/>
        </p:nvSpPr>
        <p:spPr>
          <a:xfrm rot="16200000">
            <a:off x="3126496" y="2864843"/>
            <a:ext cx="320407" cy="433330"/>
          </a:xfrm>
          <a:prstGeom prst="can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צורה חופשית: צורה 10">
            <a:extLst>
              <a:ext uri="{FF2B5EF4-FFF2-40B4-BE49-F238E27FC236}">
                <a16:creationId xmlns:a16="http://schemas.microsoft.com/office/drawing/2014/main" id="{CFC356BE-FA0D-4EF9-C760-048B52F9DC8A}"/>
              </a:ext>
            </a:extLst>
          </p:cNvPr>
          <p:cNvSpPr/>
          <p:nvPr/>
        </p:nvSpPr>
        <p:spPr>
          <a:xfrm rot="848218">
            <a:off x="473071" y="2515770"/>
            <a:ext cx="1222346" cy="563714"/>
          </a:xfrm>
          <a:custGeom>
            <a:avLst/>
            <a:gdLst>
              <a:gd name="connsiteX0" fmla="*/ 0 w 1502228"/>
              <a:gd name="connsiteY0" fmla="*/ 35614 h 754692"/>
              <a:gd name="connsiteX1" fmla="*/ 206828 w 1502228"/>
              <a:gd name="connsiteY1" fmla="*/ 35614 h 754692"/>
              <a:gd name="connsiteX2" fmla="*/ 163285 w 1502228"/>
              <a:gd name="connsiteY2" fmla="*/ 405728 h 754692"/>
              <a:gd name="connsiteX3" fmla="*/ 489857 w 1502228"/>
              <a:gd name="connsiteY3" fmla="*/ 198899 h 754692"/>
              <a:gd name="connsiteX4" fmla="*/ 544285 w 1502228"/>
              <a:gd name="connsiteY4" fmla="*/ 547242 h 754692"/>
              <a:gd name="connsiteX5" fmla="*/ 903514 w 1502228"/>
              <a:gd name="connsiteY5" fmla="*/ 307757 h 754692"/>
              <a:gd name="connsiteX6" fmla="*/ 1055914 w 1502228"/>
              <a:gd name="connsiteY6" fmla="*/ 754071 h 754692"/>
              <a:gd name="connsiteX7" fmla="*/ 1360714 w 1502228"/>
              <a:gd name="connsiteY7" fmla="*/ 405728 h 754692"/>
              <a:gd name="connsiteX8" fmla="*/ 1502228 w 1502228"/>
              <a:gd name="connsiteY8" fmla="*/ 427499 h 75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228" h="754692">
                <a:moveTo>
                  <a:pt x="0" y="35614"/>
                </a:moveTo>
                <a:cubicBezTo>
                  <a:pt x="89807" y="4771"/>
                  <a:pt x="179614" y="-26072"/>
                  <a:pt x="206828" y="35614"/>
                </a:cubicBezTo>
                <a:cubicBezTo>
                  <a:pt x="234042" y="97300"/>
                  <a:pt x="116114" y="378514"/>
                  <a:pt x="163285" y="405728"/>
                </a:cubicBezTo>
                <a:cubicBezTo>
                  <a:pt x="210456" y="432942"/>
                  <a:pt x="426357" y="175313"/>
                  <a:pt x="489857" y="198899"/>
                </a:cubicBezTo>
                <a:cubicBezTo>
                  <a:pt x="553357" y="222485"/>
                  <a:pt x="475342" y="529099"/>
                  <a:pt x="544285" y="547242"/>
                </a:cubicBezTo>
                <a:cubicBezTo>
                  <a:pt x="613228" y="565385"/>
                  <a:pt x="818243" y="273286"/>
                  <a:pt x="903514" y="307757"/>
                </a:cubicBezTo>
                <a:cubicBezTo>
                  <a:pt x="988786" y="342229"/>
                  <a:pt x="979714" y="737743"/>
                  <a:pt x="1055914" y="754071"/>
                </a:cubicBezTo>
                <a:cubicBezTo>
                  <a:pt x="1132114" y="770399"/>
                  <a:pt x="1286328" y="460157"/>
                  <a:pt x="1360714" y="405728"/>
                </a:cubicBezTo>
                <a:cubicBezTo>
                  <a:pt x="1435100" y="351299"/>
                  <a:pt x="1482271" y="416613"/>
                  <a:pt x="1502228" y="427499"/>
                </a:cubicBezTo>
              </a:path>
            </a:pathLst>
          </a:custGeom>
          <a:noFill/>
          <a:ln w="508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2" name="צורה חופשית: צורה 11">
            <a:extLst>
              <a:ext uri="{FF2B5EF4-FFF2-40B4-BE49-F238E27FC236}">
                <a16:creationId xmlns:a16="http://schemas.microsoft.com/office/drawing/2014/main" id="{3D727D6D-70C5-DFAE-CD89-8470EB9AB747}"/>
              </a:ext>
            </a:extLst>
          </p:cNvPr>
          <p:cNvSpPr/>
          <p:nvPr/>
        </p:nvSpPr>
        <p:spPr>
          <a:xfrm rot="20271877">
            <a:off x="449094" y="3062471"/>
            <a:ext cx="1222346" cy="563714"/>
          </a:xfrm>
          <a:custGeom>
            <a:avLst/>
            <a:gdLst>
              <a:gd name="connsiteX0" fmla="*/ 0 w 1502228"/>
              <a:gd name="connsiteY0" fmla="*/ 35614 h 754692"/>
              <a:gd name="connsiteX1" fmla="*/ 206828 w 1502228"/>
              <a:gd name="connsiteY1" fmla="*/ 35614 h 754692"/>
              <a:gd name="connsiteX2" fmla="*/ 163285 w 1502228"/>
              <a:gd name="connsiteY2" fmla="*/ 405728 h 754692"/>
              <a:gd name="connsiteX3" fmla="*/ 489857 w 1502228"/>
              <a:gd name="connsiteY3" fmla="*/ 198899 h 754692"/>
              <a:gd name="connsiteX4" fmla="*/ 544285 w 1502228"/>
              <a:gd name="connsiteY4" fmla="*/ 547242 h 754692"/>
              <a:gd name="connsiteX5" fmla="*/ 903514 w 1502228"/>
              <a:gd name="connsiteY5" fmla="*/ 307757 h 754692"/>
              <a:gd name="connsiteX6" fmla="*/ 1055914 w 1502228"/>
              <a:gd name="connsiteY6" fmla="*/ 754071 h 754692"/>
              <a:gd name="connsiteX7" fmla="*/ 1360714 w 1502228"/>
              <a:gd name="connsiteY7" fmla="*/ 405728 h 754692"/>
              <a:gd name="connsiteX8" fmla="*/ 1502228 w 1502228"/>
              <a:gd name="connsiteY8" fmla="*/ 427499 h 75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228" h="754692">
                <a:moveTo>
                  <a:pt x="0" y="35614"/>
                </a:moveTo>
                <a:cubicBezTo>
                  <a:pt x="89807" y="4771"/>
                  <a:pt x="179614" y="-26072"/>
                  <a:pt x="206828" y="35614"/>
                </a:cubicBezTo>
                <a:cubicBezTo>
                  <a:pt x="234042" y="97300"/>
                  <a:pt x="116114" y="378514"/>
                  <a:pt x="163285" y="405728"/>
                </a:cubicBezTo>
                <a:cubicBezTo>
                  <a:pt x="210456" y="432942"/>
                  <a:pt x="426357" y="175313"/>
                  <a:pt x="489857" y="198899"/>
                </a:cubicBezTo>
                <a:cubicBezTo>
                  <a:pt x="553357" y="222485"/>
                  <a:pt x="475342" y="529099"/>
                  <a:pt x="544285" y="547242"/>
                </a:cubicBezTo>
                <a:cubicBezTo>
                  <a:pt x="613228" y="565385"/>
                  <a:pt x="818243" y="273286"/>
                  <a:pt x="903514" y="307757"/>
                </a:cubicBezTo>
                <a:cubicBezTo>
                  <a:pt x="988786" y="342229"/>
                  <a:pt x="979714" y="737743"/>
                  <a:pt x="1055914" y="754071"/>
                </a:cubicBezTo>
                <a:cubicBezTo>
                  <a:pt x="1132114" y="770399"/>
                  <a:pt x="1286328" y="460157"/>
                  <a:pt x="1360714" y="405728"/>
                </a:cubicBezTo>
                <a:cubicBezTo>
                  <a:pt x="1435100" y="351299"/>
                  <a:pt x="1482271" y="416613"/>
                  <a:pt x="1502228" y="427499"/>
                </a:cubicBezTo>
              </a:path>
            </a:pathLst>
          </a:custGeom>
          <a:noFill/>
          <a:ln w="508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3" name="צורה חופשית: צורה 12">
            <a:extLst>
              <a:ext uri="{FF2B5EF4-FFF2-40B4-BE49-F238E27FC236}">
                <a16:creationId xmlns:a16="http://schemas.microsoft.com/office/drawing/2014/main" id="{CE32C756-DEC3-7523-F0CA-01159C705956}"/>
              </a:ext>
            </a:extLst>
          </p:cNvPr>
          <p:cNvSpPr/>
          <p:nvPr/>
        </p:nvSpPr>
        <p:spPr>
          <a:xfrm rot="19298889">
            <a:off x="648056" y="3475961"/>
            <a:ext cx="1222346" cy="563714"/>
          </a:xfrm>
          <a:custGeom>
            <a:avLst/>
            <a:gdLst>
              <a:gd name="connsiteX0" fmla="*/ 0 w 1502228"/>
              <a:gd name="connsiteY0" fmla="*/ 35614 h 754692"/>
              <a:gd name="connsiteX1" fmla="*/ 206828 w 1502228"/>
              <a:gd name="connsiteY1" fmla="*/ 35614 h 754692"/>
              <a:gd name="connsiteX2" fmla="*/ 163285 w 1502228"/>
              <a:gd name="connsiteY2" fmla="*/ 405728 h 754692"/>
              <a:gd name="connsiteX3" fmla="*/ 489857 w 1502228"/>
              <a:gd name="connsiteY3" fmla="*/ 198899 h 754692"/>
              <a:gd name="connsiteX4" fmla="*/ 544285 w 1502228"/>
              <a:gd name="connsiteY4" fmla="*/ 547242 h 754692"/>
              <a:gd name="connsiteX5" fmla="*/ 903514 w 1502228"/>
              <a:gd name="connsiteY5" fmla="*/ 307757 h 754692"/>
              <a:gd name="connsiteX6" fmla="*/ 1055914 w 1502228"/>
              <a:gd name="connsiteY6" fmla="*/ 754071 h 754692"/>
              <a:gd name="connsiteX7" fmla="*/ 1360714 w 1502228"/>
              <a:gd name="connsiteY7" fmla="*/ 405728 h 754692"/>
              <a:gd name="connsiteX8" fmla="*/ 1502228 w 1502228"/>
              <a:gd name="connsiteY8" fmla="*/ 427499 h 75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228" h="754692">
                <a:moveTo>
                  <a:pt x="0" y="35614"/>
                </a:moveTo>
                <a:cubicBezTo>
                  <a:pt x="89807" y="4771"/>
                  <a:pt x="179614" y="-26072"/>
                  <a:pt x="206828" y="35614"/>
                </a:cubicBezTo>
                <a:cubicBezTo>
                  <a:pt x="234042" y="97300"/>
                  <a:pt x="116114" y="378514"/>
                  <a:pt x="163285" y="405728"/>
                </a:cubicBezTo>
                <a:cubicBezTo>
                  <a:pt x="210456" y="432942"/>
                  <a:pt x="426357" y="175313"/>
                  <a:pt x="489857" y="198899"/>
                </a:cubicBezTo>
                <a:cubicBezTo>
                  <a:pt x="553357" y="222485"/>
                  <a:pt x="475342" y="529099"/>
                  <a:pt x="544285" y="547242"/>
                </a:cubicBezTo>
                <a:cubicBezTo>
                  <a:pt x="613228" y="565385"/>
                  <a:pt x="818243" y="273286"/>
                  <a:pt x="903514" y="307757"/>
                </a:cubicBezTo>
                <a:cubicBezTo>
                  <a:pt x="988786" y="342229"/>
                  <a:pt x="979714" y="737743"/>
                  <a:pt x="1055914" y="754071"/>
                </a:cubicBezTo>
                <a:cubicBezTo>
                  <a:pt x="1132114" y="770399"/>
                  <a:pt x="1286328" y="460157"/>
                  <a:pt x="1360714" y="405728"/>
                </a:cubicBezTo>
                <a:cubicBezTo>
                  <a:pt x="1435100" y="351299"/>
                  <a:pt x="1482271" y="416613"/>
                  <a:pt x="1502228" y="427499"/>
                </a:cubicBezTo>
              </a:path>
            </a:pathLst>
          </a:custGeom>
          <a:noFill/>
          <a:ln w="508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022A6061-90E2-24AE-B466-A3B189C7D698}"/>
              </a:ext>
            </a:extLst>
          </p:cNvPr>
          <p:cNvSpPr txBox="1"/>
          <p:nvPr/>
        </p:nvSpPr>
        <p:spPr>
          <a:xfrm>
            <a:off x="2094716" y="2862463"/>
            <a:ext cx="96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PMT</a:t>
            </a:r>
            <a:endParaRPr lang="en-IL" b="1" dirty="0"/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375D4515-DFB3-0475-37E8-D4577FAE8778}"/>
              </a:ext>
            </a:extLst>
          </p:cNvPr>
          <p:cNvSpPr txBox="1"/>
          <p:nvPr/>
        </p:nvSpPr>
        <p:spPr>
          <a:xfrm>
            <a:off x="-1" y="1789693"/>
            <a:ext cx="260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Scintillation Light</a:t>
            </a:r>
            <a:endParaRPr lang="en-IL" b="1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F82E160-9247-18F9-56EB-C143EEA93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46854D-8B60-81CA-5987-AFFE92B71EE1}"/>
              </a:ext>
            </a:extLst>
          </p:cNvPr>
          <p:cNvSpPr txBox="1">
            <a:spLocks/>
          </p:cNvSpPr>
          <p:nvPr/>
        </p:nvSpPr>
        <p:spPr>
          <a:xfrm>
            <a:off x="457200" y="26956"/>
            <a:ext cx="8229600" cy="11051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Background</a:t>
            </a:r>
            <a:br>
              <a:rPr lang="en-US" dirty="0"/>
            </a:br>
            <a:r>
              <a:rPr lang="en-US" sz="4000" b="1" dirty="0"/>
              <a:t>Scintillation in Liquid Argon</a:t>
            </a:r>
            <a:endParaRPr lang="en-US" b="1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5D594A1E-A655-0829-D13E-557C9EC0E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920" y="1349829"/>
            <a:ext cx="6812159" cy="3640418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F7BBE93-77AA-0E44-6DA0-193DC21B2E65}"/>
              </a:ext>
            </a:extLst>
          </p:cNvPr>
          <p:cNvSpPr txBox="1"/>
          <p:nvPr/>
        </p:nvSpPr>
        <p:spPr>
          <a:xfrm>
            <a:off x="0" y="4518353"/>
            <a:ext cx="4103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333333"/>
                </a:solidFill>
                <a:effectLst/>
                <a:latin typeface="-apple-system"/>
                <a:hlinkClick r:id="rId4"/>
              </a:rPr>
              <a:t>2009 </a:t>
            </a:r>
            <a:r>
              <a:rPr lang="pt-BR" b="0" i="1" dirty="0">
                <a:solidFill>
                  <a:srgbClr val="333333"/>
                </a:solidFill>
                <a:effectLst/>
                <a:latin typeface="-apple-system"/>
                <a:hlinkClick r:id="rId4"/>
              </a:rPr>
              <a:t>J. Phys.: Conf. Ser.</a:t>
            </a:r>
            <a:r>
              <a:rPr lang="pt-BR" b="0" i="0" dirty="0">
                <a:solidFill>
                  <a:srgbClr val="333333"/>
                </a:solidFill>
                <a:effectLst/>
                <a:latin typeface="-apple-system"/>
                <a:hlinkClick r:id="rId4"/>
              </a:rPr>
              <a:t> </a:t>
            </a:r>
            <a:r>
              <a:rPr lang="pt-BR" b="1" i="0" dirty="0">
                <a:solidFill>
                  <a:srgbClr val="333333"/>
                </a:solidFill>
                <a:effectLst/>
                <a:latin typeface="-apple-system"/>
                <a:hlinkClick r:id="rId4"/>
              </a:rPr>
              <a:t>160</a:t>
            </a:r>
            <a:r>
              <a:rPr lang="pt-BR" b="0" i="0" dirty="0">
                <a:solidFill>
                  <a:srgbClr val="333333"/>
                </a:solidFill>
                <a:effectLst/>
                <a:latin typeface="-apple-system"/>
                <a:hlinkClick r:id="rId4"/>
              </a:rPr>
              <a:t> 012032</a:t>
            </a:r>
            <a:endParaRPr lang="en-IL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DFCF8CBC-F8E0-5ABF-1620-9AB8701C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DA9FE80-6586-6BEF-47B4-12D94460049E}"/>
              </a:ext>
            </a:extLst>
          </p:cNvPr>
          <p:cNvSpPr txBox="1"/>
          <p:nvPr/>
        </p:nvSpPr>
        <p:spPr>
          <a:xfrm>
            <a:off x="1605641" y="6387576"/>
            <a:ext cx="6340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0" i="1" dirty="0">
                <a:solidFill>
                  <a:srgbClr val="222222"/>
                </a:solidFill>
                <a:effectLst/>
                <a:latin typeface="Merriweather Sans" pitchFamily="2" charset="0"/>
                <a:hlinkClick r:id="rId2"/>
              </a:rPr>
              <a:t>Analog Integr Circ Sig Process</a:t>
            </a:r>
            <a:r>
              <a:rPr lang="sv-SE" b="0" i="0" dirty="0">
                <a:solidFill>
                  <a:srgbClr val="222222"/>
                </a:solidFill>
                <a:effectLst/>
                <a:latin typeface="Merriweather Sans" pitchFamily="2" charset="0"/>
                <a:hlinkClick r:id="rId2"/>
              </a:rPr>
              <a:t> </a:t>
            </a:r>
            <a:r>
              <a:rPr lang="sv-SE" b="1" i="0" dirty="0">
                <a:solidFill>
                  <a:srgbClr val="222222"/>
                </a:solidFill>
                <a:effectLst/>
                <a:latin typeface="Merriweather Sans" pitchFamily="2" charset="0"/>
                <a:hlinkClick r:id="rId2"/>
              </a:rPr>
              <a:t>111</a:t>
            </a:r>
            <a:r>
              <a:rPr lang="sv-SE" b="0" i="0" dirty="0">
                <a:solidFill>
                  <a:srgbClr val="222222"/>
                </a:solidFill>
                <a:effectLst/>
                <a:latin typeface="Merriweather Sans" pitchFamily="2" charset="0"/>
                <a:hlinkClick r:id="rId2"/>
              </a:rPr>
              <a:t>, 387–402 (2022)</a:t>
            </a:r>
            <a:endParaRPr lang="en-IL" dirty="0"/>
          </a:p>
        </p:txBody>
      </p:sp>
      <p:pic>
        <p:nvPicPr>
          <p:cNvPr id="4098" name="Picture 2" descr="Neutron/gamma pulse shape discrimination using short-time frequency  transform | Analog Integrated Circuits and Signal Processing">
            <a:extLst>
              <a:ext uri="{FF2B5EF4-FFF2-40B4-BE49-F238E27FC236}">
                <a16:creationId xmlns:a16="http://schemas.microsoft.com/office/drawing/2014/main" id="{671289E2-3EE1-59BD-B28C-B36641EB9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43" y="1482392"/>
            <a:ext cx="6596743" cy="490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E4A8F562-B778-2D90-EA84-216D8636D233}"/>
              </a:ext>
            </a:extLst>
          </p:cNvPr>
          <p:cNvSpPr txBox="1"/>
          <p:nvPr/>
        </p:nvSpPr>
        <p:spPr>
          <a:xfrm>
            <a:off x="1" y="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Particle Identification by Scintillation pulse shape</a:t>
            </a:r>
            <a:endParaRPr lang="en-IL" sz="4400" dirty="0"/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12A56314-4297-C17E-4E22-83A92B2B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08315"/>
                <a:ext cx="9144000" cy="56227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Attenuation Length:</a:t>
                </a:r>
              </a:p>
              <a:p>
                <a:r>
                  <a:rPr lang="en-GB" sz="2400" dirty="0"/>
                  <a:t>pure Argon is transparent to its own scintillation light</a:t>
                </a:r>
              </a:p>
              <a:p>
                <a:r>
                  <a:rPr lang="en-GB" sz="2400" dirty="0"/>
                  <a:t>contaminants like Oxygen, Carbon etc., can absorb the scintillation light, leading to a finite attenuation length</a:t>
                </a:r>
                <a:endParaRPr lang="en-US" sz="2400" dirty="0"/>
              </a:p>
              <a:p>
                <a:endParaRPr lang="en-US" sz="2800" dirty="0"/>
              </a:p>
              <a:p>
                <a:pPr marL="0" indent="0">
                  <a:buNone/>
                </a:pPr>
                <a:r>
                  <a:rPr lang="en-US" sz="2800" b="1" dirty="0" err="1"/>
                  <a:t>Birk’s</a:t>
                </a:r>
                <a:r>
                  <a:rPr lang="en-US" sz="2800" b="1" dirty="0"/>
                  <a:t> constant:</a:t>
                </a:r>
              </a:p>
              <a:p>
                <a:r>
                  <a:rPr lang="en-GB" sz="2400" dirty="0"/>
                  <a:t>Birk’s law is an empirical formula for the light yield of a particle traversing a scintillator: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𝑑𝐸</m:t>
                              </m:r>
                            </m:num>
                            <m:den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𝑘𝐵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 dirty="0" err="1">
                                  <a:latin typeface="Cambria Math" panose="02040503050406030204" pitchFamily="18" charset="0"/>
                                </a:rPr>
                                <m:t>𝑑𝐸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08315"/>
                <a:ext cx="9144000" cy="5622730"/>
              </a:xfrm>
              <a:blipFill>
                <a:blip r:embed="rId2"/>
                <a:stretch>
                  <a:fillRect l="-1333" t="-9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746854D-8B60-81CA-5987-AFFE92B71EE1}"/>
              </a:ext>
            </a:extLst>
          </p:cNvPr>
          <p:cNvSpPr txBox="1">
            <a:spLocks/>
          </p:cNvSpPr>
          <p:nvPr/>
        </p:nvSpPr>
        <p:spPr>
          <a:xfrm>
            <a:off x="457200" y="26956"/>
            <a:ext cx="8229600" cy="11051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Background</a:t>
            </a:r>
            <a:br>
              <a:rPr lang="en-US" sz="3600" dirty="0"/>
            </a:br>
            <a:r>
              <a:rPr lang="en-US" sz="3200" b="1" dirty="0"/>
              <a:t>Optical properties of LAr detectors</a:t>
            </a:r>
            <a:endParaRPr lang="en-US" sz="3600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8EFC542A-36CE-6248-5138-76044D97899A}"/>
              </a:ext>
            </a:extLst>
          </p:cNvPr>
          <p:cNvSpPr txBox="1"/>
          <p:nvPr/>
        </p:nvSpPr>
        <p:spPr>
          <a:xfrm>
            <a:off x="6504214" y="4758257"/>
            <a:ext cx="218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Birk’s coefficient</a:t>
            </a:r>
            <a:endParaRPr lang="en-IL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610892F9-9B56-160D-6C1D-CDE52BD238EE}"/>
                  </a:ext>
                </a:extLst>
              </p:cNvPr>
              <p:cNvSpPr txBox="1"/>
              <p:nvPr/>
            </p:nvSpPr>
            <p:spPr>
              <a:xfrm>
                <a:off x="364672" y="6190958"/>
                <a:ext cx="3080657" cy="667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800" b="1" i="1" dirty="0" smtClean="0">
                              <a:latin typeface="Cambria Math" panose="02040503050406030204" pitchFamily="18" charset="0"/>
                            </a:rPr>
                            <m:t>𝑷𝒉𝒐𝒕𝒐𝒏𝒔</m:t>
                          </m:r>
                        </m:num>
                        <m:den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𝑬𝒏𝒆𝒓𝒈𝒚</m:t>
                          </m:r>
                          <m:r>
                            <a:rPr lang="en-GB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b="1" dirty="0"/>
                            <m:t>deposit</m:t>
                          </m:r>
                        </m:den>
                      </m:f>
                    </m:oMath>
                  </m:oMathPara>
                </a14:m>
                <a:endParaRPr lang="en-IL" b="1" dirty="0"/>
              </a:p>
            </p:txBody>
          </p:sp>
        </mc:Choice>
        <mc:Fallback xmlns="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610892F9-9B56-160D-6C1D-CDE52BD23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72" y="6190958"/>
                <a:ext cx="3080657" cy="6670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B5C05180-358F-0CF7-D936-EC85A6B7A993}"/>
              </a:ext>
            </a:extLst>
          </p:cNvPr>
          <p:cNvCxnSpPr>
            <a:cxnSpLocks/>
          </p:cNvCxnSpPr>
          <p:nvPr/>
        </p:nvCxnSpPr>
        <p:spPr>
          <a:xfrm flipV="1">
            <a:off x="2852058" y="5878286"/>
            <a:ext cx="1110342" cy="646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706FA334-A5C0-DC62-EF96-BBF2807FE568}"/>
              </a:ext>
            </a:extLst>
          </p:cNvPr>
          <p:cNvCxnSpPr>
            <a:cxnSpLocks/>
          </p:cNvCxnSpPr>
          <p:nvPr/>
        </p:nvCxnSpPr>
        <p:spPr>
          <a:xfrm flipH="1">
            <a:off x="5508171" y="4985267"/>
            <a:ext cx="996043" cy="893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02A796A-4F98-D5B6-08FC-9BCBCA00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9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46854D-8B60-81CA-5987-AFFE92B71EE1}"/>
              </a:ext>
            </a:extLst>
          </p:cNvPr>
          <p:cNvSpPr txBox="1">
            <a:spLocks/>
          </p:cNvSpPr>
          <p:nvPr/>
        </p:nvSpPr>
        <p:spPr>
          <a:xfrm>
            <a:off x="457200" y="26956"/>
            <a:ext cx="8229600" cy="17256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Background</a:t>
            </a:r>
            <a:br>
              <a:rPr lang="en-US" sz="4000" dirty="0"/>
            </a:br>
            <a:r>
              <a:rPr lang="en-US" sz="3600" dirty="0"/>
              <a:t>Optical properties of LAr detectors</a:t>
            </a:r>
          </a:p>
          <a:p>
            <a:r>
              <a:rPr lang="en-US" sz="3200" b="1" dirty="0"/>
              <a:t>Photomultiplier Tubes (PMTs)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F587E830-2404-4CA1-A3D1-9B219FF49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087" y="1828800"/>
            <a:ext cx="5913826" cy="2931763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6DEB6FE-25C0-5B7C-91D3-1243C68C4F9A}"/>
              </a:ext>
            </a:extLst>
          </p:cNvPr>
          <p:cNvSpPr txBox="1"/>
          <p:nvPr/>
        </p:nvSpPr>
        <p:spPr>
          <a:xfrm>
            <a:off x="0" y="4760563"/>
            <a:ext cx="9143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Working mechanism: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incident photon hits the cathode and emits an electron via Photoelectric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series of dynodes at increasing voltages cause cascade of secondary electrons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voltage signal is measured in the anode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Photoelectron = signal measured from one photon absorbed by the PMT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LAr experiments a Wavelength Shifter(WLS) is used to shift scintillation to visible spectrum</a:t>
            </a:r>
            <a:endParaRPr lang="en-IL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D171CE3-103D-827A-851D-8E0AF7AEC6F7}"/>
              </a:ext>
            </a:extLst>
          </p:cNvPr>
          <p:cNvSpPr txBox="1"/>
          <p:nvPr/>
        </p:nvSpPr>
        <p:spPr>
          <a:xfrm>
            <a:off x="1132663" y="2675543"/>
            <a:ext cx="964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IL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87977AE-5678-F278-CC26-99F1D786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34632</TotalTime>
  <Words>1816</Words>
  <Application>Microsoft Office PowerPoint</Application>
  <PresentationFormat>‫הצגה על המסך (4:3)</PresentationFormat>
  <Paragraphs>269</Paragraphs>
  <Slides>36</Slides>
  <Notes>7</Notes>
  <HiddenSlides>9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36</vt:i4>
      </vt:variant>
    </vt:vector>
  </HeadingPairs>
  <TitlesOfParts>
    <vt:vector size="43" baseType="lpstr">
      <vt:lpstr>-apple-system</vt:lpstr>
      <vt:lpstr>Arial</vt:lpstr>
      <vt:lpstr>Calibri</vt:lpstr>
      <vt:lpstr>Cambria Math</vt:lpstr>
      <vt:lpstr>Lucida Grande</vt:lpstr>
      <vt:lpstr>Merriweather Sans</vt:lpstr>
      <vt:lpstr>Office Theme</vt:lpstr>
      <vt:lpstr>Study of the Scintillation Induced by n-Ar Interactions for Neutrino Measurements</vt:lpstr>
      <vt:lpstr>Background Neutrino Oscillation</vt:lpstr>
      <vt:lpstr>Neutrino detection challenge</vt:lpstr>
      <vt:lpstr>Motivation</vt:lpstr>
      <vt:lpstr>Background Liquid Argon Time Projection Chambers (LArTPCs)</vt:lpstr>
      <vt:lpstr>מצגת של PowerPoint‏</vt:lpstr>
      <vt:lpstr>מצגת של PowerPoint‏</vt:lpstr>
      <vt:lpstr>מצגת של PowerPoint‏</vt:lpstr>
      <vt:lpstr>מצגת של PowerPoint‏</vt:lpstr>
      <vt:lpstr>Background Neutron-Ar Interactions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Challenges Of Simulating Neutron-Induced Scintillation A model problem</vt:lpstr>
      <vt:lpstr>Correction Strategy</vt:lpstr>
      <vt:lpstr>Correction Strategy The correction N_pe  →N_pe^∗</vt:lpstr>
      <vt:lpstr>Correction Strategy The correction N_pe  →N_pe^∗</vt:lpstr>
      <vt:lpstr>Summary</vt:lpstr>
      <vt:lpstr>Future goals</vt:lpstr>
      <vt:lpstr>Future goals</vt:lpstr>
      <vt:lpstr>Background Interaction type breakdown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of the Scintillation Induced by n-Ar Interactions for Neutrino Measurements</dc:title>
  <dc:subject/>
  <dc:creator/>
  <cp:keywords/>
  <dc:description>generated using python-pptx</dc:description>
  <cp:lastModifiedBy>Aviv Ben Porat</cp:lastModifiedBy>
  <cp:revision>151</cp:revision>
  <dcterms:created xsi:type="dcterms:W3CDTF">2013-01-27T09:14:16Z</dcterms:created>
  <dcterms:modified xsi:type="dcterms:W3CDTF">2025-07-17T07:31:02Z</dcterms:modified>
  <cp:category/>
</cp:coreProperties>
</file>