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C4E2D50-5241-7401-80AA-B34C3F2A2C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876B75E6-2E0B-31ED-E474-6E2705F18E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IL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1CBE9BE4-27CA-46E1-CACA-0C5DDD123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F8D63-8A3B-43C4-BB10-D2EA75F0C1C3}" type="datetimeFigureOut">
              <a:rPr lang="en-IL" smtClean="0"/>
              <a:t>13/02/2025</a:t>
            </a:fld>
            <a:endParaRPr lang="en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F88FF106-5CA3-AEED-AAB4-FD93D5C77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2AD4B5B1-99F9-A57E-62FA-542BD2F76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EA097-703A-469C-A0D3-3ABD57B67B6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91910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FAD06F8-CE69-4552-ED51-C31E945F5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4A9E8FE6-BDEB-B762-E779-2B4F368C01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20402A39-5A65-9050-C810-516674161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F8D63-8A3B-43C4-BB10-D2EA75F0C1C3}" type="datetimeFigureOut">
              <a:rPr lang="en-IL" smtClean="0"/>
              <a:t>13/02/2025</a:t>
            </a:fld>
            <a:endParaRPr lang="en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07AD5D7D-1707-4980-6908-906DD2621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2EB0A87B-4A88-A30B-AC48-CF84962CC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EA097-703A-469C-A0D3-3ABD57B67B6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305263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261E6DB5-9D7D-08AB-224B-DFFBBEC4C1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5B40B454-8CF4-68BE-7777-F1F151799D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DA681780-1A06-BFE3-3A6D-E34C7B754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F8D63-8A3B-43C4-BB10-D2EA75F0C1C3}" type="datetimeFigureOut">
              <a:rPr lang="en-IL" smtClean="0"/>
              <a:t>13/02/2025</a:t>
            </a:fld>
            <a:endParaRPr lang="en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0691E319-E245-3995-E53A-5A50B20C6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1E4A2544-3BD5-375F-329B-9DF35988E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EA097-703A-469C-A0D3-3ABD57B67B6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79368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2D9D201-BAF4-90D6-F707-28C8AC5A4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6EADD42-A6B8-0368-2294-6DA1FE098C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59AE5EDF-E69C-2055-8D80-6E0CE8343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F8D63-8A3B-43C4-BB10-D2EA75F0C1C3}" type="datetimeFigureOut">
              <a:rPr lang="en-IL" smtClean="0"/>
              <a:t>13/02/2025</a:t>
            </a:fld>
            <a:endParaRPr lang="en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58B744F9-E69A-C524-5EEF-910B2B661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E28D5EE9-DEA3-0990-DE51-E9E705934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EA097-703A-469C-A0D3-3ABD57B67B6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94048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BE63329-3782-EF88-1E71-680AEBECA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5D6F2488-9447-7D42-3BAF-1720B75008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95CFE367-EAA4-A000-C1D3-1AA59EDB9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F8D63-8A3B-43C4-BB10-D2EA75F0C1C3}" type="datetimeFigureOut">
              <a:rPr lang="en-IL" smtClean="0"/>
              <a:t>13/02/2025</a:t>
            </a:fld>
            <a:endParaRPr lang="en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ED7AB30B-FDB3-B66D-69A7-C760D4AA5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B65FFB33-E8D3-D11B-493E-7B4D247D8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EA097-703A-469C-A0D3-3ABD57B67B6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07726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A47E0A3-CFE3-1003-F522-C1B1ADCD1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E22383D-F126-E891-A045-49468453DB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413E73A1-2602-8EF1-C10D-BD476AF2B7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DA26F85B-95EC-F067-052C-97F165144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F8D63-8A3B-43C4-BB10-D2EA75F0C1C3}" type="datetimeFigureOut">
              <a:rPr lang="en-IL" smtClean="0"/>
              <a:t>13/02/2025</a:t>
            </a:fld>
            <a:endParaRPr lang="en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D1B85A5B-B2AC-122E-611D-4AED4C081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8C5854A4-346B-0149-9126-67A0AD5FE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EA097-703A-469C-A0D3-3ABD57B67B6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34971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860AB03-E56B-BDF8-757B-7AA058FAF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450584EE-EF5B-48C0-CDD2-3C3C251083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D41A722C-275D-049E-75DE-5142F54A0A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63A334F0-65FD-4D54-D429-617EE5A765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6F623364-BDB4-E4AD-DA4A-C721150C89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E20307FC-6BF1-AF83-5C5D-162C04162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F8D63-8A3B-43C4-BB10-D2EA75F0C1C3}" type="datetimeFigureOut">
              <a:rPr lang="en-IL" smtClean="0"/>
              <a:t>13/02/2025</a:t>
            </a:fld>
            <a:endParaRPr lang="en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C167A826-CF82-B80A-86E7-C92E2C254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9DE4ED96-CAB0-7FEB-6F7D-2EA3BDA02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EA097-703A-469C-A0D3-3ABD57B67B6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386689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CBB0A9E-87BF-7B57-F52B-784814785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DBAE8FBC-F567-753F-DC52-6E29FD1D3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F8D63-8A3B-43C4-BB10-D2EA75F0C1C3}" type="datetimeFigureOut">
              <a:rPr lang="en-IL" smtClean="0"/>
              <a:t>13/02/2025</a:t>
            </a:fld>
            <a:endParaRPr lang="en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671CFB18-0382-758D-04F7-C2FA151D5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CFD7B015-6FCD-FEB7-B907-39FD45A3C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EA097-703A-469C-A0D3-3ABD57B67B6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33975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21330DA8-D201-556C-9C91-BA7D17BB2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F8D63-8A3B-43C4-BB10-D2EA75F0C1C3}" type="datetimeFigureOut">
              <a:rPr lang="en-IL" smtClean="0"/>
              <a:t>13/02/2025</a:t>
            </a:fld>
            <a:endParaRPr lang="en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CE67802D-DD15-5D18-8A29-814C9A9BD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25A01F7F-B7F4-4D25-B3A4-16DAF3B57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EA097-703A-469C-A0D3-3ABD57B67B6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02600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C2B58F2-A1BC-B554-2D46-0F3295AE1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A8F1E76-4176-0BF2-0300-9BD51C6B4C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ECE3544F-95E0-0971-8191-FEBA9E9E92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273EA8DF-C810-8DA0-3D6A-F1DF16C45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F8D63-8A3B-43C4-BB10-D2EA75F0C1C3}" type="datetimeFigureOut">
              <a:rPr lang="en-IL" smtClean="0"/>
              <a:t>13/02/2025</a:t>
            </a:fld>
            <a:endParaRPr lang="en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B95CFE53-FF10-35FA-F5EB-1DE66BD7B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76CCAEC2-74EE-A97E-0FF9-F14900D93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EA097-703A-469C-A0D3-3ABD57B67B6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90881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E7FE90C-CE57-6571-B0B9-A762DC710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ABC10B93-8A1B-9DE3-33C2-172702B48D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FC626E4D-3D7B-3073-7B17-E15CF7ABBE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23BF627A-D661-C068-4D8C-4AD9A670F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F8D63-8A3B-43C4-BB10-D2EA75F0C1C3}" type="datetimeFigureOut">
              <a:rPr lang="en-IL" smtClean="0"/>
              <a:t>13/02/2025</a:t>
            </a:fld>
            <a:endParaRPr lang="en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02F7E672-7EA3-5DC4-A601-9314E3F18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6D8553CD-9FD5-926B-79FE-FFC2D3D1E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EA097-703A-469C-A0D3-3ABD57B67B6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121993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A153D72A-190B-F006-78E6-8E606A994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BD0ACB6F-61BF-D287-0903-4318B5811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CB162EDB-6A1D-7895-CC82-C9DA8B69F1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8F8D63-8A3B-43C4-BB10-D2EA75F0C1C3}" type="datetimeFigureOut">
              <a:rPr lang="en-IL" smtClean="0"/>
              <a:t>13/02/2025</a:t>
            </a:fld>
            <a:endParaRPr lang="en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A2D50933-D008-F5CB-C85C-09041E56BE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BAB92A3D-4A4D-67E1-6F9D-7C271109D1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6EA097-703A-469C-A0D3-3ABD57B67B6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913730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24F9120-1969-8F33-CF7E-86763A8F5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06638"/>
          </a:xfrm>
        </p:spPr>
        <p:txBody>
          <a:bodyPr>
            <a:normAutofit/>
          </a:bodyPr>
          <a:lstStyle/>
          <a:p>
            <a:pPr rtl="0"/>
            <a:r>
              <a:rPr lang="en-GB" sz="8000" b="1" u="sng" dirty="0"/>
              <a:t>Thesis goal and current standing</a:t>
            </a:r>
            <a:endParaRPr lang="en-IL" sz="8000" b="1" u="sng" dirty="0"/>
          </a:p>
        </p:txBody>
      </p:sp>
    </p:spTree>
    <p:extLst>
      <p:ext uri="{BB962C8B-B14F-4D97-AF65-F5344CB8AC3E}">
        <p14:creationId xmlns:p14="http://schemas.microsoft.com/office/powerpoint/2010/main" val="3288336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תיבת טקסט 3">
                <a:extLst>
                  <a:ext uri="{FF2B5EF4-FFF2-40B4-BE49-F238E27FC236}">
                    <a16:creationId xmlns:a16="http://schemas.microsoft.com/office/drawing/2014/main" id="{63553E69-6026-F1A5-A934-3ADD8F28237A}"/>
                  </a:ext>
                </a:extLst>
              </p:cNvPr>
              <p:cNvSpPr txBox="1"/>
              <p:nvPr/>
            </p:nvSpPr>
            <p:spPr>
              <a:xfrm>
                <a:off x="0" y="0"/>
                <a:ext cx="12192000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rtl="0"/>
                <a:r>
                  <a:rPr lang="en-GB" sz="6600" b="1" u="sng" dirty="0"/>
                  <a:t>Ultimate goal:</a:t>
                </a:r>
              </a:p>
              <a:p>
                <a:pPr algn="ctr" rtl="0"/>
                <a:r>
                  <a:rPr lang="en-GB" sz="2400" b="1" dirty="0"/>
                  <a:t>Predict optical coverage needed for </a:t>
                </a:r>
                <a14:m>
                  <m:oMath xmlns:m="http://schemas.openxmlformats.org/officeDocument/2006/math">
                    <m:r>
                      <a:rPr lang="en-GB" sz="2400" b="1" i="1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GB" sz="2400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sz="2400" b="1" i="1" smtClean="0">
                        <a:latin typeface="Cambria Math" panose="02040503050406030204" pitchFamily="18" charset="0"/>
                      </a:rPr>
                      <m:t>𝑷𝑰𝑫</m:t>
                    </m:r>
                  </m:oMath>
                </a14:m>
                <a:r>
                  <a:rPr lang="en-GB" sz="2400" b="1" dirty="0"/>
                  <a:t> in specific </a:t>
                </a:r>
                <a14:m>
                  <m:oMath xmlns:m="http://schemas.openxmlformats.org/officeDocument/2006/math">
                    <m:r>
                      <a:rPr lang="en-GB" sz="2400" b="1" i="1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GB" sz="2400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sz="2400" b="1" i="1" smtClean="0">
                        <a:latin typeface="Cambria Math" panose="02040503050406030204" pitchFamily="18" charset="0"/>
                      </a:rPr>
                      <m:t>𝑨𝒓</m:t>
                    </m:r>
                  </m:oMath>
                </a14:m>
                <a:r>
                  <a:rPr lang="en-GB" sz="2400" b="1" dirty="0"/>
                  <a:t> reaction in some experiment </a:t>
                </a:r>
                <a:endParaRPr lang="en-IL" sz="2000" b="1" dirty="0"/>
              </a:p>
            </p:txBody>
          </p:sp>
        </mc:Choice>
        <mc:Fallback>
          <p:sp>
            <p:nvSpPr>
              <p:cNvPr id="4" name="תיבת טקסט 3">
                <a:extLst>
                  <a:ext uri="{FF2B5EF4-FFF2-40B4-BE49-F238E27FC236}">
                    <a16:creationId xmlns:a16="http://schemas.microsoft.com/office/drawing/2014/main" id="{63553E69-6026-F1A5-A934-3ADD8F2823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12192000" cy="1477328"/>
              </a:xfrm>
              <a:prstGeom prst="rect">
                <a:avLst/>
              </a:prstGeom>
              <a:blipFill>
                <a:blip r:embed="rId2"/>
                <a:stretch>
                  <a:fillRect t="-14050" b="-867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תמונה 4">
            <a:extLst>
              <a:ext uri="{FF2B5EF4-FFF2-40B4-BE49-F238E27FC236}">
                <a16:creationId xmlns:a16="http://schemas.microsoft.com/office/drawing/2014/main" id="{5C66C264-9CD8-23B6-2E34-D28D2C7EA0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6452" y="1846659"/>
            <a:ext cx="6561860" cy="5011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199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תיבת טקסט 3">
                <a:extLst>
                  <a:ext uri="{FF2B5EF4-FFF2-40B4-BE49-F238E27FC236}">
                    <a16:creationId xmlns:a16="http://schemas.microsoft.com/office/drawing/2014/main" id="{EFDA4501-FB4C-3A2A-C099-4114C828550E}"/>
                  </a:ext>
                </a:extLst>
              </p:cNvPr>
              <p:cNvSpPr txBox="1"/>
              <p:nvPr/>
            </p:nvSpPr>
            <p:spPr>
              <a:xfrm>
                <a:off x="0" y="0"/>
                <a:ext cx="12192000" cy="33547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rtl="0"/>
                <a:r>
                  <a:rPr lang="en-GB" sz="6600" b="1" u="sng" dirty="0"/>
                  <a:t>Current standing:</a:t>
                </a:r>
              </a:p>
              <a:p>
                <a:pPr algn="ctr" rtl="0"/>
                <a:endParaRPr lang="en-GB" sz="6600" b="1" u="sng" dirty="0"/>
              </a:p>
              <a:p>
                <a:pPr algn="ctr" rtl="0"/>
                <a:r>
                  <a:rPr lang="en-GB" sz="4000" b="1" dirty="0"/>
                  <a:t>Able to predict scintillation induced by single elastic       </a:t>
                </a:r>
                <a14:m>
                  <m:oMath xmlns:m="http://schemas.openxmlformats.org/officeDocument/2006/math">
                    <m:r>
                      <a:rPr lang="en-GB" sz="4000" b="1" i="1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GB" sz="4000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sz="4000" b="1" i="1" smtClean="0">
                        <a:latin typeface="Cambria Math" panose="02040503050406030204" pitchFamily="18" charset="0"/>
                      </a:rPr>
                      <m:t>𝑨𝒓</m:t>
                    </m:r>
                  </m:oMath>
                </a14:m>
                <a:r>
                  <a:rPr lang="en-GB" sz="4000" b="1" dirty="0"/>
                  <a:t> reaction in ARIS and Creus et al. experiments </a:t>
                </a:r>
                <a:endParaRPr lang="en-IL" sz="3600" b="1" dirty="0"/>
              </a:p>
            </p:txBody>
          </p:sp>
        </mc:Choice>
        <mc:Fallback>
          <p:sp>
            <p:nvSpPr>
              <p:cNvPr id="4" name="תיבת טקסט 3">
                <a:extLst>
                  <a:ext uri="{FF2B5EF4-FFF2-40B4-BE49-F238E27FC236}">
                    <a16:creationId xmlns:a16="http://schemas.microsoft.com/office/drawing/2014/main" id="{EFDA4501-FB4C-3A2A-C099-4114C82855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12192000" cy="3354765"/>
              </a:xfrm>
              <a:prstGeom prst="rect">
                <a:avLst/>
              </a:prstGeom>
              <a:blipFill>
                <a:blip r:embed="rId2"/>
                <a:stretch>
                  <a:fillRect t="-6182" r="-3900" b="-6909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731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5C39246-F309-396D-070D-43D93AAD1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44880"/>
          </a:xfrm>
        </p:spPr>
        <p:txBody>
          <a:bodyPr>
            <a:normAutofit fontScale="90000"/>
          </a:bodyPr>
          <a:lstStyle/>
          <a:p>
            <a:pPr algn="ctr" rtl="0"/>
            <a:r>
              <a:rPr lang="en-GB" sz="6600" b="1" u="sng" dirty="0"/>
              <a:t>Bridging the gap - possibilities</a:t>
            </a:r>
            <a:endParaRPr lang="en-IL" sz="6600" b="1" u="sn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3">
                <a:extLst>
                  <a:ext uri="{FF2B5EF4-FFF2-40B4-BE49-F238E27FC236}">
                    <a16:creationId xmlns:a16="http://schemas.microsoft.com/office/drawing/2014/main" id="{2BDF77CF-EDF0-9930-5C73-668500A88D3B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 bwMode="auto">
              <a:xfrm>
                <a:off x="0" y="1225689"/>
                <a:ext cx="12192000" cy="563231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indent="0" algn="l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</a:pPr>
                <a:r>
                  <a:rPr lang="en-US" altLang="en-IL" sz="3000" dirty="0">
                    <a:latin typeface="Arial" panose="020B0604020202020204" pitchFamily="34" charset="0"/>
                  </a:rPr>
                  <a:t>1)</a:t>
                </a:r>
                <a:endParaRPr kumimoji="0" lang="en-US" altLang="en-IL" sz="3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  <a:p>
                <a:pPr algn="l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IL" altLang="en-IL" sz="3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Use ARIS data to predict the optical coverage needed for </a:t>
                </a:r>
                <a14:m>
                  <m:oMath xmlns:m="http://schemas.openxmlformats.org/officeDocument/2006/math">
                    <m:r>
                      <a:rPr kumimoji="0" lang="en-US" altLang="en-IL" sz="30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𝑛</m:t>
                    </m:r>
                    <m:r>
                      <a:rPr kumimoji="0" lang="en-US" altLang="en-IL" sz="30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−</m:t>
                    </m:r>
                    <m:r>
                      <a:rPr kumimoji="0" lang="en-US" altLang="en-IL" sz="30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𝑃𝐼𝐷</m:t>
                    </m:r>
                  </m:oMath>
                </a14:m>
                <a:endParaRPr kumimoji="0" lang="en-US" altLang="en-IL" sz="3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  <a:p>
                <a:pPr marL="0" indent="0" algn="l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kumimoji="0" lang="en-US" altLang="en-IL" sz="3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  <a:p>
                <a:pPr marL="0" indent="0" algn="l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</a:pPr>
                <a:r>
                  <a:rPr lang="en-US" altLang="en-IL" sz="3000" dirty="0">
                    <a:latin typeface="Arial" panose="020B0604020202020204" pitchFamily="34" charset="0"/>
                  </a:rPr>
                  <a:t>2)</a:t>
                </a:r>
                <a:endParaRPr kumimoji="0" lang="en-IL" altLang="en-IL" sz="3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r>
                  <a:rPr kumimoji="0" lang="en-US" altLang="en-IL" sz="3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 </a:t>
                </a:r>
                <a:r>
                  <a:rPr kumimoji="0" lang="en-IL" altLang="en-IL" sz="3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Check </a:t>
                </a:r>
                <a:r>
                  <a:rPr kumimoji="0" lang="en-US" altLang="en-IL" sz="3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old </a:t>
                </a:r>
                <a:r>
                  <a:rPr kumimoji="0" lang="en-IL" altLang="en-IL" sz="3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protoDUNE/ColdBox data for useful waveforms and do a quick analysis</a:t>
                </a:r>
                <a:endParaRPr lang="en-US" altLang="en-IL" sz="3000" dirty="0">
                  <a:latin typeface="Arial" panose="020B0604020202020204" pitchFamily="34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  <a:tabLst/>
                </a:pPr>
                <a:endParaRPr kumimoji="0" lang="en-IL" altLang="en-IL" sz="3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r>
                  <a:rPr kumimoji="0" lang="en-US" altLang="en-IL" sz="3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 </a:t>
                </a:r>
                <a:r>
                  <a:rPr kumimoji="0" lang="en-IL" altLang="en-IL" sz="3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Ask around for protoDUNE/ColdBox calibration data using 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kumimoji="0" lang="en-US" altLang="en-IL" sz="3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kumimoji="0" lang="en-US" altLang="en-IL" sz="30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kumimoji="0" lang="en-IL" altLang="en-IL" sz="3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 sources</a:t>
                </a:r>
                <a:endParaRPr lang="en-US" altLang="en-IL" sz="3000" dirty="0">
                  <a:latin typeface="Arial" panose="020B0604020202020204" pitchFamily="34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  <a:tabLst/>
                </a:pPr>
                <a:endParaRPr kumimoji="0" lang="en-IL" altLang="en-IL" sz="3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r>
                  <a:rPr kumimoji="0" lang="en-US" altLang="en-IL" sz="3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 </a:t>
                </a:r>
                <a:r>
                  <a:rPr kumimoji="0" lang="en-IL" altLang="en-IL" sz="3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Simulate these detectors to predict their optical coverage for </a:t>
                </a:r>
                <a14:m>
                  <m:oMath xmlns:m="http://schemas.openxmlformats.org/officeDocument/2006/math">
                    <m:r>
                      <a:rPr kumimoji="0" lang="en-IL" altLang="en-IL" sz="30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𝑛</m:t>
                    </m:r>
                    <m:r>
                      <a:rPr kumimoji="0" lang="en-IL" altLang="en-IL" sz="30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−</m:t>
                    </m:r>
                    <m:r>
                      <a:rPr kumimoji="0" lang="en-IL" altLang="en-IL" sz="30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𝑃𝐼𝐷</m:t>
                    </m:r>
                  </m:oMath>
                </a14:m>
                <a:r>
                  <a:rPr kumimoji="0" lang="en-IL" altLang="en-IL" sz="3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.</a:t>
                </a:r>
                <a:endParaRPr lang="en-US" altLang="en-IL" sz="3000" dirty="0">
                  <a:latin typeface="Arial" panose="020B0604020202020204" pitchFamily="34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  <a:tabLst/>
                </a:pPr>
                <a:endParaRPr kumimoji="0" lang="en-IL" altLang="en-IL" sz="3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r>
                  <a:rPr kumimoji="0" lang="en-US" altLang="en-IL" sz="3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 Working </a:t>
                </a:r>
                <a:r>
                  <a:rPr kumimoji="0" lang="en-IL" altLang="en-IL" sz="3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with raw data could take a long time. </a:t>
                </a:r>
              </a:p>
            </p:txBody>
          </p:sp>
        </mc:Choice>
        <mc:Fallback>
          <p:sp>
            <p:nvSpPr>
              <p:cNvPr id="6" name="Rectangle 3">
                <a:extLst>
                  <a:ext uri="{FF2B5EF4-FFF2-40B4-BE49-F238E27FC236}">
                    <a16:creationId xmlns:a16="http://schemas.microsoft.com/office/drawing/2014/main" id="{2BDF77CF-EDF0-9930-5C73-668500A88D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 bwMode="auto">
              <a:xfrm>
                <a:off x="0" y="1225689"/>
                <a:ext cx="12192000" cy="5632311"/>
              </a:xfrm>
              <a:prstGeom prst="rect">
                <a:avLst/>
              </a:prstGeom>
              <a:blipFill>
                <a:blip r:embed="rId2"/>
                <a:stretch>
                  <a:fillRect l="-1150" t="-866" r="-450" b="-292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8391669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4126</TotalTime>
  <Words>122</Words>
  <Application>Microsoft Office PowerPoint</Application>
  <PresentationFormat>מסך רחב</PresentationFormat>
  <Paragraphs>18</Paragraphs>
  <Slides>4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ערכת נושא Office</vt:lpstr>
      <vt:lpstr>Thesis goal and current standing</vt:lpstr>
      <vt:lpstr>מצגת של PowerPoint‏</vt:lpstr>
      <vt:lpstr>מצגת של PowerPoint‏</vt:lpstr>
      <vt:lpstr>Bridging the gap - possibilities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goal and current standing</dc:title>
  <dc:creator>Aviv Ben Porat</dc:creator>
  <cp:lastModifiedBy>Aviv Ben Porat</cp:lastModifiedBy>
  <cp:revision>5</cp:revision>
  <dcterms:created xsi:type="dcterms:W3CDTF">2025-02-13T14:42:25Z</dcterms:created>
  <dcterms:modified xsi:type="dcterms:W3CDTF">2025-02-16T11:29:08Z</dcterms:modified>
</cp:coreProperties>
</file>