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9" r:id="rId5"/>
    <p:sldId id="270" r:id="rId6"/>
    <p:sldId id="264" r:id="rId7"/>
    <p:sldId id="262" r:id="rId8"/>
    <p:sldId id="263" r:id="rId9"/>
    <p:sldId id="261" r:id="rId10"/>
    <p:sldId id="265" r:id="rId11"/>
    <p:sldId id="267" r:id="rId12"/>
    <p:sldId id="268" r:id="rId13"/>
    <p:sldId id="260" r:id="rId14"/>
    <p:sldId id="257" r:id="rId15"/>
    <p:sldId id="272" r:id="rId16"/>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760011-E9A6-AAD0-2796-B5AC9044C02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719D5092-03D6-BD8D-85B7-9550FED50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32F3FB2B-3CDE-DC56-1669-44FE8CAD8B8A}"/>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8C64D9E2-4475-D696-89B5-FD25B374053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7F878AE9-AD7A-340A-9A68-84CDEDCD3684}"/>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258907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407CDE-C848-9A91-B77E-AC0FD664AB2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63CEED70-240F-2C36-07D6-E9A04803D282}"/>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6B1D288-951E-22CB-6F80-85D1FE0B15EE}"/>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BB53FE89-E68C-6128-C309-EE5D37006AF7}"/>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01E003C2-521E-02F8-02AB-FCC391598291}"/>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363373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DA9C61B0-0345-BC2B-0AE0-4780ECCF004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8E7FDEE3-606D-CE87-8BCD-52E58D03C8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DF147F0C-D5D0-ECF4-E9F8-C1176CB7B30C}"/>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362A47F6-E024-7F60-F559-675AC0FBC64A}"/>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5E84350A-49C5-6396-763A-C33121D02E28}"/>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165630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119956-40A6-8585-787F-4CA09A188A7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C98E41A2-E652-167E-3D8F-9889F196465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9557B3BF-BDB8-834D-B182-A4A33A983E70}"/>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9CDFE401-DBE3-53C1-05D0-96BB699ED000}"/>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010D8B2B-13EB-855B-BFA7-6074C439D3BB}"/>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292393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7BAE4D9-8E6F-BA33-7F55-0CB94E7CE06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47EBB848-E040-AB4F-5BDC-19FC16F11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53F348A-5A43-2809-788D-912A7BB769C8}"/>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027E2CD0-6004-A637-88A4-40166CAFBFE9}"/>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ACB0B03E-FEDF-AEDA-F6F0-0BEEBC9F4B63}"/>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629197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BE3487-857F-2730-0DD0-70B620D396A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C38F616-34C7-3DC0-4455-A5B4640CCA90}"/>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CB9C3DD2-6C0C-4AD2-5C2F-74536E7616A4}"/>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8C8DABBD-09DF-4D9F-BF00-3E6E0E5B894E}"/>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6" name="מציין מיקום של כותרת תחתונה 5">
            <a:extLst>
              <a:ext uri="{FF2B5EF4-FFF2-40B4-BE49-F238E27FC236}">
                <a16:creationId xmlns:a16="http://schemas.microsoft.com/office/drawing/2014/main" id="{6CF8E6D6-3D73-2562-9511-F4546F4E09EE}"/>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AAB3D882-9883-D889-AE8A-B6AF54F2EECF}"/>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37831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1014EA-234E-21ED-2568-F9512E588DE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CBB3F28-E2DA-0DA8-06B2-255D61E02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F252673-3C54-AAA7-B52A-3C723AE94A7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C7CC5821-4515-4DF3-21EB-DBDFAD77F2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DE4631EF-CF27-3CF5-1AE0-1D2116C8ED5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2D7AE802-2F7E-CC4F-54A4-548CBFD928DA}"/>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8" name="מציין מיקום של כותרת תחתונה 7">
            <a:extLst>
              <a:ext uri="{FF2B5EF4-FFF2-40B4-BE49-F238E27FC236}">
                <a16:creationId xmlns:a16="http://schemas.microsoft.com/office/drawing/2014/main" id="{44591E1B-1243-52F7-AF76-55DDA229302B}"/>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2946F02F-9B43-A775-8757-D04974582ACB}"/>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417205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A5B797F-8FFD-4629-74EE-8FFCBD7B874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DE920EB-C3E1-6CC6-AB00-300EE65586A8}"/>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4" name="מציין מיקום של כותרת תחתונה 3">
            <a:extLst>
              <a:ext uri="{FF2B5EF4-FFF2-40B4-BE49-F238E27FC236}">
                <a16:creationId xmlns:a16="http://schemas.microsoft.com/office/drawing/2014/main" id="{5A5D8266-B2CF-0780-8052-23DD8CC1A3BD}"/>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2930E53A-AB57-C7F3-E411-A438E6AC1B8C}"/>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180962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72928CA0-F432-1680-F8C5-F0633BC0C6E9}"/>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3" name="מציין מיקום של כותרת תחתונה 2">
            <a:extLst>
              <a:ext uri="{FF2B5EF4-FFF2-40B4-BE49-F238E27FC236}">
                <a16:creationId xmlns:a16="http://schemas.microsoft.com/office/drawing/2014/main" id="{76AAB8AE-D82D-9A48-11B2-D51DF3A352A1}"/>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51C80797-E2FB-CBDC-AC85-66F80CAACF2E}"/>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1645177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8C160B0-2366-F1A7-10A2-1995195F854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D47E84BD-6741-DB24-A7FA-0EBC5064A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CC114822-09B6-B2EF-A1A2-AE2E1151B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51059EF-BC5B-C975-40ED-7D559579AAC4}"/>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6" name="מציין מיקום של כותרת תחתונה 5">
            <a:extLst>
              <a:ext uri="{FF2B5EF4-FFF2-40B4-BE49-F238E27FC236}">
                <a16:creationId xmlns:a16="http://schemas.microsoft.com/office/drawing/2014/main" id="{555CF453-784D-80D0-A8F9-B4ABA742F0BA}"/>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C052405B-620A-7798-D353-47EE12C9903C}"/>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114291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94F822-B62C-CFB5-9C41-B4D2C47E259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361131B0-B30A-A155-9FFF-5B616B24A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BEE22CA2-38DC-6C1D-9B77-4F4352A20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E708C7A-306F-37F3-AEE7-E38719BFAAA7}"/>
              </a:ext>
            </a:extLst>
          </p:cNvPr>
          <p:cNvSpPr>
            <a:spLocks noGrp="1"/>
          </p:cNvSpPr>
          <p:nvPr>
            <p:ph type="dt" sz="half" idx="10"/>
          </p:nvPr>
        </p:nvSpPr>
        <p:spPr/>
        <p:txBody>
          <a:bodyPr/>
          <a:lstStyle/>
          <a:p>
            <a:fld id="{1C7DE080-438D-4AB0-8579-6649E8E88CCF}" type="datetimeFigureOut">
              <a:rPr lang="en-IL" smtClean="0"/>
              <a:t>19/06/2024</a:t>
            </a:fld>
            <a:endParaRPr lang="en-IL"/>
          </a:p>
        </p:txBody>
      </p:sp>
      <p:sp>
        <p:nvSpPr>
          <p:cNvPr id="6" name="מציין מיקום של כותרת תחתונה 5">
            <a:extLst>
              <a:ext uri="{FF2B5EF4-FFF2-40B4-BE49-F238E27FC236}">
                <a16:creationId xmlns:a16="http://schemas.microsoft.com/office/drawing/2014/main" id="{88065EBA-13E2-1600-44C0-4567A14EFE51}"/>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09338CAB-FAD6-D133-31E6-797830741EA9}"/>
              </a:ext>
            </a:extLst>
          </p:cNvPr>
          <p:cNvSpPr>
            <a:spLocks noGrp="1"/>
          </p:cNvSpPr>
          <p:nvPr>
            <p:ph type="sldNum" sz="quarter" idx="12"/>
          </p:nvPr>
        </p:nvSpPr>
        <p:spPr/>
        <p:txBody>
          <a:bodyPr/>
          <a:lstStyle/>
          <a:p>
            <a:fld id="{290D0D5E-C7D5-488D-B24C-3EC99502F749}" type="slidenum">
              <a:rPr lang="en-IL" smtClean="0"/>
              <a:t>‹#›</a:t>
            </a:fld>
            <a:endParaRPr lang="en-IL"/>
          </a:p>
        </p:txBody>
      </p:sp>
    </p:spTree>
    <p:extLst>
      <p:ext uri="{BB962C8B-B14F-4D97-AF65-F5344CB8AC3E}">
        <p14:creationId xmlns:p14="http://schemas.microsoft.com/office/powerpoint/2010/main" val="202141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94BC19F-82E6-B8BE-0134-771A85E4ECE0}"/>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08323B00-93AE-23EB-DF63-E5C4B8C1A84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3114DCD9-E925-4579-32C9-B58A92E8E24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C7DE080-438D-4AB0-8579-6649E8E88CCF}" type="datetimeFigureOut">
              <a:rPr lang="en-IL" smtClean="0"/>
              <a:t>19/06/2024</a:t>
            </a:fld>
            <a:endParaRPr lang="en-IL"/>
          </a:p>
        </p:txBody>
      </p:sp>
      <p:sp>
        <p:nvSpPr>
          <p:cNvPr id="5" name="מציין מיקום של כותרת תחתונה 4">
            <a:extLst>
              <a:ext uri="{FF2B5EF4-FFF2-40B4-BE49-F238E27FC236}">
                <a16:creationId xmlns:a16="http://schemas.microsoft.com/office/drawing/2014/main" id="{1F5D8FEC-3838-4DB9-F55F-206E36384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5CBA4285-B691-492C-926C-81CB15403468}"/>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90D0D5E-C7D5-488D-B24C-3EC99502F749}" type="slidenum">
              <a:rPr lang="en-IL" smtClean="0"/>
              <a:t>‹#›</a:t>
            </a:fld>
            <a:endParaRPr lang="en-IL"/>
          </a:p>
        </p:txBody>
      </p:sp>
    </p:spTree>
    <p:extLst>
      <p:ext uri="{BB962C8B-B14F-4D97-AF65-F5344CB8AC3E}">
        <p14:creationId xmlns:p14="http://schemas.microsoft.com/office/powerpoint/2010/main" val="1038149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BFAB2CB-E20D-3C35-C43E-70218C25CE82}"/>
              </a:ext>
            </a:extLst>
          </p:cNvPr>
          <p:cNvSpPr txBox="1"/>
          <p:nvPr/>
        </p:nvSpPr>
        <p:spPr>
          <a:xfrm>
            <a:off x="0" y="193040"/>
            <a:ext cx="12192000" cy="584775"/>
          </a:xfrm>
          <a:prstGeom prst="rect">
            <a:avLst/>
          </a:prstGeom>
          <a:noFill/>
        </p:spPr>
        <p:txBody>
          <a:bodyPr wrap="square" rtlCol="0">
            <a:spAutoFit/>
          </a:bodyPr>
          <a:lstStyle/>
          <a:p>
            <a:pPr algn="ctr" rtl="0"/>
            <a:r>
              <a:rPr lang="en-GB" sz="3200" b="1" u="sng" dirty="0"/>
              <a:t>Identifying neutrons in LArTPC-based neutrino oscillation experiments</a:t>
            </a:r>
            <a:endParaRPr lang="en-IL" sz="3200" b="1" u="sng" dirty="0"/>
          </a:p>
        </p:txBody>
      </p:sp>
      <p:sp>
        <p:nvSpPr>
          <p:cNvPr id="5" name="תיבת טקסט 4">
            <a:extLst>
              <a:ext uri="{FF2B5EF4-FFF2-40B4-BE49-F238E27FC236}">
                <a16:creationId xmlns:a16="http://schemas.microsoft.com/office/drawing/2014/main" id="{2931F112-6029-65B5-860D-6F396584EFFD}"/>
              </a:ext>
            </a:extLst>
          </p:cNvPr>
          <p:cNvSpPr txBox="1"/>
          <p:nvPr/>
        </p:nvSpPr>
        <p:spPr>
          <a:xfrm>
            <a:off x="294640" y="1074877"/>
            <a:ext cx="10576560" cy="5509200"/>
          </a:xfrm>
          <a:prstGeom prst="rect">
            <a:avLst/>
          </a:prstGeom>
          <a:noFill/>
        </p:spPr>
        <p:txBody>
          <a:bodyPr wrap="square" rtlCol="0">
            <a:spAutoFit/>
          </a:bodyPr>
          <a:lstStyle/>
          <a:p>
            <a:pPr marL="285750" indent="-285750" algn="l" rtl="0">
              <a:buFont typeface="Arial" panose="020B0604020202020204" pitchFamily="34" charset="0"/>
              <a:buChar char="•"/>
            </a:pPr>
            <a:r>
              <a:rPr lang="en-GB" sz="3200" dirty="0"/>
              <a:t>Identifying neutrons in LArTPC experiments prevents biasing of neutrino energy reconstruction</a:t>
            </a:r>
          </a:p>
          <a:p>
            <a:pPr marL="285750" indent="-285750" algn="l" rtl="0">
              <a:buFont typeface="Arial" panose="020B0604020202020204" pitchFamily="34" charset="0"/>
              <a:buChar char="•"/>
            </a:pPr>
            <a:endParaRPr lang="en-GB" sz="3200" dirty="0"/>
          </a:p>
          <a:p>
            <a:pPr marL="285750" indent="-285750" algn="l" rtl="0">
              <a:buFont typeface="Arial" panose="020B0604020202020204" pitchFamily="34" charset="0"/>
              <a:buChar char="•"/>
            </a:pPr>
            <a:r>
              <a:rPr lang="en-GB" sz="3200" dirty="0"/>
              <a:t>In order to identify neutrons signature in LArTPC, we will use the light signature they produce in the detector</a:t>
            </a:r>
          </a:p>
          <a:p>
            <a:pPr marL="285750" indent="-285750" algn="l" rtl="0">
              <a:buFont typeface="Arial" panose="020B0604020202020204" pitchFamily="34" charset="0"/>
              <a:buChar char="•"/>
            </a:pPr>
            <a:endParaRPr lang="en-GB" sz="3200" dirty="0"/>
          </a:p>
          <a:p>
            <a:pPr marL="285750" indent="-285750" algn="l" rtl="0">
              <a:buFont typeface="Arial" panose="020B0604020202020204" pitchFamily="34" charset="0"/>
              <a:buChar char="•"/>
            </a:pPr>
            <a:r>
              <a:rPr lang="en-GB" sz="3200" dirty="0"/>
              <a:t>Current detectors like DUNE only have enough coverage of light detectors for trigger purposes</a:t>
            </a:r>
          </a:p>
          <a:p>
            <a:pPr marL="285750" indent="-285750" algn="l" rtl="0">
              <a:buFont typeface="Arial" panose="020B0604020202020204" pitchFamily="34" charset="0"/>
              <a:buChar char="•"/>
            </a:pPr>
            <a:endParaRPr lang="en-GB" sz="3200" dirty="0"/>
          </a:p>
          <a:p>
            <a:pPr marL="285750" indent="-285750" algn="l" rtl="0">
              <a:buFont typeface="Arial" panose="020B0604020202020204" pitchFamily="34" charset="0"/>
              <a:buChar char="•"/>
            </a:pPr>
            <a:r>
              <a:rPr lang="en-GB" sz="3200" dirty="0"/>
              <a:t>We will calculate the light coverage needed for neutron identification based on single elastic interaction in LAr</a:t>
            </a:r>
            <a:endParaRPr lang="en-IL" sz="3200" dirty="0"/>
          </a:p>
        </p:txBody>
      </p:sp>
    </p:spTree>
    <p:extLst>
      <p:ext uri="{BB962C8B-B14F-4D97-AF65-F5344CB8AC3E}">
        <p14:creationId xmlns:p14="http://schemas.microsoft.com/office/powerpoint/2010/main" val="121959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52F59F78-E766-9C31-EB2E-4BE4B55AC3E3}"/>
                  </a:ext>
                </a:extLst>
              </p:cNvPr>
              <p:cNvSpPr txBox="1"/>
              <p:nvPr/>
            </p:nvSpPr>
            <p:spPr>
              <a:xfrm>
                <a:off x="71119" y="457200"/>
                <a:ext cx="12018211" cy="3045898"/>
              </a:xfrm>
              <a:prstGeom prst="rect">
                <a:avLst/>
              </a:prstGeom>
              <a:noFill/>
            </p:spPr>
            <p:txBody>
              <a:bodyPr wrap="square" rtlCol="0">
                <a:spAutoFit/>
              </a:bodyPr>
              <a:lstStyle/>
              <a:p>
                <a:pPr algn="l" rtl="0"/>
                <a14:m>
                  <m:oMathPara xmlns:m="http://schemas.openxmlformats.org/officeDocument/2006/math">
                    <m:oMathParaPr>
                      <m:jc m:val="left"/>
                    </m:oMathParaPr>
                    <m:oMath xmlns:m="http://schemas.openxmlformats.org/officeDocument/2006/math">
                      <m:r>
                        <a:rPr lang="en-GB" sz="2400" i="1" dirty="0" smtClean="0">
                          <a:latin typeface="Cambria Math" panose="02040503050406030204" pitchFamily="18" charset="0"/>
                        </a:rPr>
                        <m:t>𝑂𝑢𝑡</m:t>
                      </m:r>
                      <m:r>
                        <a:rPr lang="en-GB" sz="2400" i="1" dirty="0" smtClean="0">
                          <a:latin typeface="Cambria Math" panose="02040503050406030204" pitchFamily="18" charset="0"/>
                        </a:rPr>
                        <m:t> </m:t>
                      </m:r>
                      <m:r>
                        <a:rPr lang="en-GB" sz="2400" i="1" dirty="0" smtClean="0">
                          <a:latin typeface="Cambria Math" panose="02040503050406030204" pitchFamily="18" charset="0"/>
                        </a:rPr>
                        <m:t>𝑜𝑓</m:t>
                      </m:r>
                      <m:r>
                        <a:rPr lang="en-GB" sz="2400" i="1" dirty="0" smtClean="0">
                          <a:latin typeface="Cambria Math" panose="02040503050406030204" pitchFamily="18" charset="0"/>
                        </a:rPr>
                        <m:t> </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6</m:t>
                          </m:r>
                        </m:sup>
                      </m:sSup>
                      <m:r>
                        <a:rPr lang="en-GB" sz="2400" b="0" i="1" smtClean="0">
                          <a:latin typeface="Cambria Math" panose="02040503050406030204" pitchFamily="18" charset="0"/>
                        </a:rPr>
                        <m:t> </m:t>
                      </m:r>
                      <m:r>
                        <a:rPr lang="en-GB" sz="2400" b="0" i="1" smtClean="0">
                          <a:latin typeface="Cambria Math" panose="02040503050406030204" pitchFamily="18" charset="0"/>
                        </a:rPr>
                        <m:t>𝑛𝑒𝑢𝑡𝑟𝑜𝑛𝑠</m:t>
                      </m:r>
                      <m:r>
                        <a:rPr lang="en-GB" sz="2400" b="0" i="1" smtClean="0">
                          <a:latin typeface="Cambria Math" panose="02040503050406030204" pitchFamily="18" charset="0"/>
                        </a:rPr>
                        <m:t> </m:t>
                      </m:r>
                      <m:r>
                        <a:rPr lang="en-GB" sz="2400" b="0" i="1" smtClean="0">
                          <a:latin typeface="Cambria Math" panose="02040503050406030204" pitchFamily="18" charset="0"/>
                        </a:rPr>
                        <m:t>𝑒𝑛𝑡𝑒𝑟𝑖𝑛𝑔</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h</m:t>
                      </m:r>
                      <m:r>
                        <a:rPr lang="en-GB" sz="2400" b="0" i="1" smtClean="0">
                          <a:latin typeface="Cambria Math" panose="02040503050406030204" pitchFamily="18" charset="0"/>
                        </a:rPr>
                        <m:t>𝑒</m:t>
                      </m:r>
                      <m:r>
                        <a:rPr lang="en-GB" sz="2400" b="0" i="1" smtClean="0">
                          <a:latin typeface="Cambria Math" panose="02040503050406030204" pitchFamily="18" charset="0"/>
                        </a:rPr>
                        <m:t> </m:t>
                      </m:r>
                      <m:r>
                        <a:rPr lang="en-GB" sz="2400" b="0" i="1" smtClean="0">
                          <a:latin typeface="Cambria Math" panose="02040503050406030204" pitchFamily="18" charset="0"/>
                        </a:rPr>
                        <m:t>𝑑𝑒𝑡𝑒𝑐𝑡𝑜𝑟</m:t>
                      </m:r>
                      <m:r>
                        <a:rPr lang="en-GB" sz="2400" b="0" i="1" smtClean="0">
                          <a:latin typeface="Cambria Math" panose="02040503050406030204" pitchFamily="18" charset="0"/>
                        </a:rPr>
                        <m:t> , </m:t>
                      </m:r>
                    </m:oMath>
                  </m:oMathPara>
                </a14:m>
                <a:endParaRPr lang="en-GB" sz="2400" b="0" i="1" dirty="0">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en-GB" sz="2400" b="0" i="1" smtClean="0">
                          <a:latin typeface="Cambria Math" panose="02040503050406030204" pitchFamily="18" charset="0"/>
                        </a:rPr>
                        <m:t>1502</m:t>
                      </m:r>
                      <m:r>
                        <a:rPr lang="en-GB" sz="2400" b="0" i="1" smtClean="0">
                          <a:latin typeface="Cambria Math" panose="02040503050406030204" pitchFamily="18" charset="0"/>
                        </a:rPr>
                        <m:t> </m:t>
                      </m:r>
                      <m:r>
                        <a:rPr lang="en-GB" sz="2400" b="0" i="1" smtClean="0">
                          <a:latin typeface="Cambria Math" panose="02040503050406030204" pitchFamily="18" charset="0"/>
                        </a:rPr>
                        <m:t>𝑤𝑒𝑟𝑒</m:t>
                      </m:r>
                      <m:r>
                        <a:rPr lang="en-GB" sz="2400" b="0" i="1" smtClean="0">
                          <a:latin typeface="Cambria Math" panose="02040503050406030204" pitchFamily="18" charset="0"/>
                        </a:rPr>
                        <m:t> </m:t>
                      </m:r>
                      <m:r>
                        <a:rPr lang="en-GB" sz="2400" b="0" i="1" smtClean="0">
                          <a:latin typeface="Cambria Math" panose="02040503050406030204" pitchFamily="18" charset="0"/>
                        </a:rPr>
                        <m:t>𝑠𝑖𝑛𝑔𝑙𝑒</m:t>
                      </m:r>
                      <m:r>
                        <a:rPr lang="en-GB" sz="2400" b="0" i="1" smtClean="0">
                          <a:latin typeface="Cambria Math" panose="02040503050406030204" pitchFamily="18" charset="0"/>
                        </a:rPr>
                        <m:t> </m:t>
                      </m:r>
                      <m:r>
                        <a:rPr lang="en-GB" sz="2400" b="0" i="1" smtClean="0">
                          <a:latin typeface="Cambria Math" panose="02040503050406030204" pitchFamily="18" charset="0"/>
                        </a:rPr>
                        <m:t>𝑒𝑙𝑎𝑠𝑡𝑖𝑐</m:t>
                      </m:r>
                      <m:r>
                        <a:rPr lang="en-GB" sz="2400" b="0" i="1" smtClean="0">
                          <a:latin typeface="Cambria Math" panose="02040503050406030204" pitchFamily="18" charset="0"/>
                        </a:rPr>
                        <m:t> </m:t>
                      </m:r>
                      <m:r>
                        <a:rPr lang="en-GB" sz="2400" b="0" i="1" smtClean="0">
                          <a:latin typeface="Cambria Math" panose="02040503050406030204" pitchFamily="18" charset="0"/>
                        </a:rPr>
                        <m:t>𝑤𝑖𝑡</m:t>
                      </m:r>
                      <m:r>
                        <a:rPr lang="en-GB" sz="2400" b="0" i="1" smtClean="0">
                          <a:latin typeface="Cambria Math" panose="02040503050406030204" pitchFamily="18" charset="0"/>
                        </a:rPr>
                        <m:t>h</m:t>
                      </m:r>
                      <m:r>
                        <a:rPr lang="en-GB" sz="2400" b="0" i="1" smtClean="0">
                          <a:latin typeface="Cambria Math" panose="02040503050406030204" pitchFamily="18" charset="0"/>
                        </a:rPr>
                        <m:t> </m:t>
                      </m:r>
                      <m:r>
                        <a:rPr lang="en-GB" sz="2400" b="0" i="1" smtClean="0">
                          <a:latin typeface="Cambria Math" panose="02040503050406030204" pitchFamily="18" charset="0"/>
                        </a:rPr>
                        <m:t>45</m:t>
                      </m:r>
                      <m:r>
                        <a:rPr lang="en-GB" sz="2400" b="0" i="1" smtClean="0">
                          <a:latin typeface="Cambria Math" panose="02040503050406030204" pitchFamily="18" charset="0"/>
                        </a:rPr>
                        <m:t>−</m:t>
                      </m:r>
                      <m:r>
                        <a:rPr lang="en-GB" sz="2400" b="0" i="1" smtClean="0">
                          <a:latin typeface="Cambria Math" panose="02040503050406030204" pitchFamily="18" charset="0"/>
                        </a:rPr>
                        <m:t>55</m:t>
                      </m:r>
                      <m:r>
                        <a:rPr lang="en-GB" sz="2400" b="0" i="1" smtClean="0">
                          <a:latin typeface="Cambria Math" panose="02040503050406030204" pitchFamily="18" charset="0"/>
                        </a:rPr>
                        <m:t>𝑘𝑒𝑉</m:t>
                      </m:r>
                      <m:r>
                        <a:rPr lang="en-GB" sz="2400" b="0" i="1" smtClean="0">
                          <a:latin typeface="Cambria Math" panose="02040503050406030204" pitchFamily="18" charset="0"/>
                        </a:rPr>
                        <m:t> </m:t>
                      </m:r>
                      <m:r>
                        <a:rPr lang="en-GB" sz="2400" b="0" i="1" smtClean="0">
                          <a:latin typeface="Cambria Math" panose="02040503050406030204" pitchFamily="18" charset="0"/>
                        </a:rPr>
                        <m:t>𝐴𝑟</m:t>
                      </m:r>
                      <m:r>
                        <a:rPr lang="en-GB" sz="2400" b="0" i="1" smtClean="0">
                          <a:latin typeface="Cambria Math" panose="02040503050406030204" pitchFamily="18" charset="0"/>
                        </a:rPr>
                        <m:t> </m:t>
                      </m:r>
                      <m:r>
                        <a:rPr lang="en-GB" sz="2400" b="0" i="1" smtClean="0">
                          <a:latin typeface="Cambria Math" panose="02040503050406030204" pitchFamily="18" charset="0"/>
                        </a:rPr>
                        <m:t>𝑟𝑒𝑐𝑜𝑖𝑙</m:t>
                      </m:r>
                      <m:r>
                        <a:rPr lang="en-GB" sz="2400" b="0" i="1" smtClean="0">
                          <a:latin typeface="Cambria Math" panose="02040503050406030204" pitchFamily="18" charset="0"/>
                        </a:rPr>
                        <m:t> </m:t>
                      </m:r>
                      <m:r>
                        <a:rPr lang="en-GB" sz="2400" b="0" i="1" smtClean="0">
                          <a:latin typeface="Cambria Math" panose="02040503050406030204" pitchFamily="18" charset="0"/>
                        </a:rPr>
                        <m:t>𝑛𝑢𝑐𝑙𝑒𝑢𝑠</m:t>
                      </m:r>
                    </m:oMath>
                  </m:oMathPara>
                </a14:m>
                <a:endParaRPr lang="en-GB" sz="2400" dirty="0"/>
              </a:p>
              <a:p>
                <a:pPr algn="l" rtl="0"/>
                <a:r>
                  <a:rPr lang="en-GB" sz="2400" dirty="0"/>
                  <a:t>0.15% are single elastic where the neutron escapes the detector</a:t>
                </a:r>
              </a:p>
              <a:p>
                <a:pPr algn="l" rtl="0"/>
                <a:endParaRPr lang="en-GB" sz="2400" dirty="0"/>
              </a:p>
              <a:p>
                <a:pPr algn="l" rtl="0"/>
                <a:r>
                  <a:rPr lang="en-GB" sz="2400" dirty="0"/>
                  <a:t>5.3 MeV neutron scattering angle following 45-55 keV Ar recoil nucleus is between </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33</m:t>
                        </m:r>
                      </m:e>
                      <m:sup>
                        <m:r>
                          <a:rPr lang="en-GB" sz="2400" b="0" i="1" smtClean="0">
                            <a:latin typeface="Cambria Math" panose="02040503050406030204" pitchFamily="18" charset="0"/>
                          </a:rPr>
                          <m:t>∘</m:t>
                        </m:r>
                      </m:sup>
                    </m:sSup>
                    <m:r>
                      <a:rPr lang="en-GB" sz="2400" b="0" i="1" smtClean="0">
                        <a:latin typeface="Cambria Math" panose="02040503050406030204" pitchFamily="18" charset="0"/>
                      </a:rPr>
                      <m:t> −</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36</m:t>
                        </m:r>
                      </m:e>
                      <m:sup>
                        <m:r>
                          <a:rPr lang="en-GB" sz="2400" b="0" i="1" smtClean="0">
                            <a:latin typeface="Cambria Math" panose="02040503050406030204" pitchFamily="18" charset="0"/>
                          </a:rPr>
                          <m:t>∘</m:t>
                        </m:r>
                      </m:sup>
                    </m:sSup>
                  </m:oMath>
                </a14:m>
                <a:endParaRPr lang="en-GB" sz="2400" dirty="0"/>
              </a:p>
              <a:p>
                <a:pPr algn="l" rtl="0"/>
                <a:endParaRPr lang="en-GB" sz="2400" dirty="0"/>
              </a:p>
              <a:p>
                <a:pPr algn="l" rtl="0"/>
                <a:r>
                  <a:rPr lang="en-GB" sz="2400" dirty="0"/>
                  <a:t>so most of the time neutron has to travel ~85cm without interaction following this elastic scatter in order to have such an event with single elastic interaction</a:t>
                </a:r>
                <a:endParaRPr lang="en-IL" sz="2400" dirty="0"/>
              </a:p>
            </p:txBody>
          </p:sp>
        </mc:Choice>
        <mc:Fallback xmlns="">
          <p:sp>
            <p:nvSpPr>
              <p:cNvPr id="4" name="תיבת טקסט 3">
                <a:extLst>
                  <a:ext uri="{FF2B5EF4-FFF2-40B4-BE49-F238E27FC236}">
                    <a16:creationId xmlns:a16="http://schemas.microsoft.com/office/drawing/2014/main" id="{52F59F78-E766-9C31-EB2E-4BE4B55AC3E3}"/>
                  </a:ext>
                </a:extLst>
              </p:cNvPr>
              <p:cNvSpPr txBox="1">
                <a:spLocks noRot="1" noChangeAspect="1" noMove="1" noResize="1" noEditPoints="1" noAdjustHandles="1" noChangeArrowheads="1" noChangeShapeType="1" noTextEdit="1"/>
              </p:cNvSpPr>
              <p:nvPr/>
            </p:nvSpPr>
            <p:spPr>
              <a:xfrm>
                <a:off x="71119" y="457200"/>
                <a:ext cx="12018211" cy="3045898"/>
              </a:xfrm>
              <a:prstGeom prst="rect">
                <a:avLst/>
              </a:prstGeom>
              <a:blipFill>
                <a:blip r:embed="rId2"/>
                <a:stretch>
                  <a:fillRect l="-812" b="-3600"/>
                </a:stretch>
              </a:blipFill>
            </p:spPr>
            <p:txBody>
              <a:bodyPr/>
              <a:lstStyle/>
              <a:p>
                <a:r>
                  <a:rPr lang="en-IL">
                    <a:noFill/>
                  </a:rPr>
                  <a:t> </a:t>
                </a:r>
              </a:p>
            </p:txBody>
          </p:sp>
        </mc:Fallback>
      </mc:AlternateContent>
    </p:spTree>
    <p:extLst>
      <p:ext uri="{BB962C8B-B14F-4D97-AF65-F5344CB8AC3E}">
        <p14:creationId xmlns:p14="http://schemas.microsoft.com/office/powerpoint/2010/main" val="166202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9FC083E2-C914-6FDF-CA2F-4886813E3562}"/>
              </a:ext>
            </a:extLst>
          </p:cNvPr>
          <p:cNvPicPr>
            <a:picLocks noChangeAspect="1"/>
          </p:cNvPicPr>
          <p:nvPr/>
        </p:nvPicPr>
        <p:blipFill>
          <a:blip r:embed="rId2"/>
          <a:stretch>
            <a:fillRect/>
          </a:stretch>
        </p:blipFill>
        <p:spPr>
          <a:xfrm>
            <a:off x="5270578" y="3342641"/>
            <a:ext cx="6871517" cy="3515360"/>
          </a:xfrm>
          <a:prstGeom prst="rect">
            <a:avLst/>
          </a:prstGeom>
        </p:spPr>
      </p:pic>
      <p:pic>
        <p:nvPicPr>
          <p:cNvPr id="4" name="תמונה 3">
            <a:extLst>
              <a:ext uri="{FF2B5EF4-FFF2-40B4-BE49-F238E27FC236}">
                <a16:creationId xmlns:a16="http://schemas.microsoft.com/office/drawing/2014/main" id="{AE78B14A-2C37-0AF4-67BE-3FFDDEDDCB99}"/>
              </a:ext>
            </a:extLst>
          </p:cNvPr>
          <p:cNvPicPr>
            <a:picLocks noChangeAspect="1"/>
          </p:cNvPicPr>
          <p:nvPr/>
        </p:nvPicPr>
        <p:blipFill>
          <a:blip r:embed="rId3"/>
          <a:stretch>
            <a:fillRect/>
          </a:stretch>
        </p:blipFill>
        <p:spPr>
          <a:xfrm>
            <a:off x="0" y="0"/>
            <a:ext cx="7092688" cy="3594925"/>
          </a:xfrm>
          <a:prstGeom prst="rect">
            <a:avLst/>
          </a:prstGeom>
        </p:spPr>
      </p:pic>
    </p:spTree>
    <p:extLst>
      <p:ext uri="{BB962C8B-B14F-4D97-AF65-F5344CB8AC3E}">
        <p14:creationId xmlns:p14="http://schemas.microsoft.com/office/powerpoint/2010/main" val="2107691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14C3CE80-12FF-EF0C-FF14-25E99CA4E191}"/>
              </a:ext>
            </a:extLst>
          </p:cNvPr>
          <p:cNvPicPr>
            <a:picLocks noChangeAspect="1"/>
          </p:cNvPicPr>
          <p:nvPr/>
        </p:nvPicPr>
        <p:blipFill>
          <a:blip r:embed="rId2"/>
          <a:stretch>
            <a:fillRect/>
          </a:stretch>
        </p:blipFill>
        <p:spPr>
          <a:xfrm>
            <a:off x="-1" y="25400"/>
            <a:ext cx="6588663" cy="3416034"/>
          </a:xfrm>
          <a:prstGeom prst="rect">
            <a:avLst/>
          </a:prstGeom>
        </p:spPr>
      </p:pic>
      <p:pic>
        <p:nvPicPr>
          <p:cNvPr id="7" name="תמונה 6">
            <a:extLst>
              <a:ext uri="{FF2B5EF4-FFF2-40B4-BE49-F238E27FC236}">
                <a16:creationId xmlns:a16="http://schemas.microsoft.com/office/drawing/2014/main" id="{4269702C-BEF6-CC3F-0C64-A766E688C91B}"/>
              </a:ext>
            </a:extLst>
          </p:cNvPr>
          <p:cNvPicPr>
            <a:picLocks noChangeAspect="1"/>
          </p:cNvPicPr>
          <p:nvPr/>
        </p:nvPicPr>
        <p:blipFill>
          <a:blip r:embed="rId3"/>
          <a:stretch>
            <a:fillRect/>
          </a:stretch>
        </p:blipFill>
        <p:spPr>
          <a:xfrm>
            <a:off x="5435933" y="3441434"/>
            <a:ext cx="6756067" cy="3416566"/>
          </a:xfrm>
          <a:prstGeom prst="rect">
            <a:avLst/>
          </a:prstGeom>
        </p:spPr>
      </p:pic>
    </p:spTree>
    <p:extLst>
      <p:ext uri="{BB962C8B-B14F-4D97-AF65-F5344CB8AC3E}">
        <p14:creationId xmlns:p14="http://schemas.microsoft.com/office/powerpoint/2010/main" val="383059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A48B503B-30F4-7EA6-9BC7-BB26185547B3}"/>
                  </a:ext>
                </a:extLst>
              </p:cNvPr>
              <p:cNvSpPr>
                <a:spLocks noGrp="1"/>
              </p:cNvSpPr>
              <p:nvPr>
                <p:ph idx="1"/>
              </p:nvPr>
            </p:nvSpPr>
            <p:spPr>
              <a:xfrm>
                <a:off x="91440" y="182880"/>
                <a:ext cx="11805920" cy="6604000"/>
              </a:xfrm>
            </p:spPr>
            <p:txBody>
              <a:bodyPr>
                <a:normAutofit fontScale="70000" lnSpcReduction="20000"/>
              </a:bodyPr>
              <a:lstStyle/>
              <a:p>
                <a:pPr algn="l" rtl="0"/>
                <a:r>
                  <a:rPr lang="en-GB" sz="3400" dirty="0"/>
                  <a:t>In order to calculate the amount of coverage needed to detect neutron signatures in LAr, we first need to make sure the amount of scintillation we see in our simulation matches data in the literature. </a:t>
                </a:r>
              </a:p>
              <a:p>
                <a:pPr algn="l" rtl="0"/>
                <a:r>
                  <a:rPr lang="en-GB" sz="3400" dirty="0"/>
                  <a:t>We look at a single elastic interaction of neutrons in LAr, and use an energy range of recoil nuclei where all past experiments agree on relative light efficiency </a:t>
                </a:r>
                <a14:m>
                  <m:oMath xmlns:m="http://schemas.openxmlformats.org/officeDocument/2006/math">
                    <m:sSub>
                      <m:sSubPr>
                        <m:ctrlPr>
                          <a:rPr lang="en-GB" sz="3400" b="0" i="1" smtClean="0">
                            <a:latin typeface="Cambria Math" panose="02040503050406030204" pitchFamily="18" charset="0"/>
                          </a:rPr>
                        </m:ctrlPr>
                      </m:sSubPr>
                      <m:e>
                        <m:r>
                          <a:rPr lang="en-GB" sz="3400" b="0" i="1" smtClean="0">
                            <a:latin typeface="Cambria Math" panose="02040503050406030204" pitchFamily="18" charset="0"/>
                          </a:rPr>
                          <m:t>𝐿</m:t>
                        </m:r>
                      </m:e>
                      <m:sub>
                        <m:r>
                          <a:rPr lang="en-GB" sz="3400" b="0" i="1" smtClean="0">
                            <a:latin typeface="Cambria Math" panose="02040503050406030204" pitchFamily="18" charset="0"/>
                          </a:rPr>
                          <m:t>𝑒𝑓𝑓</m:t>
                        </m:r>
                      </m:sub>
                    </m:sSub>
                    <m:r>
                      <a:rPr lang="en-GB" sz="3400" b="0" i="1" smtClean="0">
                        <a:latin typeface="Cambria Math" panose="02040503050406030204" pitchFamily="18" charset="0"/>
                      </a:rPr>
                      <m:t> </m:t>
                    </m:r>
                  </m:oMath>
                </a14:m>
                <a:r>
                  <a:rPr lang="en-GB" sz="3400" dirty="0"/>
                  <a:t>of recoil nuclei vs reference gamma ray, and use the average </a:t>
                </a:r>
                <a14:m>
                  <m:oMath xmlns:m="http://schemas.openxmlformats.org/officeDocument/2006/math">
                    <m:sSub>
                      <m:sSubPr>
                        <m:ctrlPr>
                          <a:rPr lang="en-GB" sz="3400" b="0" i="1" smtClean="0">
                            <a:latin typeface="Cambria Math" panose="02040503050406030204" pitchFamily="18" charset="0"/>
                          </a:rPr>
                        </m:ctrlPr>
                      </m:sSubPr>
                      <m:e>
                        <m:r>
                          <a:rPr lang="en-GB" sz="3400" b="0" i="1" smtClean="0">
                            <a:latin typeface="Cambria Math" panose="02040503050406030204" pitchFamily="18" charset="0"/>
                          </a:rPr>
                          <m:t>𝐿</m:t>
                        </m:r>
                      </m:e>
                      <m:sub>
                        <m:r>
                          <a:rPr lang="en-GB" sz="3400" b="0" i="1" smtClean="0">
                            <a:latin typeface="Cambria Math" panose="02040503050406030204" pitchFamily="18" charset="0"/>
                          </a:rPr>
                          <m:t>𝑒𝑓𝑓</m:t>
                        </m:r>
                      </m:sub>
                    </m:sSub>
                    <m:r>
                      <a:rPr lang="en-GB" sz="3400" b="0" i="1" smtClean="0">
                        <a:latin typeface="Cambria Math" panose="02040503050406030204" pitchFamily="18" charset="0"/>
                      </a:rPr>
                      <m:t> </m:t>
                    </m:r>
                  </m:oMath>
                </a14:m>
                <a:r>
                  <a:rPr lang="en-GB" sz="3400" dirty="0"/>
                  <a:t>in order to correct our simulation.</a:t>
                </a:r>
              </a:p>
              <a:p>
                <a:pPr algn="l" rtl="0"/>
                <a:r>
                  <a:rPr lang="en-GB" sz="3400" dirty="0"/>
                  <a:t>The average </a:t>
                </a:r>
                <a14:m>
                  <m:oMath xmlns:m="http://schemas.openxmlformats.org/officeDocument/2006/math">
                    <m:sSub>
                      <m:sSubPr>
                        <m:ctrlPr>
                          <a:rPr lang="en-GB" sz="3400" b="0" i="1" smtClean="0">
                            <a:latin typeface="Cambria Math" panose="02040503050406030204" pitchFamily="18" charset="0"/>
                          </a:rPr>
                        </m:ctrlPr>
                      </m:sSubPr>
                      <m:e>
                        <m:r>
                          <a:rPr lang="en-GB" sz="3400" b="0" i="1" smtClean="0">
                            <a:latin typeface="Cambria Math" panose="02040503050406030204" pitchFamily="18" charset="0"/>
                          </a:rPr>
                          <m:t>𝐿</m:t>
                        </m:r>
                      </m:e>
                      <m:sub>
                        <m:r>
                          <a:rPr lang="en-GB" sz="3400" b="0" i="1" smtClean="0">
                            <a:latin typeface="Cambria Math" panose="02040503050406030204" pitchFamily="18" charset="0"/>
                          </a:rPr>
                          <m:t>𝑒𝑓𝑓</m:t>
                        </m:r>
                      </m:sub>
                    </m:sSub>
                  </m:oMath>
                </a14:m>
                <a:r>
                  <a:rPr lang="en-GB" sz="3400" dirty="0"/>
                  <a:t> is about 0.27, meaning the number of optical photons produced by 45-55 keV recoil nuclei is on average 0.27 times the amount that a 59.5 keV </a:t>
                </a:r>
                <a14:m>
                  <m:oMath xmlns:m="http://schemas.openxmlformats.org/officeDocument/2006/math">
                    <m:r>
                      <a:rPr lang="en-GB" sz="3400" b="0" i="1" smtClean="0">
                        <a:latin typeface="Cambria Math" panose="02040503050406030204" pitchFamily="18" charset="0"/>
                      </a:rPr>
                      <m:t>𝛾</m:t>
                    </m:r>
                  </m:oMath>
                </a14:m>
                <a:r>
                  <a:rPr lang="en-GB" sz="3400" dirty="0"/>
                  <a:t> ray produces. If we get a different number in our simulation we will scale it to get 0.27.</a:t>
                </a:r>
              </a:p>
              <a:p>
                <a:pPr algn="l" rtl="0"/>
                <a:r>
                  <a:rPr lang="en-GB" sz="3400" dirty="0"/>
                  <a:t> For example, #optical photons produced by 45-55 keV Ar recoil nucleus in simulation = </a:t>
                </a:r>
                <a14:m>
                  <m:oMath xmlns:m="http://schemas.openxmlformats.org/officeDocument/2006/math">
                    <m:r>
                      <a:rPr lang="en-GB" sz="3400" i="1">
                        <a:latin typeface="Cambria Math" panose="02040503050406030204" pitchFamily="18" charset="0"/>
                      </a:rPr>
                      <m:t>425</m:t>
                    </m:r>
                    <m:r>
                      <a:rPr lang="en-GB" sz="3400" i="1">
                        <a:latin typeface="Cambria Math" panose="02040503050406030204" pitchFamily="18" charset="0"/>
                      </a:rPr>
                      <m:t>±</m:t>
                    </m:r>
                    <m:r>
                      <a:rPr lang="en-GB" sz="3400" i="1">
                        <a:latin typeface="Cambria Math" panose="02040503050406030204" pitchFamily="18" charset="0"/>
                      </a:rPr>
                      <m:t>25</m:t>
                    </m:r>
                  </m:oMath>
                </a14:m>
                <a:endParaRPr lang="en-GB" sz="3400" dirty="0"/>
              </a:p>
              <a:p>
                <a:pPr algn="l" rtl="0"/>
                <a:r>
                  <a:rPr lang="en-GB" sz="3400" dirty="0"/>
                  <a:t>#optical photons created by 59.5keV </a:t>
                </a:r>
                <a14:m>
                  <m:oMath xmlns:m="http://schemas.openxmlformats.org/officeDocument/2006/math">
                    <m:r>
                      <a:rPr lang="en-GB" sz="3400" i="1">
                        <a:latin typeface="Cambria Math" panose="02040503050406030204" pitchFamily="18" charset="0"/>
                      </a:rPr>
                      <m:t>𝛾</m:t>
                    </m:r>
                  </m:oMath>
                </a14:m>
                <a:r>
                  <a:rPr lang="en-GB" sz="3400" dirty="0"/>
                  <a:t> ray = </a:t>
                </a:r>
                <a14:m>
                  <m:oMath xmlns:m="http://schemas.openxmlformats.org/officeDocument/2006/math">
                    <m:r>
                      <a:rPr lang="en-GB" sz="3400" i="1">
                        <a:latin typeface="Cambria Math" panose="02040503050406030204" pitchFamily="18" charset="0"/>
                      </a:rPr>
                      <m:t>2724</m:t>
                    </m:r>
                    <m:r>
                      <a:rPr lang="en-GB" sz="3400" i="1">
                        <a:latin typeface="Cambria Math" panose="02040503050406030204" pitchFamily="18" charset="0"/>
                      </a:rPr>
                      <m:t>±</m:t>
                    </m:r>
                    <m:r>
                      <a:rPr lang="en-GB" sz="3400" i="1">
                        <a:latin typeface="Cambria Math" panose="02040503050406030204" pitchFamily="18" charset="0"/>
                      </a:rPr>
                      <m:t>60</m:t>
                    </m:r>
                  </m:oMath>
                </a14:m>
                <a:endParaRPr lang="en-GB" sz="3400" dirty="0"/>
              </a:p>
              <a:p>
                <a:pPr algn="l" rtl="0"/>
                <a:r>
                  <a:rPr lang="en-GB" sz="3400" dirty="0"/>
                  <a:t>Correction = </a:t>
                </a:r>
                <a14:m>
                  <m:oMath xmlns:m="http://schemas.openxmlformats.org/officeDocument/2006/math">
                    <m:f>
                      <m:fPr>
                        <m:ctrlPr>
                          <a:rPr lang="en-GB" sz="3400" i="1">
                            <a:latin typeface="Cambria Math" panose="02040503050406030204" pitchFamily="18" charset="0"/>
                          </a:rPr>
                        </m:ctrlPr>
                      </m:fPr>
                      <m:num>
                        <m:r>
                          <a:rPr lang="en-GB" sz="3400" i="1">
                            <a:latin typeface="Cambria Math" panose="02040503050406030204" pitchFamily="18" charset="0"/>
                          </a:rPr>
                          <m:t>1</m:t>
                        </m:r>
                      </m:num>
                      <m:den>
                        <m:f>
                          <m:fPr>
                            <m:ctrlPr>
                              <a:rPr lang="en-GB" sz="3400" i="1">
                                <a:latin typeface="Cambria Math" panose="02040503050406030204" pitchFamily="18" charset="0"/>
                              </a:rPr>
                            </m:ctrlPr>
                          </m:fPr>
                          <m:num>
                            <m:r>
                              <a:rPr lang="en-GB" sz="3400" i="1">
                                <a:latin typeface="Cambria Math" panose="02040503050406030204" pitchFamily="18" charset="0"/>
                              </a:rPr>
                              <m:t>425</m:t>
                            </m:r>
                          </m:num>
                          <m:den>
                            <m:r>
                              <a:rPr lang="en-GB" sz="3400" i="1">
                                <a:latin typeface="Cambria Math" panose="02040503050406030204" pitchFamily="18" charset="0"/>
                              </a:rPr>
                              <m:t>2724</m:t>
                            </m:r>
                            <m:r>
                              <a:rPr lang="en-GB" sz="3400" i="1">
                                <a:latin typeface="Cambria Math" panose="02040503050406030204" pitchFamily="18" charset="0"/>
                              </a:rPr>
                              <m:t>∙</m:t>
                            </m:r>
                            <m:r>
                              <a:rPr lang="en-GB" sz="3400" i="1">
                                <a:latin typeface="Cambria Math" panose="02040503050406030204" pitchFamily="18" charset="0"/>
                              </a:rPr>
                              <m:t>0</m:t>
                            </m:r>
                            <m:r>
                              <a:rPr lang="en-GB" sz="3400" i="1">
                                <a:latin typeface="Cambria Math" panose="02040503050406030204" pitchFamily="18" charset="0"/>
                              </a:rPr>
                              <m:t>.</m:t>
                            </m:r>
                            <m:r>
                              <a:rPr lang="en-GB" sz="3400" i="1">
                                <a:latin typeface="Cambria Math" panose="02040503050406030204" pitchFamily="18" charset="0"/>
                              </a:rPr>
                              <m:t>27</m:t>
                            </m:r>
                          </m:den>
                        </m:f>
                      </m:den>
                    </m:f>
                    <m:r>
                      <a:rPr lang="en-GB" sz="3400" i="1">
                        <a:latin typeface="Cambria Math" panose="02040503050406030204" pitchFamily="18" charset="0"/>
                      </a:rPr>
                      <m:t>=</m:t>
                    </m:r>
                    <m:r>
                      <a:rPr lang="en-GB" sz="3400" i="1">
                        <a:latin typeface="Cambria Math" panose="02040503050406030204" pitchFamily="18" charset="0"/>
                      </a:rPr>
                      <m:t>1</m:t>
                    </m:r>
                    <m:r>
                      <a:rPr lang="en-GB" sz="3400" i="1">
                        <a:latin typeface="Cambria Math" panose="02040503050406030204" pitchFamily="18" charset="0"/>
                      </a:rPr>
                      <m:t>.</m:t>
                    </m:r>
                    <m:r>
                      <a:rPr lang="en-GB" sz="3400" i="1">
                        <a:latin typeface="Cambria Math" panose="02040503050406030204" pitchFamily="18" charset="0"/>
                      </a:rPr>
                      <m:t>73</m:t>
                    </m:r>
                    <m:r>
                      <a:rPr lang="en-GB" sz="3400" i="1">
                        <a:latin typeface="Cambria Math" panose="02040503050406030204" pitchFamily="18" charset="0"/>
                      </a:rPr>
                      <m:t> </m:t>
                    </m:r>
                  </m:oMath>
                </a14:m>
                <a:endParaRPr lang="en-GB" sz="3400" dirty="0"/>
              </a:p>
              <a:p>
                <a:pPr algn="l" rtl="0"/>
                <a:endParaRPr lang="en-GB" dirty="0"/>
              </a:p>
              <a:p>
                <a:pPr marL="0" indent="0" algn="l" rtl="0">
                  <a:buNone/>
                </a:pPr>
                <a:r>
                  <a:rPr lang="en-GB" sz="4100" dirty="0"/>
                  <a:t>In order to get started we need to know a few things:</a:t>
                </a:r>
              </a:p>
              <a:p>
                <a:pPr algn="l" rtl="0"/>
                <a:r>
                  <a:rPr lang="en-GB" sz="4100" dirty="0"/>
                  <a:t>Scintillation Yield in LAr in photons per energy deposit</a:t>
                </a:r>
              </a:p>
              <a:p>
                <a:pPr algn="l" rtl="0"/>
                <a:r>
                  <a:rPr lang="en-GB" sz="4100" dirty="0"/>
                  <a:t>Birk’s constant, which accounts for the quenching effect in scintillators</a:t>
                </a:r>
              </a:p>
              <a:p>
                <a:pPr algn="l" rtl="0"/>
                <a:r>
                  <a:rPr lang="en-GB" sz="4100" dirty="0"/>
                  <a:t>Calculate the light yield from this reaction and 59.5 keV </a:t>
                </a:r>
                <a14:m>
                  <m:oMath xmlns:m="http://schemas.openxmlformats.org/officeDocument/2006/math">
                    <m:r>
                      <a:rPr lang="en-GB" sz="4100" b="0" i="1" smtClean="0">
                        <a:latin typeface="Cambria Math" panose="02040503050406030204" pitchFamily="18" charset="0"/>
                      </a:rPr>
                      <m:t>𝛾</m:t>
                    </m:r>
                  </m:oMath>
                </a14:m>
                <a:r>
                  <a:rPr lang="en-GB" sz="4100" dirty="0"/>
                  <a:t> light yield</a:t>
                </a:r>
                <a:endParaRPr lang="en-IL" sz="4100" dirty="0"/>
              </a:p>
            </p:txBody>
          </p:sp>
        </mc:Choice>
        <mc:Fallback xmlns="">
          <p:sp>
            <p:nvSpPr>
              <p:cNvPr id="3" name="מציין מיקום תוכן 2">
                <a:extLst>
                  <a:ext uri="{FF2B5EF4-FFF2-40B4-BE49-F238E27FC236}">
                    <a16:creationId xmlns:a16="http://schemas.microsoft.com/office/drawing/2014/main" id="{A48B503B-30F4-7EA6-9BC7-BB26185547B3}"/>
                  </a:ext>
                </a:extLst>
              </p:cNvPr>
              <p:cNvSpPr>
                <a:spLocks noGrp="1" noRot="1" noChangeAspect="1" noMove="1" noResize="1" noEditPoints="1" noAdjustHandles="1" noChangeArrowheads="1" noChangeShapeType="1" noTextEdit="1"/>
              </p:cNvSpPr>
              <p:nvPr>
                <p:ph idx="1"/>
              </p:nvPr>
            </p:nvSpPr>
            <p:spPr>
              <a:xfrm>
                <a:off x="91440" y="182880"/>
                <a:ext cx="11805920" cy="6604000"/>
              </a:xfrm>
              <a:blipFill>
                <a:blip r:embed="rId2"/>
                <a:stretch>
                  <a:fillRect l="-1084" t="-2124" r="-1084" b="-92"/>
                </a:stretch>
              </a:blipFill>
            </p:spPr>
            <p:txBody>
              <a:bodyPr/>
              <a:lstStyle/>
              <a:p>
                <a:r>
                  <a:rPr lang="en-IL">
                    <a:noFill/>
                  </a:rPr>
                  <a:t> </a:t>
                </a:r>
              </a:p>
            </p:txBody>
          </p:sp>
        </mc:Fallback>
      </mc:AlternateContent>
    </p:spTree>
    <p:extLst>
      <p:ext uri="{BB962C8B-B14F-4D97-AF65-F5344CB8AC3E}">
        <p14:creationId xmlns:p14="http://schemas.microsoft.com/office/powerpoint/2010/main" val="202480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תיבת טקסט 3">
                <a:extLst>
                  <a:ext uri="{FF2B5EF4-FFF2-40B4-BE49-F238E27FC236}">
                    <a16:creationId xmlns:a16="http://schemas.microsoft.com/office/drawing/2014/main" id="{3F82D4E7-4897-0CAA-4974-96C698803B86}"/>
                  </a:ext>
                </a:extLst>
              </p:cNvPr>
              <p:cNvSpPr txBox="1"/>
              <p:nvPr/>
            </p:nvSpPr>
            <p:spPr>
              <a:xfrm>
                <a:off x="406400" y="91440"/>
                <a:ext cx="9682480" cy="3940181"/>
              </a:xfrm>
              <a:prstGeom prst="rect">
                <a:avLst/>
              </a:prstGeom>
              <a:noFill/>
            </p:spPr>
            <p:txBody>
              <a:bodyPr wrap="square" rtlCol="0">
                <a:spAutoFit/>
              </a:bodyPr>
              <a:lstStyle/>
              <a:p>
                <a:pPr algn="l" rtl="0"/>
                <a:r>
                  <a:rPr lang="en-GB" sz="2400" dirty="0"/>
                  <a:t>In order for our simulation to be valid, we first need to make sure the scintillation yield we set in our simulation is correct.</a:t>
                </a:r>
              </a:p>
              <a:p>
                <a:pPr algn="l" rtl="0"/>
                <a:endParaRPr lang="en-GB" sz="2400" dirty="0"/>
              </a:p>
              <a:p>
                <a:pPr algn="l" rtl="0"/>
                <a:r>
                  <a:rPr lang="en-GB" sz="2400" dirty="0"/>
                  <a:t>According to </a:t>
                </a:r>
                <a:r>
                  <a:rPr lang="da-DK" sz="2400" b="0" i="0" dirty="0">
                    <a:solidFill>
                      <a:srgbClr val="222222"/>
                    </a:solidFill>
                    <a:effectLst/>
                  </a:rPr>
                  <a:t>Doke et al., NIMA 269, (1988) 291-296</a:t>
                </a:r>
                <a:r>
                  <a:rPr lang="en-GB" sz="2400" b="0" i="0" dirty="0">
                    <a:solidFill>
                      <a:srgbClr val="222222"/>
                    </a:solidFill>
                    <a:effectLst/>
                    <a:latin typeface="Arial" panose="020B0604020202020204" pitchFamily="34" charset="0"/>
                  </a:rPr>
                  <a:t>, the maximum scintillation yield in LAr is 51.3 photons per keV, because the energy needed to create one optical photon in LAr is 19.5 eV. ( </a:t>
                </a:r>
                <a14:m>
                  <m:oMath xmlns:m="http://schemas.openxmlformats.org/officeDocument/2006/math">
                    <m:f>
                      <m:fPr>
                        <m:ctrlPr>
                          <a:rPr lang="en-GB" sz="2400" b="0" i="1" smtClean="0">
                            <a:solidFill>
                              <a:srgbClr val="222222"/>
                            </a:solidFill>
                            <a:effectLst/>
                            <a:latin typeface="Cambria Math" panose="02040503050406030204" pitchFamily="18" charset="0"/>
                          </a:rPr>
                        </m:ctrlPr>
                      </m:fPr>
                      <m:num>
                        <m:r>
                          <a:rPr lang="en-GB" sz="2400" b="0" i="1" smtClean="0">
                            <a:solidFill>
                              <a:srgbClr val="222222"/>
                            </a:solidFill>
                            <a:effectLst/>
                            <a:latin typeface="Cambria Math" panose="02040503050406030204" pitchFamily="18" charset="0"/>
                          </a:rPr>
                          <m:t>1</m:t>
                        </m:r>
                        <m:r>
                          <a:rPr lang="en-GB" sz="2400" b="0" i="1" smtClean="0">
                            <a:solidFill>
                              <a:srgbClr val="222222"/>
                            </a:solidFill>
                            <a:effectLst/>
                            <a:latin typeface="Cambria Math" panose="02040503050406030204" pitchFamily="18" charset="0"/>
                          </a:rPr>
                          <m:t> </m:t>
                        </m:r>
                        <m:r>
                          <a:rPr lang="en-GB" sz="2400" b="0" i="1" smtClean="0">
                            <a:solidFill>
                              <a:srgbClr val="222222"/>
                            </a:solidFill>
                            <a:effectLst/>
                            <a:latin typeface="Cambria Math" panose="02040503050406030204" pitchFamily="18" charset="0"/>
                          </a:rPr>
                          <m:t>𝑘𝑒𝑉</m:t>
                        </m:r>
                      </m:num>
                      <m:den>
                        <m:r>
                          <a:rPr lang="en-GB" sz="2400" b="0" i="1" smtClean="0">
                            <a:solidFill>
                              <a:srgbClr val="222222"/>
                            </a:solidFill>
                            <a:effectLst/>
                            <a:latin typeface="Cambria Math" panose="02040503050406030204" pitchFamily="18" charset="0"/>
                          </a:rPr>
                          <m:t>19</m:t>
                        </m:r>
                        <m:r>
                          <a:rPr lang="en-GB" sz="2400" b="0" i="1" smtClean="0">
                            <a:solidFill>
                              <a:srgbClr val="222222"/>
                            </a:solidFill>
                            <a:effectLst/>
                            <a:latin typeface="Cambria Math" panose="02040503050406030204" pitchFamily="18" charset="0"/>
                          </a:rPr>
                          <m:t>.</m:t>
                        </m:r>
                        <m:r>
                          <a:rPr lang="en-GB" sz="2400" b="0" i="1" smtClean="0">
                            <a:solidFill>
                              <a:srgbClr val="222222"/>
                            </a:solidFill>
                            <a:effectLst/>
                            <a:latin typeface="Cambria Math" panose="02040503050406030204" pitchFamily="18" charset="0"/>
                          </a:rPr>
                          <m:t>5</m:t>
                        </m:r>
                        <m:r>
                          <a:rPr lang="en-GB" sz="2400" b="0" i="1" smtClean="0">
                            <a:solidFill>
                              <a:srgbClr val="222222"/>
                            </a:solidFill>
                            <a:effectLst/>
                            <a:latin typeface="Cambria Math" panose="02040503050406030204" pitchFamily="18" charset="0"/>
                          </a:rPr>
                          <m:t> </m:t>
                        </m:r>
                        <m:r>
                          <a:rPr lang="en-GB" sz="2400" b="0" i="1" smtClean="0">
                            <a:solidFill>
                              <a:srgbClr val="222222"/>
                            </a:solidFill>
                            <a:effectLst/>
                            <a:latin typeface="Cambria Math" panose="02040503050406030204" pitchFamily="18" charset="0"/>
                          </a:rPr>
                          <m:t>𝑒𝑉</m:t>
                        </m:r>
                      </m:den>
                    </m:f>
                    <m:r>
                      <a:rPr lang="en-GB" sz="2400" b="0" i="1" smtClean="0">
                        <a:solidFill>
                          <a:srgbClr val="222222"/>
                        </a:solidFill>
                        <a:effectLst/>
                        <a:latin typeface="Cambria Math" panose="02040503050406030204" pitchFamily="18" charset="0"/>
                      </a:rPr>
                      <m:t>=</m:t>
                    </m:r>
                    <m:r>
                      <a:rPr lang="en-GB" sz="2400" b="0" i="1" smtClean="0">
                        <a:solidFill>
                          <a:srgbClr val="222222"/>
                        </a:solidFill>
                        <a:effectLst/>
                        <a:latin typeface="Cambria Math" panose="02040503050406030204" pitchFamily="18" charset="0"/>
                      </a:rPr>
                      <m:t>51</m:t>
                    </m:r>
                    <m:r>
                      <a:rPr lang="en-GB" sz="2400" b="0" i="1" smtClean="0">
                        <a:solidFill>
                          <a:srgbClr val="222222"/>
                        </a:solidFill>
                        <a:effectLst/>
                        <a:latin typeface="Cambria Math" panose="02040503050406030204" pitchFamily="18" charset="0"/>
                      </a:rPr>
                      <m:t>.</m:t>
                    </m:r>
                    <m:r>
                      <a:rPr lang="en-GB" sz="2400" b="0" i="1" smtClean="0">
                        <a:solidFill>
                          <a:srgbClr val="222222"/>
                        </a:solidFill>
                        <a:effectLst/>
                        <a:latin typeface="Cambria Math" panose="02040503050406030204" pitchFamily="18" charset="0"/>
                      </a:rPr>
                      <m:t>3</m:t>
                    </m:r>
                    <m:r>
                      <a:rPr lang="en-GB" sz="2400" b="0" i="1" smtClean="0">
                        <a:solidFill>
                          <a:srgbClr val="222222"/>
                        </a:solidFill>
                        <a:effectLst/>
                        <a:latin typeface="Cambria Math" panose="02040503050406030204" pitchFamily="18" charset="0"/>
                      </a:rPr>
                      <m:t>)</m:t>
                    </m:r>
                  </m:oMath>
                </a14:m>
                <a:endParaRPr lang="en-GB" sz="2400" b="0" i="0" dirty="0">
                  <a:solidFill>
                    <a:srgbClr val="222222"/>
                  </a:solidFill>
                  <a:effectLst/>
                  <a:latin typeface="Arial" panose="020B0604020202020204" pitchFamily="34" charset="0"/>
                </a:endParaRPr>
              </a:p>
              <a:p>
                <a:pPr algn="l" rtl="0"/>
                <a:r>
                  <a:rPr lang="en-GB" sz="2400" b="0" i="0" dirty="0">
                    <a:solidFill>
                      <a:srgbClr val="222222"/>
                    </a:solidFill>
                    <a:effectLst/>
                    <a:latin typeface="Arial" panose="020B0604020202020204" pitchFamily="34" charset="0"/>
                  </a:rPr>
                  <a:t>They also report 1MeV electrons producing 40 photons per keV.</a:t>
                </a:r>
              </a:p>
              <a:p>
                <a:pPr algn="l" rtl="0"/>
                <a:endParaRPr lang="en-GB" sz="2400" b="0" i="0" dirty="0">
                  <a:solidFill>
                    <a:srgbClr val="222222"/>
                  </a:solidFill>
                  <a:effectLst/>
                  <a:latin typeface="Arial" panose="020B0604020202020204" pitchFamily="34" charset="0"/>
                </a:endParaRPr>
              </a:p>
              <a:p>
                <a:pPr algn="l" rtl="0"/>
                <a:r>
                  <a:rPr lang="en-GB" sz="2400" dirty="0">
                    <a:solidFill>
                      <a:srgbClr val="222222"/>
                    </a:solidFill>
                    <a:latin typeface="Arial" panose="020B0604020202020204" pitchFamily="34" charset="0"/>
                  </a:rPr>
                  <a:t>Thus, we want to set our Birk’s constant so that we get </a:t>
                </a:r>
                <a:r>
                  <a:rPr lang="en-GB" sz="2400" dirty="0" err="1">
                    <a:solidFill>
                      <a:srgbClr val="222222"/>
                    </a:solidFill>
                    <a:latin typeface="Arial" panose="020B0604020202020204" pitchFamily="34" charset="0"/>
                  </a:rPr>
                  <a:t>apprx</a:t>
                </a:r>
                <a:r>
                  <a:rPr lang="en-GB" sz="2400" dirty="0">
                    <a:solidFill>
                      <a:srgbClr val="222222"/>
                    </a:solidFill>
                    <a:latin typeface="Arial" panose="020B0604020202020204" pitchFamily="34" charset="0"/>
                  </a:rPr>
                  <a:t>. 40 photons per keV when firing 1MeV electrons into our simulation.</a:t>
                </a:r>
                <a:endParaRPr lang="en-IL" sz="2400" dirty="0"/>
              </a:p>
            </p:txBody>
          </p:sp>
        </mc:Choice>
        <mc:Fallback xmlns="">
          <p:sp>
            <p:nvSpPr>
              <p:cNvPr id="4" name="תיבת טקסט 3">
                <a:extLst>
                  <a:ext uri="{FF2B5EF4-FFF2-40B4-BE49-F238E27FC236}">
                    <a16:creationId xmlns:a16="http://schemas.microsoft.com/office/drawing/2014/main" id="{3F82D4E7-4897-0CAA-4974-96C698803B86}"/>
                  </a:ext>
                </a:extLst>
              </p:cNvPr>
              <p:cNvSpPr txBox="1">
                <a:spLocks noRot="1" noChangeAspect="1" noMove="1" noResize="1" noEditPoints="1" noAdjustHandles="1" noChangeArrowheads="1" noChangeShapeType="1" noTextEdit="1"/>
              </p:cNvSpPr>
              <p:nvPr/>
            </p:nvSpPr>
            <p:spPr>
              <a:xfrm>
                <a:off x="406400" y="91440"/>
                <a:ext cx="9682480" cy="3940181"/>
              </a:xfrm>
              <a:prstGeom prst="rect">
                <a:avLst/>
              </a:prstGeom>
              <a:blipFill>
                <a:blip r:embed="rId2"/>
                <a:stretch>
                  <a:fillRect l="-1008" t="-1238" b="-2786"/>
                </a:stretch>
              </a:blipFill>
            </p:spPr>
            <p:txBody>
              <a:bodyPr/>
              <a:lstStyle/>
              <a:p>
                <a:r>
                  <a:rPr lang="en-IL">
                    <a:noFill/>
                  </a:rPr>
                  <a:t> </a:t>
                </a:r>
              </a:p>
            </p:txBody>
          </p:sp>
        </mc:Fallback>
      </mc:AlternateContent>
    </p:spTree>
    <p:extLst>
      <p:ext uri="{BB962C8B-B14F-4D97-AF65-F5344CB8AC3E}">
        <p14:creationId xmlns:p14="http://schemas.microsoft.com/office/powerpoint/2010/main" val="62294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8B66C71B-969A-C27A-C3D7-BC2721B0CFB6}"/>
              </a:ext>
            </a:extLst>
          </p:cNvPr>
          <p:cNvPicPr>
            <a:picLocks noChangeAspect="1"/>
          </p:cNvPicPr>
          <p:nvPr/>
        </p:nvPicPr>
        <p:blipFill>
          <a:blip r:embed="rId2"/>
          <a:stretch>
            <a:fillRect/>
          </a:stretch>
        </p:blipFill>
        <p:spPr>
          <a:xfrm>
            <a:off x="0" y="327796"/>
            <a:ext cx="10779760" cy="6530204"/>
          </a:xfrm>
          <a:prstGeom prst="rect">
            <a:avLst/>
          </a:prstGeom>
        </p:spPr>
      </p:pic>
      <p:sp>
        <p:nvSpPr>
          <p:cNvPr id="9" name="תיבת טקסט 8">
            <a:extLst>
              <a:ext uri="{FF2B5EF4-FFF2-40B4-BE49-F238E27FC236}">
                <a16:creationId xmlns:a16="http://schemas.microsoft.com/office/drawing/2014/main" id="{C7BCEBEE-5C65-DC61-DF87-0C36A8344F65}"/>
              </a:ext>
            </a:extLst>
          </p:cNvPr>
          <p:cNvSpPr txBox="1"/>
          <p:nvPr/>
        </p:nvSpPr>
        <p:spPr>
          <a:xfrm>
            <a:off x="1068969" y="52030"/>
            <a:ext cx="9710791" cy="369332"/>
          </a:xfrm>
          <a:prstGeom prst="rect">
            <a:avLst/>
          </a:prstGeom>
          <a:noFill/>
        </p:spPr>
        <p:txBody>
          <a:bodyPr wrap="square">
            <a:spAutoFit/>
          </a:bodyPr>
          <a:lstStyle/>
          <a:p>
            <a:pPr algn="l" rtl="0"/>
            <a:r>
              <a:rPr lang="en-IL" dirty="0"/>
              <a:t>https://www.epj-conferences.org/articles/epjconf/pdf/2014/02/epjconf_rpsc2013_02002.pdf</a:t>
            </a:r>
          </a:p>
        </p:txBody>
      </p:sp>
    </p:spTree>
    <p:extLst>
      <p:ext uri="{BB962C8B-B14F-4D97-AF65-F5344CB8AC3E}">
        <p14:creationId xmlns:p14="http://schemas.microsoft.com/office/powerpoint/2010/main" val="295475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תמונה 8">
            <a:extLst>
              <a:ext uri="{FF2B5EF4-FFF2-40B4-BE49-F238E27FC236}">
                <a16:creationId xmlns:a16="http://schemas.microsoft.com/office/drawing/2014/main" id="{72F59D8B-2271-F76B-C7FE-4D34B423C6A9}"/>
              </a:ext>
            </a:extLst>
          </p:cNvPr>
          <p:cNvPicPr>
            <a:picLocks noChangeAspect="1"/>
          </p:cNvPicPr>
          <p:nvPr/>
        </p:nvPicPr>
        <p:blipFill>
          <a:blip r:embed="rId2"/>
          <a:stretch>
            <a:fillRect/>
          </a:stretch>
        </p:blipFill>
        <p:spPr>
          <a:xfrm>
            <a:off x="637168" y="743521"/>
            <a:ext cx="10314611" cy="1484582"/>
          </a:xfrm>
          <a:prstGeom prst="rect">
            <a:avLst/>
          </a:prstGeom>
        </p:spPr>
      </p:pic>
      <p:sp>
        <p:nvSpPr>
          <p:cNvPr id="10" name="תיבת טקסט 9">
            <a:extLst>
              <a:ext uri="{FF2B5EF4-FFF2-40B4-BE49-F238E27FC236}">
                <a16:creationId xmlns:a16="http://schemas.microsoft.com/office/drawing/2014/main" id="{65FFD0F8-C685-DA6D-5BFA-24B7465BB5A9}"/>
              </a:ext>
            </a:extLst>
          </p:cNvPr>
          <p:cNvSpPr txBox="1"/>
          <p:nvPr/>
        </p:nvSpPr>
        <p:spPr>
          <a:xfrm>
            <a:off x="467360" y="121920"/>
            <a:ext cx="11460480" cy="461665"/>
          </a:xfrm>
          <a:prstGeom prst="rect">
            <a:avLst/>
          </a:prstGeom>
          <a:noFill/>
        </p:spPr>
        <p:txBody>
          <a:bodyPr wrap="square" rtlCol="0">
            <a:spAutoFit/>
          </a:bodyPr>
          <a:lstStyle/>
          <a:p>
            <a:pPr algn="l" rtl="0"/>
            <a:r>
              <a:rPr lang="en-GB" sz="2400" u="sng" dirty="0"/>
              <a:t>ICARUS found: [https://www.sciencedirect.com/science/article/pii/S0168900204000506]</a:t>
            </a:r>
            <a:endParaRPr lang="en-IL" sz="2400" u="sng" dirty="0"/>
          </a:p>
        </p:txBody>
      </p:sp>
      <p:pic>
        <p:nvPicPr>
          <p:cNvPr id="12" name="תמונה 11">
            <a:extLst>
              <a:ext uri="{FF2B5EF4-FFF2-40B4-BE49-F238E27FC236}">
                <a16:creationId xmlns:a16="http://schemas.microsoft.com/office/drawing/2014/main" id="{122409CA-05B6-1DC2-713D-63F61379C10C}"/>
              </a:ext>
            </a:extLst>
          </p:cNvPr>
          <p:cNvPicPr>
            <a:picLocks noChangeAspect="1"/>
          </p:cNvPicPr>
          <p:nvPr/>
        </p:nvPicPr>
        <p:blipFill>
          <a:blip r:embed="rId3"/>
          <a:stretch>
            <a:fillRect/>
          </a:stretch>
        </p:blipFill>
        <p:spPr>
          <a:xfrm>
            <a:off x="467360" y="4049180"/>
            <a:ext cx="11038438" cy="1161435"/>
          </a:xfrm>
          <a:prstGeom prst="rect">
            <a:avLst/>
          </a:prstGeom>
        </p:spPr>
      </p:pic>
      <p:sp>
        <p:nvSpPr>
          <p:cNvPr id="13" name="תיבת טקסט 12">
            <a:extLst>
              <a:ext uri="{FF2B5EF4-FFF2-40B4-BE49-F238E27FC236}">
                <a16:creationId xmlns:a16="http://schemas.microsoft.com/office/drawing/2014/main" id="{410034AD-9A81-F73C-9ADD-8958CF3CD430}"/>
              </a:ext>
            </a:extLst>
          </p:cNvPr>
          <p:cNvSpPr txBox="1"/>
          <p:nvPr/>
        </p:nvSpPr>
        <p:spPr>
          <a:xfrm>
            <a:off x="467360" y="3429000"/>
            <a:ext cx="11460480" cy="461665"/>
          </a:xfrm>
          <a:prstGeom prst="rect">
            <a:avLst/>
          </a:prstGeom>
          <a:noFill/>
        </p:spPr>
        <p:txBody>
          <a:bodyPr wrap="square" rtlCol="0">
            <a:spAutoFit/>
          </a:bodyPr>
          <a:lstStyle/>
          <a:p>
            <a:pPr algn="l" rtl="0"/>
            <a:r>
              <a:rPr lang="en-GB" sz="2400" u="sng" dirty="0" err="1"/>
              <a:t>Creus</a:t>
            </a:r>
            <a:r>
              <a:rPr lang="en-GB" sz="2400" u="sng" dirty="0"/>
              <a:t> reports: [http://unizh.web.cern.ch/Publications/Articles/thesis_William.pdf]</a:t>
            </a:r>
            <a:endParaRPr lang="en-IL" sz="2400" u="sng" dirty="0"/>
          </a:p>
        </p:txBody>
      </p:sp>
    </p:spTree>
    <p:extLst>
      <p:ext uri="{BB962C8B-B14F-4D97-AF65-F5344CB8AC3E}">
        <p14:creationId xmlns:p14="http://schemas.microsoft.com/office/powerpoint/2010/main" val="41125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2C525E99-7925-5AB5-239F-1EEBB269F629}"/>
              </a:ext>
            </a:extLst>
          </p:cNvPr>
          <p:cNvSpPr txBox="1"/>
          <p:nvPr/>
        </p:nvSpPr>
        <p:spPr>
          <a:xfrm>
            <a:off x="7120951" y="1450482"/>
            <a:ext cx="6097604" cy="369332"/>
          </a:xfrm>
          <a:prstGeom prst="rect">
            <a:avLst/>
          </a:prstGeom>
          <a:noFill/>
        </p:spPr>
        <p:txBody>
          <a:bodyPr wrap="square">
            <a:spAutoFit/>
          </a:bodyPr>
          <a:lstStyle/>
          <a:p>
            <a:pPr algn="l" rtl="0"/>
            <a:r>
              <a:rPr lang="da-DK" b="0" i="0" dirty="0">
                <a:solidFill>
                  <a:srgbClr val="222222"/>
                </a:solidFill>
                <a:effectLst/>
                <a:latin typeface="Arial" panose="020B0604020202020204" pitchFamily="34" charset="0"/>
              </a:rPr>
              <a:t>Doke et al., NIMA </a:t>
            </a:r>
            <a:r>
              <a:rPr lang="da-DK" b="0" i="0" dirty="0">
                <a:effectLst/>
                <a:latin typeface="-apple-system"/>
              </a:rPr>
              <a:t>291 (1990) 617-620</a:t>
            </a:r>
            <a:endParaRPr lang="en-IL" dirty="0"/>
          </a:p>
        </p:txBody>
      </p:sp>
      <p:sp>
        <p:nvSpPr>
          <p:cNvPr id="9" name="תיבת טקסט 8">
            <a:extLst>
              <a:ext uri="{FF2B5EF4-FFF2-40B4-BE49-F238E27FC236}">
                <a16:creationId xmlns:a16="http://schemas.microsoft.com/office/drawing/2014/main" id="{07281DA9-6D24-B407-0748-28528BF2C66B}"/>
              </a:ext>
            </a:extLst>
          </p:cNvPr>
          <p:cNvSpPr txBox="1"/>
          <p:nvPr/>
        </p:nvSpPr>
        <p:spPr>
          <a:xfrm>
            <a:off x="6267511" y="161278"/>
            <a:ext cx="6097604" cy="369332"/>
          </a:xfrm>
          <a:prstGeom prst="rect">
            <a:avLst/>
          </a:prstGeom>
          <a:noFill/>
        </p:spPr>
        <p:txBody>
          <a:bodyPr wrap="square">
            <a:spAutoFit/>
          </a:bodyPr>
          <a:lstStyle/>
          <a:p>
            <a:pPr algn="l" rtl="0"/>
            <a:r>
              <a:rPr lang="da-DK" b="0" i="0" dirty="0">
                <a:solidFill>
                  <a:srgbClr val="222222"/>
                </a:solidFill>
                <a:effectLst/>
                <a:latin typeface="Arial" panose="020B0604020202020204" pitchFamily="34" charset="0"/>
              </a:rPr>
              <a:t>Doke et al., NIMA 269, (1988) 291-296</a:t>
            </a:r>
            <a:endParaRPr lang="en-IL" dirty="0"/>
          </a:p>
        </p:txBody>
      </p:sp>
      <mc:AlternateContent xmlns:mc="http://schemas.openxmlformats.org/markup-compatibility/2006" xmlns:a14="http://schemas.microsoft.com/office/drawing/2010/main">
        <mc:Choice Requires="a14">
          <p:sp>
            <p:nvSpPr>
              <p:cNvPr id="10" name="תיבת טקסט 9">
                <a:extLst>
                  <a:ext uri="{FF2B5EF4-FFF2-40B4-BE49-F238E27FC236}">
                    <a16:creationId xmlns:a16="http://schemas.microsoft.com/office/drawing/2014/main" id="{8DF2B986-18B3-B8FC-24AC-3D4FED2FE46F}"/>
                  </a:ext>
                </a:extLst>
              </p:cNvPr>
              <p:cNvSpPr txBox="1"/>
              <p:nvPr/>
            </p:nvSpPr>
            <p:spPr>
              <a:xfrm>
                <a:off x="97610" y="143781"/>
                <a:ext cx="6169901" cy="369332"/>
              </a:xfrm>
              <a:prstGeom prst="rect">
                <a:avLst/>
              </a:prstGeom>
              <a:noFill/>
            </p:spPr>
            <p:txBody>
              <a:bodyPr wrap="square" rtlCol="0">
                <a:spAutoFit/>
              </a:bodyPr>
              <a:lstStyle/>
              <a:p>
                <a:pPr algn="l" rtl="0"/>
                <a:r>
                  <a:rPr lang="en-GB" dirty="0"/>
                  <a:t>1 MeV electrons produce  </a:t>
                </a:r>
                <a14:m>
                  <m:oMath xmlns:m="http://schemas.openxmlformats.org/officeDocument/2006/math">
                    <m:r>
                      <a:rPr lang="en-GB" b="0" i="1" smtClean="0">
                        <a:latin typeface="Cambria Math" panose="02040503050406030204" pitchFamily="18" charset="0"/>
                      </a:rPr>
                      <m:t>4</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4</m:t>
                        </m:r>
                      </m:sup>
                    </m:sSup>
                    <m:r>
                      <a:rPr lang="en-GB" b="0" i="1" smtClean="0">
                        <a:latin typeface="Cambria Math" panose="02040503050406030204" pitchFamily="18" charset="0"/>
                      </a:rPr>
                      <m:t> (±</m:t>
                    </m:r>
                    <m:r>
                      <a:rPr lang="en-GB" b="0" i="1" smtClean="0">
                        <a:latin typeface="Cambria Math" panose="02040503050406030204" pitchFamily="18" charset="0"/>
                      </a:rPr>
                      <m:t>10</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h</m:t>
                    </m:r>
                    <m:r>
                      <a:rPr lang="en-GB" b="0" i="1" smtClean="0">
                        <a:latin typeface="Cambria Math" panose="02040503050406030204" pitchFamily="18" charset="0"/>
                      </a:rPr>
                      <m:t>𝑜𝑡𝑜𝑛𝑠</m:t>
                    </m:r>
                    <m:r>
                      <a:rPr lang="en-GB" b="0" i="1" smtClean="0">
                        <a:latin typeface="Cambria Math" panose="02040503050406030204" pitchFamily="18" charset="0"/>
                      </a:rPr>
                      <m:t> </m:t>
                    </m:r>
                    <m:r>
                      <a:rPr lang="en-GB" b="0" i="1" smtClean="0">
                        <a:latin typeface="Cambria Math" panose="02040503050406030204" pitchFamily="18" charset="0"/>
                      </a:rPr>
                      <m:t>𝑝𝑒𝑟</m:t>
                    </m:r>
                    <m:r>
                      <a:rPr lang="en-GB" b="0" i="1" smtClean="0">
                        <a:latin typeface="Cambria Math" panose="02040503050406030204" pitchFamily="18" charset="0"/>
                      </a:rPr>
                      <m:t> </m:t>
                    </m:r>
                    <m:r>
                      <a:rPr lang="en-GB" b="0" i="1" smtClean="0">
                        <a:latin typeface="Cambria Math" panose="02040503050406030204" pitchFamily="18" charset="0"/>
                      </a:rPr>
                      <m:t>𝑀𝑒𝑉</m:t>
                    </m:r>
                  </m:oMath>
                </a14:m>
                <a:endParaRPr lang="en-IL" dirty="0"/>
              </a:p>
            </p:txBody>
          </p:sp>
        </mc:Choice>
        <mc:Fallback xmlns="">
          <p:sp>
            <p:nvSpPr>
              <p:cNvPr id="10" name="תיבת טקסט 9">
                <a:extLst>
                  <a:ext uri="{FF2B5EF4-FFF2-40B4-BE49-F238E27FC236}">
                    <a16:creationId xmlns:a16="http://schemas.microsoft.com/office/drawing/2014/main" id="{8DF2B986-18B3-B8FC-24AC-3D4FED2FE46F}"/>
                  </a:ext>
                </a:extLst>
              </p:cNvPr>
              <p:cNvSpPr txBox="1">
                <a:spLocks noRot="1" noChangeAspect="1" noMove="1" noResize="1" noEditPoints="1" noAdjustHandles="1" noChangeArrowheads="1" noChangeShapeType="1" noTextEdit="1"/>
              </p:cNvSpPr>
              <p:nvPr/>
            </p:nvSpPr>
            <p:spPr>
              <a:xfrm>
                <a:off x="97610" y="143781"/>
                <a:ext cx="6169901" cy="369332"/>
              </a:xfrm>
              <a:prstGeom prst="rect">
                <a:avLst/>
              </a:prstGeom>
              <a:blipFill>
                <a:blip r:embed="rId2"/>
                <a:stretch>
                  <a:fillRect l="-791" t="-10000" b="-26667"/>
                </a:stretch>
              </a:blipFill>
            </p:spPr>
            <p:txBody>
              <a:bodyPr/>
              <a:lstStyle/>
              <a:p>
                <a:r>
                  <a:rPr lang="en-IL">
                    <a:noFill/>
                  </a:rPr>
                  <a:t> </a:t>
                </a:r>
              </a:p>
            </p:txBody>
          </p:sp>
        </mc:Fallback>
      </mc:AlternateContent>
      <p:pic>
        <p:nvPicPr>
          <p:cNvPr id="12" name="תמונה 11">
            <a:extLst>
              <a:ext uri="{FF2B5EF4-FFF2-40B4-BE49-F238E27FC236}">
                <a16:creationId xmlns:a16="http://schemas.microsoft.com/office/drawing/2014/main" id="{E77F1F42-4E0A-24C0-A292-6CD3905F9408}"/>
              </a:ext>
            </a:extLst>
          </p:cNvPr>
          <p:cNvPicPr>
            <a:picLocks noChangeAspect="1"/>
          </p:cNvPicPr>
          <p:nvPr/>
        </p:nvPicPr>
        <p:blipFill>
          <a:blip r:embed="rId3"/>
          <a:stretch>
            <a:fillRect/>
          </a:stretch>
        </p:blipFill>
        <p:spPr>
          <a:xfrm>
            <a:off x="5854185" y="1781518"/>
            <a:ext cx="6169902" cy="4643475"/>
          </a:xfrm>
          <a:prstGeom prst="rect">
            <a:avLst/>
          </a:prstGeom>
        </p:spPr>
      </p:pic>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A09B85AB-8EA0-BFDD-3B8C-80E5182138EE}"/>
                  </a:ext>
                </a:extLst>
              </p:cNvPr>
              <p:cNvSpPr txBox="1"/>
              <p:nvPr/>
            </p:nvSpPr>
            <p:spPr>
              <a:xfrm>
                <a:off x="97610" y="2192530"/>
                <a:ext cx="5431965" cy="1759200"/>
              </a:xfrm>
              <a:prstGeom prst="rect">
                <a:avLst/>
              </a:prstGeom>
              <a:noFill/>
            </p:spPr>
            <p:txBody>
              <a:bodyPr wrap="square" rtlCol="0">
                <a:spAutoFit/>
              </a:bodyPr>
              <a:lstStyle/>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825</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num>
                        <m:den>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75</m:t>
                      </m:r>
                    </m:oMath>
                  </m:oMathPara>
                </a14:m>
                <a:endParaRPr lang="en-GB" b="0" dirty="0"/>
              </a:p>
              <a:p>
                <a:pPr algn="l" rtl="0"/>
                <a:endParaRPr lang="en-GB" b="0" dirty="0"/>
              </a:p>
              <a:p>
                <a:pPr algn="l" rtl="0"/>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0579</m:t>
                    </m:r>
                    <m:r>
                      <a:rPr lang="en-GB" b="0" i="1" smtClean="0">
                        <a:latin typeface="Cambria Math" panose="02040503050406030204" pitchFamily="18" charset="0"/>
                      </a:rPr>
                      <m:t> [</m:t>
                    </m:r>
                    <m:r>
                      <a:rPr lang="en-GB" b="0" i="1" smtClean="0">
                        <a:latin typeface="Cambria Math" panose="02040503050406030204" pitchFamily="18" charset="0"/>
                      </a:rPr>
                      <m:t>𝑔</m:t>
                    </m:r>
                    <m:r>
                      <a:rPr lang="en-GB" b="0" i="1" smtClean="0">
                        <a:latin typeface="Cambria Math" panose="02040503050406030204" pitchFamily="18" charset="0"/>
                      </a:rPr>
                      <m:t> </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r>
                      <a:rPr lang="en-GB" b="0" i="1" smtClean="0">
                        <a:latin typeface="Cambria Math" panose="02040503050406030204" pitchFamily="18" charset="0"/>
                      </a:rPr>
                      <m:t>] </m:t>
                    </m:r>
                  </m:oMath>
                </a14:m>
                <a:r>
                  <a:rPr lang="en-GB" dirty="0"/>
                  <a:t> dividing by Lar density (1.4g/cm^3):</a:t>
                </a:r>
              </a:p>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0414</m:t>
                      </m:r>
                      <m:r>
                        <a:rPr lang="en-GB" b="0" i="1" smtClean="0">
                          <a:latin typeface="Cambria Math" panose="02040503050406030204" pitchFamily="18" charset="0"/>
                        </a:rPr>
                        <m:t> </m:t>
                      </m:r>
                      <m:r>
                        <a:rPr lang="en-GB" b="0" i="1" smtClean="0">
                          <a:latin typeface="Cambria Math" panose="02040503050406030204" pitchFamily="18" charset="0"/>
                        </a:rPr>
                        <m:t>𝑐𝑚</m:t>
                      </m:r>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IL" dirty="0"/>
              </a:p>
            </p:txBody>
          </p:sp>
        </mc:Choice>
        <mc:Fallback xmlns="">
          <p:sp>
            <p:nvSpPr>
              <p:cNvPr id="13" name="תיבת טקסט 12">
                <a:extLst>
                  <a:ext uri="{FF2B5EF4-FFF2-40B4-BE49-F238E27FC236}">
                    <a16:creationId xmlns:a16="http://schemas.microsoft.com/office/drawing/2014/main" id="{A09B85AB-8EA0-BFDD-3B8C-80E5182138EE}"/>
                  </a:ext>
                </a:extLst>
              </p:cNvPr>
              <p:cNvSpPr txBox="1">
                <a:spLocks noRot="1" noChangeAspect="1" noMove="1" noResize="1" noEditPoints="1" noAdjustHandles="1" noChangeArrowheads="1" noChangeShapeType="1" noTextEdit="1"/>
              </p:cNvSpPr>
              <p:nvPr/>
            </p:nvSpPr>
            <p:spPr>
              <a:xfrm>
                <a:off x="97610" y="2192530"/>
                <a:ext cx="5431965" cy="1759200"/>
              </a:xfrm>
              <a:prstGeom prst="rect">
                <a:avLst/>
              </a:prstGeom>
              <a:blipFill>
                <a:blip r:embed="rId4"/>
                <a:stretch>
                  <a:fillRect l="-898"/>
                </a:stretch>
              </a:blipFill>
            </p:spPr>
            <p:txBody>
              <a:bodyPr/>
              <a:lstStyle/>
              <a:p>
                <a:r>
                  <a:rPr lang="en-IL">
                    <a:noFill/>
                  </a:rPr>
                  <a:t> </a:t>
                </a:r>
              </a:p>
            </p:txBody>
          </p:sp>
        </mc:Fallback>
      </mc:AlternateContent>
      <p:pic>
        <p:nvPicPr>
          <p:cNvPr id="15" name="תמונה 14">
            <a:extLst>
              <a:ext uri="{FF2B5EF4-FFF2-40B4-BE49-F238E27FC236}">
                <a16:creationId xmlns:a16="http://schemas.microsoft.com/office/drawing/2014/main" id="{889E1348-2BD3-471F-6F83-8D7E8F85B149}"/>
              </a:ext>
            </a:extLst>
          </p:cNvPr>
          <p:cNvPicPr>
            <a:picLocks noChangeAspect="1"/>
          </p:cNvPicPr>
          <p:nvPr/>
        </p:nvPicPr>
        <p:blipFill>
          <a:blip r:embed="rId5"/>
          <a:stretch>
            <a:fillRect/>
          </a:stretch>
        </p:blipFill>
        <p:spPr>
          <a:xfrm>
            <a:off x="62733" y="1317416"/>
            <a:ext cx="4577004" cy="928203"/>
          </a:xfrm>
          <a:prstGeom prst="rect">
            <a:avLst/>
          </a:prstGeom>
        </p:spPr>
      </p:pic>
      <p:sp>
        <p:nvSpPr>
          <p:cNvPr id="16" name="תיבת טקסט 15">
            <a:extLst>
              <a:ext uri="{FF2B5EF4-FFF2-40B4-BE49-F238E27FC236}">
                <a16:creationId xmlns:a16="http://schemas.microsoft.com/office/drawing/2014/main" id="{415D9D9D-A225-211B-2DFD-9D5E2634B099}"/>
              </a:ext>
            </a:extLst>
          </p:cNvPr>
          <p:cNvSpPr txBox="1"/>
          <p:nvPr/>
        </p:nvSpPr>
        <p:spPr>
          <a:xfrm>
            <a:off x="115395" y="720547"/>
            <a:ext cx="4572000" cy="646331"/>
          </a:xfrm>
          <a:prstGeom prst="rect">
            <a:avLst/>
          </a:prstGeom>
          <a:noFill/>
        </p:spPr>
        <p:txBody>
          <a:bodyPr wrap="square" rtlCol="0">
            <a:spAutoFit/>
          </a:bodyPr>
          <a:lstStyle/>
          <a:p>
            <a:pPr algn="l" rtl="0"/>
            <a:r>
              <a:rPr lang="en-GB" dirty="0"/>
              <a:t>Extracting Birk’s coefficient kB (C in his paper) using Doke et al.’s data:</a:t>
            </a:r>
            <a:endParaRPr lang="en-IL" dirty="0"/>
          </a:p>
        </p:txBody>
      </p:sp>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0E4A5BAC-8B87-14BF-D9A5-E86F80F68571}"/>
                  </a:ext>
                </a:extLst>
              </p:cNvPr>
              <p:cNvSpPr txBox="1"/>
              <p:nvPr/>
            </p:nvSpPr>
            <p:spPr>
              <a:xfrm>
                <a:off x="97555" y="3899545"/>
                <a:ext cx="5431964" cy="1448345"/>
              </a:xfrm>
              <a:prstGeom prst="rect">
                <a:avLst/>
              </a:prstGeom>
              <a:noFill/>
            </p:spPr>
            <p:txBody>
              <a:bodyPr wrap="square" rtlCol="0">
                <a:spAutoFit/>
              </a:bodyPr>
              <a:lstStyle/>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78</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num>
                        <m:den>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75</m:t>
                      </m:r>
                    </m:oMath>
                  </m:oMathPara>
                </a14:m>
                <a:endParaRPr lang="en-GB" b="0" dirty="0"/>
              </a:p>
              <a:p>
                <a:pPr algn="l" rtl="0"/>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0221</m:t>
                    </m:r>
                    <m:r>
                      <a:rPr lang="en-GB" b="0" i="1" smtClean="0">
                        <a:latin typeface="Cambria Math" panose="02040503050406030204" pitchFamily="18" charset="0"/>
                      </a:rPr>
                      <m:t> [</m:t>
                    </m:r>
                    <m:r>
                      <a:rPr lang="en-GB" b="0" i="1" smtClean="0">
                        <a:latin typeface="Cambria Math" panose="02040503050406030204" pitchFamily="18" charset="0"/>
                      </a:rPr>
                      <m:t>𝑔</m:t>
                    </m:r>
                    <m:r>
                      <a:rPr lang="en-GB" b="0" i="1" smtClean="0">
                        <a:latin typeface="Cambria Math" panose="02040503050406030204" pitchFamily="18" charset="0"/>
                      </a:rPr>
                      <m:t> </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r>
                      <a:rPr lang="en-GB" b="0" i="1" smtClean="0">
                        <a:latin typeface="Cambria Math" panose="02040503050406030204" pitchFamily="18" charset="0"/>
                      </a:rPr>
                      <m:t>] </m:t>
                    </m:r>
                  </m:oMath>
                </a14:m>
                <a:r>
                  <a:rPr lang="en-GB" dirty="0"/>
                  <a:t> dividing by Lar density (1.4g/cm^3):</a:t>
                </a:r>
              </a:p>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0158</m:t>
                      </m:r>
                      <m:r>
                        <a:rPr lang="en-GB" b="0" i="1" smtClean="0">
                          <a:latin typeface="Cambria Math" panose="02040503050406030204" pitchFamily="18" charset="0"/>
                        </a:rPr>
                        <m:t> </m:t>
                      </m:r>
                      <m:r>
                        <a:rPr lang="en-GB" b="0" i="1" smtClean="0">
                          <a:latin typeface="Cambria Math" panose="02040503050406030204" pitchFamily="18" charset="0"/>
                        </a:rPr>
                        <m:t>𝑐𝑚</m:t>
                      </m:r>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IL" dirty="0"/>
              </a:p>
            </p:txBody>
          </p:sp>
        </mc:Choice>
        <mc:Fallback xmlns="">
          <p:sp>
            <p:nvSpPr>
              <p:cNvPr id="17" name="תיבת טקסט 16">
                <a:extLst>
                  <a:ext uri="{FF2B5EF4-FFF2-40B4-BE49-F238E27FC236}">
                    <a16:creationId xmlns:a16="http://schemas.microsoft.com/office/drawing/2014/main" id="{0E4A5BAC-8B87-14BF-D9A5-E86F80F68571}"/>
                  </a:ext>
                </a:extLst>
              </p:cNvPr>
              <p:cNvSpPr txBox="1">
                <a:spLocks noRot="1" noChangeAspect="1" noMove="1" noResize="1" noEditPoints="1" noAdjustHandles="1" noChangeArrowheads="1" noChangeShapeType="1" noTextEdit="1"/>
              </p:cNvSpPr>
              <p:nvPr/>
            </p:nvSpPr>
            <p:spPr>
              <a:xfrm>
                <a:off x="97555" y="3899545"/>
                <a:ext cx="5431964" cy="1448345"/>
              </a:xfrm>
              <a:prstGeom prst="rect">
                <a:avLst/>
              </a:prstGeom>
              <a:blipFill>
                <a:blip r:embed="rId6"/>
                <a:stretch>
                  <a:fillRect l="-898"/>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8" name="תיבת טקסט 17">
                <a:extLst>
                  <a:ext uri="{FF2B5EF4-FFF2-40B4-BE49-F238E27FC236}">
                    <a16:creationId xmlns:a16="http://schemas.microsoft.com/office/drawing/2014/main" id="{B92BA33E-7637-C150-80E4-B824ED796DE6}"/>
                  </a:ext>
                </a:extLst>
              </p:cNvPr>
              <p:cNvSpPr txBox="1"/>
              <p:nvPr/>
            </p:nvSpPr>
            <p:spPr>
              <a:xfrm>
                <a:off x="0" y="5347890"/>
                <a:ext cx="5431964" cy="1448345"/>
              </a:xfrm>
              <a:prstGeom prst="rect">
                <a:avLst/>
              </a:prstGeom>
              <a:noFill/>
            </p:spPr>
            <p:txBody>
              <a:bodyPr wrap="square" rtlCol="0">
                <a:spAutoFit/>
              </a:bodyPr>
              <a:lstStyle/>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87</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num>
                        <m:den>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4</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75</m:t>
                      </m:r>
                    </m:oMath>
                  </m:oMathPara>
                </a14:m>
                <a:endParaRPr lang="en-GB" b="0" dirty="0"/>
              </a:p>
              <a:p>
                <a:pPr algn="l" rtl="0"/>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0974</m:t>
                    </m:r>
                    <m:r>
                      <a:rPr lang="en-GB" b="0" i="1" smtClean="0">
                        <a:latin typeface="Cambria Math" panose="02040503050406030204" pitchFamily="18" charset="0"/>
                      </a:rPr>
                      <m:t> [</m:t>
                    </m:r>
                    <m:r>
                      <a:rPr lang="en-GB" b="0" i="1" smtClean="0">
                        <a:latin typeface="Cambria Math" panose="02040503050406030204" pitchFamily="18" charset="0"/>
                      </a:rPr>
                      <m:t>𝑔</m:t>
                    </m:r>
                    <m:r>
                      <a:rPr lang="en-GB" b="0" i="1" smtClean="0">
                        <a:latin typeface="Cambria Math" panose="02040503050406030204" pitchFamily="18" charset="0"/>
                      </a:rPr>
                      <m:t> </m:t>
                    </m:r>
                    <m:r>
                      <a:rPr lang="en-GB" b="0" i="1" smtClean="0">
                        <a:latin typeface="Cambria Math" panose="02040503050406030204" pitchFamily="18" charset="0"/>
                      </a:rPr>
                      <m:t>𝑐</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𝑚</m:t>
                        </m:r>
                      </m:e>
                      <m:sup>
                        <m:r>
                          <a:rPr lang="en-GB" b="0" i="1" smtClean="0">
                            <a:latin typeface="Cambria Math" panose="02040503050406030204" pitchFamily="18" charset="0"/>
                          </a:rPr>
                          <m:t>−</m:t>
                        </m:r>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r>
                      <a:rPr lang="en-GB" b="0" i="1" smtClean="0">
                        <a:latin typeface="Cambria Math" panose="02040503050406030204" pitchFamily="18" charset="0"/>
                      </a:rPr>
                      <m:t>] </m:t>
                    </m:r>
                  </m:oMath>
                </a14:m>
                <a:r>
                  <a:rPr lang="en-GB" dirty="0"/>
                  <a:t> dividing by Lar density (1.4g/cm^3):</a:t>
                </a:r>
              </a:p>
              <a:p>
                <a:pPr algn="l" rtl="0"/>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0696</m:t>
                      </m:r>
                      <m:r>
                        <a:rPr lang="en-GB" b="0" i="1" smtClean="0">
                          <a:latin typeface="Cambria Math" panose="02040503050406030204" pitchFamily="18" charset="0"/>
                        </a:rPr>
                        <m:t> </m:t>
                      </m:r>
                      <m:r>
                        <a:rPr lang="en-GB" b="0" i="1" smtClean="0">
                          <a:latin typeface="Cambria Math" panose="02040503050406030204" pitchFamily="18" charset="0"/>
                        </a:rPr>
                        <m:t>𝑐𝑚</m:t>
                      </m:r>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oMath>
                  </m:oMathPara>
                </a14:m>
                <a:endParaRPr lang="en-IL" dirty="0"/>
              </a:p>
            </p:txBody>
          </p:sp>
        </mc:Choice>
        <mc:Fallback xmlns="">
          <p:sp>
            <p:nvSpPr>
              <p:cNvPr id="18" name="תיבת טקסט 17">
                <a:extLst>
                  <a:ext uri="{FF2B5EF4-FFF2-40B4-BE49-F238E27FC236}">
                    <a16:creationId xmlns:a16="http://schemas.microsoft.com/office/drawing/2014/main" id="{B92BA33E-7637-C150-80E4-B824ED796DE6}"/>
                  </a:ext>
                </a:extLst>
              </p:cNvPr>
              <p:cNvSpPr txBox="1">
                <a:spLocks noRot="1" noChangeAspect="1" noMove="1" noResize="1" noEditPoints="1" noAdjustHandles="1" noChangeArrowheads="1" noChangeShapeType="1" noTextEdit="1"/>
              </p:cNvSpPr>
              <p:nvPr/>
            </p:nvSpPr>
            <p:spPr>
              <a:xfrm>
                <a:off x="0" y="5347890"/>
                <a:ext cx="5431964" cy="1448345"/>
              </a:xfrm>
              <a:prstGeom prst="rect">
                <a:avLst/>
              </a:prstGeom>
              <a:blipFill>
                <a:blip r:embed="rId7"/>
                <a:stretch>
                  <a:fillRect l="-898"/>
                </a:stretch>
              </a:blipFill>
            </p:spPr>
            <p:txBody>
              <a:bodyPr/>
              <a:lstStyle/>
              <a:p>
                <a:r>
                  <a:rPr lang="en-IL">
                    <a:noFill/>
                  </a:rPr>
                  <a:t> </a:t>
                </a:r>
              </a:p>
            </p:txBody>
          </p:sp>
        </mc:Fallback>
      </mc:AlternateContent>
      <mc:AlternateContent xmlns:mc="http://schemas.openxmlformats.org/markup-compatibility/2006" xmlns:a14="http://schemas.microsoft.com/office/drawing/2010/main">
        <mc:Choice Requires="a14">
          <p:sp>
            <p:nvSpPr>
              <p:cNvPr id="19" name="תיבת טקסט 18">
                <a:extLst>
                  <a:ext uri="{FF2B5EF4-FFF2-40B4-BE49-F238E27FC236}">
                    <a16:creationId xmlns:a16="http://schemas.microsoft.com/office/drawing/2014/main" id="{EA848215-F7AE-C71E-A25F-C83D9CC267AB}"/>
                  </a:ext>
                </a:extLst>
              </p:cNvPr>
              <p:cNvSpPr txBox="1"/>
              <p:nvPr/>
            </p:nvSpPr>
            <p:spPr>
              <a:xfrm>
                <a:off x="3916483" y="6415682"/>
                <a:ext cx="4702055" cy="380553"/>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m:t>
                      </m:r>
                      <m:r>
                        <a:rPr lang="en-GB" b="0" i="1" smtClean="0">
                          <a:latin typeface="Cambria Math" panose="02040503050406030204" pitchFamily="18" charset="0"/>
                        </a:rPr>
                        <m:t>𝑘𝐵</m:t>
                      </m:r>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0414</m:t>
                          </m:r>
                        </m:e>
                        <m: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256</m:t>
                          </m:r>
                        </m:sub>
                        <m:sup>
                          <m:r>
                            <a:rPr lang="en-GB" b="0" i="1" smtClean="0">
                              <a:latin typeface="Cambria Math" panose="02040503050406030204" pitchFamily="18" charset="0"/>
                            </a:rPr>
                            <m:t>+</m:t>
                          </m:r>
                          <m:r>
                            <a:rPr lang="en-GB" b="0" i="1" smtClean="0">
                              <a:latin typeface="Cambria Math" panose="02040503050406030204" pitchFamily="18" charset="0"/>
                            </a:rPr>
                            <m:t>282</m:t>
                          </m:r>
                        </m:sup>
                      </m:sSubSup>
                      <m:r>
                        <a:rPr lang="en-GB" b="0" i="1" smtClean="0">
                          <a:latin typeface="Cambria Math" panose="02040503050406030204" pitchFamily="18" charset="0"/>
                        </a:rPr>
                        <m:t>[</m:t>
                      </m:r>
                      <m:r>
                        <a:rPr lang="en-GB" b="0" i="1" smtClean="0">
                          <a:latin typeface="Cambria Math" panose="02040503050406030204" pitchFamily="18" charset="0"/>
                        </a:rPr>
                        <m:t>𝑐𝑚</m:t>
                      </m:r>
                      <m:r>
                        <a:rPr lang="en-GB" b="0" i="1" smtClean="0">
                          <a:latin typeface="Cambria Math" panose="02040503050406030204" pitchFamily="18" charset="0"/>
                        </a:rPr>
                        <m:t> </m:t>
                      </m:r>
                      <m:r>
                        <a:rPr lang="en-GB" b="0" i="1" smtClean="0">
                          <a:latin typeface="Cambria Math" panose="02040503050406030204" pitchFamily="18" charset="0"/>
                        </a:rPr>
                        <m:t>𝑀𝑒</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𝑉</m:t>
                          </m:r>
                        </m:e>
                        <m:sup>
                          <m:r>
                            <a:rPr lang="en-GB" b="0" i="1" smtClean="0">
                              <a:latin typeface="Cambria Math" panose="02040503050406030204" pitchFamily="18" charset="0"/>
                            </a:rPr>
                            <m:t>−</m:t>
                          </m:r>
                          <m:r>
                            <a:rPr lang="en-GB" b="0" i="1" smtClean="0">
                              <a:latin typeface="Cambria Math" panose="02040503050406030204" pitchFamily="18" charset="0"/>
                            </a:rPr>
                            <m:t>1</m:t>
                          </m:r>
                        </m:sup>
                      </m:sSup>
                      <m:r>
                        <a:rPr lang="en-GB" b="0" i="1" smtClean="0">
                          <a:latin typeface="Cambria Math" panose="02040503050406030204" pitchFamily="18" charset="0"/>
                        </a:rPr>
                        <m:t>]</m:t>
                      </m:r>
                    </m:oMath>
                  </m:oMathPara>
                </a14:m>
                <a:endParaRPr lang="en-IL" dirty="0"/>
              </a:p>
            </p:txBody>
          </p:sp>
        </mc:Choice>
        <mc:Fallback xmlns="">
          <p:sp>
            <p:nvSpPr>
              <p:cNvPr id="19" name="תיבת טקסט 18">
                <a:extLst>
                  <a:ext uri="{FF2B5EF4-FFF2-40B4-BE49-F238E27FC236}">
                    <a16:creationId xmlns:a16="http://schemas.microsoft.com/office/drawing/2014/main" id="{EA848215-F7AE-C71E-A25F-C83D9CC267AB}"/>
                  </a:ext>
                </a:extLst>
              </p:cNvPr>
              <p:cNvSpPr txBox="1">
                <a:spLocks noRot="1" noChangeAspect="1" noMove="1" noResize="1" noEditPoints="1" noAdjustHandles="1" noChangeArrowheads="1" noChangeShapeType="1" noTextEdit="1"/>
              </p:cNvSpPr>
              <p:nvPr/>
            </p:nvSpPr>
            <p:spPr>
              <a:xfrm>
                <a:off x="3916483" y="6415682"/>
                <a:ext cx="4702055" cy="380553"/>
              </a:xfrm>
              <a:prstGeom prst="rect">
                <a:avLst/>
              </a:prstGeom>
              <a:blipFill>
                <a:blip r:embed="rId8"/>
                <a:stretch>
                  <a:fillRect b="-14286"/>
                </a:stretch>
              </a:blipFill>
            </p:spPr>
            <p:txBody>
              <a:bodyPr/>
              <a:lstStyle/>
              <a:p>
                <a:r>
                  <a:rPr lang="en-IL">
                    <a:noFill/>
                  </a:rPr>
                  <a:t> </a:t>
                </a:r>
              </a:p>
            </p:txBody>
          </p:sp>
        </mc:Fallback>
      </mc:AlternateContent>
    </p:spTree>
    <p:extLst>
      <p:ext uri="{BB962C8B-B14F-4D97-AF65-F5344CB8AC3E}">
        <p14:creationId xmlns:p14="http://schemas.microsoft.com/office/powerpoint/2010/main" val="3973685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B0D4F798-53B5-43A2-2725-E016B8BBD701}"/>
              </a:ext>
            </a:extLst>
          </p:cNvPr>
          <p:cNvPicPr>
            <a:picLocks noChangeAspect="1"/>
          </p:cNvPicPr>
          <p:nvPr/>
        </p:nvPicPr>
        <p:blipFill>
          <a:blip r:embed="rId2"/>
          <a:stretch>
            <a:fillRect/>
          </a:stretch>
        </p:blipFill>
        <p:spPr>
          <a:xfrm>
            <a:off x="7054586" y="0"/>
            <a:ext cx="5137414" cy="2603634"/>
          </a:xfrm>
          <a:prstGeom prst="rect">
            <a:avLst/>
          </a:prstGeom>
        </p:spPr>
      </p:pic>
      <p:pic>
        <p:nvPicPr>
          <p:cNvPr id="6" name="תמונה 5">
            <a:extLst>
              <a:ext uri="{FF2B5EF4-FFF2-40B4-BE49-F238E27FC236}">
                <a16:creationId xmlns:a16="http://schemas.microsoft.com/office/drawing/2014/main" id="{B9679C69-78D7-ABCA-FF08-7ADEB60E4917}"/>
              </a:ext>
            </a:extLst>
          </p:cNvPr>
          <p:cNvPicPr>
            <a:picLocks noChangeAspect="1"/>
          </p:cNvPicPr>
          <p:nvPr/>
        </p:nvPicPr>
        <p:blipFill>
          <a:blip r:embed="rId3"/>
          <a:stretch>
            <a:fillRect/>
          </a:stretch>
        </p:blipFill>
        <p:spPr>
          <a:xfrm>
            <a:off x="1852032" y="2603634"/>
            <a:ext cx="8379026" cy="4254366"/>
          </a:xfrm>
          <a:prstGeom prst="rect">
            <a:avLst/>
          </a:prstGeom>
        </p:spPr>
      </p:pic>
    </p:spTree>
    <p:extLst>
      <p:ext uri="{BB962C8B-B14F-4D97-AF65-F5344CB8AC3E}">
        <p14:creationId xmlns:p14="http://schemas.microsoft.com/office/powerpoint/2010/main" val="172629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48939ED9-D80F-8DAE-5423-B0BEF3AA7F66}"/>
              </a:ext>
            </a:extLst>
          </p:cNvPr>
          <p:cNvPicPr>
            <a:picLocks noChangeAspect="1"/>
          </p:cNvPicPr>
          <p:nvPr/>
        </p:nvPicPr>
        <p:blipFill>
          <a:blip r:embed="rId2"/>
          <a:stretch>
            <a:fillRect/>
          </a:stretch>
        </p:blipFill>
        <p:spPr>
          <a:xfrm>
            <a:off x="733163" y="154172"/>
            <a:ext cx="9772278" cy="4962058"/>
          </a:xfrm>
          <a:prstGeom prst="rect">
            <a:avLst/>
          </a:prstGeom>
        </p:spPr>
      </p:pic>
    </p:spTree>
    <p:extLst>
      <p:ext uri="{BB962C8B-B14F-4D97-AF65-F5344CB8AC3E}">
        <p14:creationId xmlns:p14="http://schemas.microsoft.com/office/powerpoint/2010/main" val="239424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803EC710-9ACA-074C-1A87-3058D9826489}"/>
              </a:ext>
            </a:extLst>
          </p:cNvPr>
          <p:cNvPicPr>
            <a:picLocks noChangeAspect="1"/>
          </p:cNvPicPr>
          <p:nvPr/>
        </p:nvPicPr>
        <p:blipFill>
          <a:blip r:embed="rId2"/>
          <a:stretch>
            <a:fillRect/>
          </a:stretch>
        </p:blipFill>
        <p:spPr>
          <a:xfrm>
            <a:off x="-3917" y="11931"/>
            <a:ext cx="12195917" cy="6094229"/>
          </a:xfrm>
          <a:prstGeom prst="rect">
            <a:avLst/>
          </a:prstGeom>
        </p:spPr>
      </p:pic>
    </p:spTree>
    <p:extLst>
      <p:ext uri="{BB962C8B-B14F-4D97-AF65-F5344CB8AC3E}">
        <p14:creationId xmlns:p14="http://schemas.microsoft.com/office/powerpoint/2010/main" val="363607754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2B3BD5B05357418052C181DB3C7DF8" ma:contentTypeVersion="0" ma:contentTypeDescription="Create a new document." ma:contentTypeScope="" ma:versionID="04f55f5e86cbc9563451156bcfca9403">
  <xsd:schema xmlns:xsd="http://www.w3.org/2001/XMLSchema" xmlns:xs="http://www.w3.org/2001/XMLSchema" xmlns:p="http://schemas.microsoft.com/office/2006/metadata/properties" targetNamespace="http://schemas.microsoft.com/office/2006/metadata/properties" ma:root="true" ma:fieldsID="834c3f2a6146dbbdd5e23cda45effe1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78EE22-1831-497A-B2A8-DB85A8CD058A}">
  <ds:schemaRefs>
    <ds:schemaRef ds:uri="http://schemas.microsoft.com/sharepoint/v3/contenttype/forms"/>
  </ds:schemaRefs>
</ds:datastoreItem>
</file>

<file path=customXml/itemProps2.xml><?xml version="1.0" encoding="utf-8"?>
<ds:datastoreItem xmlns:ds="http://schemas.openxmlformats.org/officeDocument/2006/customXml" ds:itemID="{DBDF9AD1-D5BD-4552-8A0B-B77376EB9206}">
  <ds:schemaRefs>
    <ds:schemaRef ds:uri="http://purl.org/dc/terms/"/>
    <ds:schemaRef ds:uri="http://www.w3.org/XML/1998/namespace"/>
    <ds:schemaRef ds:uri="http://schemas.microsoft.com/office/2006/documentManagement/typ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11F6FB0-C5A9-4A1F-9AAE-280305BAD2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81712</TotalTime>
  <Words>699</Words>
  <Application>Microsoft Office PowerPoint</Application>
  <PresentationFormat>מסך רחב</PresentationFormat>
  <Paragraphs>50</Paragraphs>
  <Slides>12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12</vt:i4>
      </vt:variant>
    </vt:vector>
  </HeadingPairs>
  <TitlesOfParts>
    <vt:vector size="18" baseType="lpstr">
      <vt:lpstr>-apple-system</vt:lpstr>
      <vt:lpstr>Arial</vt:lpstr>
      <vt:lpstr>Calibri</vt:lpstr>
      <vt:lpstr>Calibri Light</vt:lpstr>
      <vt:lpstr>Cambria Math</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Aviv Ben Porat</dc:creator>
  <cp:lastModifiedBy>Aviv Ben Porat</cp:lastModifiedBy>
  <cp:revision>7</cp:revision>
  <dcterms:created xsi:type="dcterms:W3CDTF">2023-07-23T07:27:51Z</dcterms:created>
  <dcterms:modified xsi:type="dcterms:W3CDTF">2024-07-12T11:41:41Z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0x010100122B3BD5B05357418052C181DB3C7DF8</vt:lpwstr>
  </property>
</Properties>
</file>