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2F3266-9D32-C444-990C-093807190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248F9D-2718-366E-839B-65E6FC09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2F80F8-2781-68DE-19F7-D654DF4F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1B7083-7710-040D-EEC3-BA190661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4CCB1E-995D-962A-5BC9-809BF6D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52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A136FD-1143-CFFE-D79E-C846B2F1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99E21B-8197-A335-DB2B-50408AD29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F9BF91-0503-4FE5-1CD0-5690CD8A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BF907A6-897B-893F-535E-DDDA624F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7C490D-FB43-8F82-FE4E-BCF2E795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6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69E032-4019-5AD3-5208-77872CFC3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A7FDD31-67E6-B47D-2C26-366A9840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4568E8-EA6F-78E7-63D2-3FC45750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BFB751-1497-2012-E553-113B3AB6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141DAA0-8F42-67F9-43E2-3DDEFE09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45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A7D5D0-729B-CEE1-0D0B-F063C34F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63DE03-31EA-4A21-87A3-0F8F7191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79678B-86C3-0B86-C7E9-314D8843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A560C1-8E32-9611-0D7D-86878C12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1C9C5-ED36-C5DC-59D4-AB42566E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728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B317D2-372C-2139-45E9-D0CC8C8D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42CA09E-0403-54C8-13F7-EB01BD71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22B3FC-0B9C-1DEC-AF45-B29CA568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16CFE9-8BBC-34B3-C41E-2D359DC1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DA8441-0F55-1B9B-AA40-BC94CF9A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289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D66AAA-2C08-3B0A-C22F-46D59207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2C01CC-171E-95BB-0E6A-0103D6E3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8EDA5AC-5088-0141-1E45-8F541CF0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08BAB35-D1B6-0802-F70A-77215ADD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B855D52-A195-42F0-269F-9A26146B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E57F67-97EE-8EC7-AA42-F447B5BF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023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B0D6EC-1BC5-29A9-A578-814B620B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5777322-20F0-11E1-E8CC-583A62F3F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8C20AD8-4469-B908-DA7C-4D9317B70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94B54E0-60EF-F94C-C1D7-C60F5D51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9A81003-2D6F-1225-2C9C-C774B05BB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2AC6F3-84F9-530C-1E3B-B1D4E584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8AB1BB3-5580-085C-D81D-57D6BDEE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68AB2AD-8BD1-36BD-737A-12A33E36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08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AA427E-189B-DEEA-9577-893E0BFE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E31986-4B35-B6AF-791E-92C18542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122E82B-03C0-10F1-0802-9D5A03B6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D7D3C99-3F0E-8E27-2A5F-A12807A0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775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95D68CF-9015-8EEE-6299-F4609F88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208EE63-1734-1F4C-A1E4-543A36F0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D35C198-26C6-E7F5-3B3D-11954612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155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9E0B6B-F444-6FA6-E970-FA332D84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6E2F0C-5DBF-004A-1458-53F6668A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C77F42-2E2A-2A0B-3C22-24BE5A00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2740AE-1779-22F4-1C8E-2FC383FE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AEC21B-BE9F-9F4C-F4A2-D8D6B3F6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0FCF84-F4FD-CFAB-E802-F47F721C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228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10E28C-32A1-2F70-F6C5-C55D2918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6AFACC4-2F9B-FD99-523D-4ACE03CC8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A189FD-3F50-39BD-187D-F8BF9673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C346B67-943A-78A6-20B0-A489456F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E23E952-FDBA-46C5-F696-3C7BFD1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DE5AF7-8980-F6F5-5585-0541F3B7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878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8ED9049-73B8-6762-F23F-36DF63A7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FF8C94-0F9E-77ED-B6F6-AC7C529E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BA26D4-2DCC-356F-8AC4-6BB5BC47E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7B21-73C1-47F6-A4D7-F6F4CD2131C8}" type="datetimeFigureOut">
              <a:rPr lang="en-IL" smtClean="0"/>
              <a:t>26/04/2025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E69618-DB7D-BEB7-62F9-426E2555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126E30-9153-2820-EAD9-63BBD4664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1F702-7022-4756-A761-903E6BEE86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636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1223878-B0A3-69EA-0954-C48F13CB0666}"/>
              </a:ext>
            </a:extLst>
          </p:cNvPr>
          <p:cNvSpPr txBox="1"/>
          <p:nvPr/>
        </p:nvSpPr>
        <p:spPr>
          <a:xfrm>
            <a:off x="472612" y="472611"/>
            <a:ext cx="878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dirty="0"/>
              <a:t>Mean and std of two sample waveforms which only include noise</a:t>
            </a:r>
          </a:p>
          <a:p>
            <a:pPr algn="l" rtl="0"/>
            <a:endParaRPr lang="en-GB" dirty="0"/>
          </a:p>
          <a:p>
            <a:pPr algn="l" rtl="0"/>
            <a:r>
              <a:rPr lang="en-GB" dirty="0"/>
              <a:t>mean =  8171.7880859375  std noise=  5.01024484108459</a:t>
            </a:r>
          </a:p>
          <a:p>
            <a:pPr algn="l" rtl="0"/>
            <a:r>
              <a:rPr lang="en-GB" dirty="0"/>
              <a:t>mean =  8171.9833984375  std noise=  4.289421691862734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D96CA62-1109-8F38-5E0A-2506070F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90" y="2203211"/>
            <a:ext cx="9150820" cy="4654789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A5E7865-CFBC-FB03-1D51-2FB91D9BF487}"/>
              </a:ext>
            </a:extLst>
          </p:cNvPr>
          <p:cNvSpPr txBox="1"/>
          <p:nvPr/>
        </p:nvSpPr>
        <p:spPr>
          <a:xfrm>
            <a:off x="1787703" y="1818526"/>
            <a:ext cx="795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Example of filtering for specific channel and plotting waveforms along </a:t>
            </a:r>
            <a:r>
              <a:rPr lang="en-US"/>
              <a:t>a run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964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A6016BD-BB58-9CBF-E18A-DC0AC371F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" y="1696720"/>
            <a:ext cx="12174926" cy="4856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EEF89B0-E134-38BC-14A3-5CE7650030F1}"/>
                  </a:ext>
                </a:extLst>
              </p:cNvPr>
              <p:cNvSpPr txBox="1"/>
              <p:nvPr/>
            </p:nvSpPr>
            <p:spPr>
              <a:xfrm>
                <a:off x="883919" y="172720"/>
                <a:ext cx="1079480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sz="2800" dirty="0"/>
                  <a:t>Waveforms with integration bounds – integrating over signal which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𝑠𝑡𝑑</m:t>
                    </m:r>
                  </m:oMath>
                </a14:m>
                <a:r>
                  <a:rPr lang="en-US" sz="2800" dirty="0"/>
                  <a:t> of waveform until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𝑠𝑡𝑑</m:t>
                    </m:r>
                  </m:oMath>
                </a14:m>
                <a:r>
                  <a:rPr lang="en-US" sz="2800" dirty="0"/>
                  <a:t> of waveform</a:t>
                </a:r>
                <a:endParaRPr lang="en-IL" sz="2800" dirty="0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EEEF89B0-E134-38BC-14A3-5CE765003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172720"/>
                <a:ext cx="10794801" cy="954107"/>
              </a:xfrm>
              <a:prstGeom prst="rect">
                <a:avLst/>
              </a:prstGeom>
              <a:blipFill>
                <a:blip r:embed="rId3"/>
                <a:stretch>
                  <a:fillRect l="-1129" t="-5732" r="-282" b="-171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0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D5113EF-494C-5039-388B-EC377004FE56}"/>
              </a:ext>
            </a:extLst>
          </p:cNvPr>
          <p:cNvSpPr txBox="1"/>
          <p:nvPr/>
        </p:nvSpPr>
        <p:spPr>
          <a:xfrm>
            <a:off x="833120" y="243840"/>
            <a:ext cx="1052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For LED calibration runs, we first average all waveforms coming from a specific </a:t>
            </a:r>
            <a:r>
              <a:rPr lang="en-US" dirty="0" err="1"/>
              <a:t>endpoint,channel</a:t>
            </a:r>
            <a:r>
              <a:rPr lang="en-US" dirty="0"/>
              <a:t> to find the integration windows for the charge ( ~ns coincidence because of the external trigger on LED)</a:t>
            </a:r>
            <a:endParaRPr lang="en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F24BD9F-B13A-D8B6-FA65-AE80F6F3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2" y="1483592"/>
            <a:ext cx="12030898" cy="454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E5272D1-80CC-8DF7-A5C7-D6761F8BE0AD}"/>
              </a:ext>
            </a:extLst>
          </p:cNvPr>
          <p:cNvSpPr txBox="1"/>
          <p:nvPr/>
        </p:nvSpPr>
        <p:spPr>
          <a:xfrm>
            <a:off x="1209040" y="375920"/>
            <a:ext cx="919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After that we can plot the charge histograms for each </a:t>
            </a:r>
            <a:r>
              <a:rPr lang="en-US" dirty="0" err="1"/>
              <a:t>endpoint,channel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AD50FB4-839D-65EA-289D-A4FDF435E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120"/>
            <a:ext cx="12173509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34AB828B-2DF2-D30A-CA33-4CEFEA95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67"/>
            <a:ext cx="9895840" cy="67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3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0D431875-C6AF-9C1F-22D3-3BB38A55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53" y="305381"/>
            <a:ext cx="4743694" cy="2101958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EF881DC-6014-7C56-0275-44B442CD7B77}"/>
              </a:ext>
            </a:extLst>
          </p:cNvPr>
          <p:cNvSpPr txBox="1"/>
          <p:nvPr/>
        </p:nvSpPr>
        <p:spPr>
          <a:xfrm>
            <a:off x="833120" y="326282"/>
            <a:ext cx="464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dirty="0"/>
              <a:t>https://repository.cern/records/c1n0b-3j065</a:t>
            </a:r>
          </a:p>
        </p:txBody>
      </p:sp>
    </p:spTree>
    <p:extLst>
      <p:ext uri="{BB962C8B-B14F-4D97-AF65-F5344CB8AC3E}">
        <p14:creationId xmlns:p14="http://schemas.microsoft.com/office/powerpoint/2010/main" val="10272414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122</Words>
  <Application>Microsoft Office PowerPoint</Application>
  <PresentationFormat>מסך רחב</PresentationFormat>
  <Paragraphs>9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Aviv Ben Porat</dc:creator>
  <cp:lastModifiedBy>Aviv Ben Porat</cp:lastModifiedBy>
  <cp:revision>9</cp:revision>
  <dcterms:created xsi:type="dcterms:W3CDTF">2025-03-17T14:39:39Z</dcterms:created>
  <dcterms:modified xsi:type="dcterms:W3CDTF">2025-04-28T12:21:05Z</dcterms:modified>
</cp:coreProperties>
</file>