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5FCFBF-544A-41F3-80B6-DA79490AB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D653B1D-86D1-4EE3-A068-27DC9B0E7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51450C-740B-4D0A-A169-54B6A9D6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543601-6EAD-47A7-ABFA-22686C71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92A7D4-2F73-40D6-B37B-E62A4EB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681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02DDE-E0B2-4813-83CE-98BE1081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77ECD1-81D4-4D8E-9CA8-C34B4EF6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EF1BA7-A0F3-4A6C-83D0-903023D2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9A668B-7A00-4192-AC57-16B8A4D3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55EA73-F484-4106-9C97-6331AA19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837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31AC9EA-05DC-4509-AB35-3CF26E34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A197DF7-B46F-474F-9AA9-C1ACE292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3B4980-E577-46D0-B216-2976616E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2E9574-23DF-45A3-BF8A-5E334464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567A73-8203-4BA3-8160-626045F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303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074318-F896-45E2-AAE3-6C6B0FB8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981F63-8317-4F3F-8847-F6F4D145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DAC517-D0B7-42C5-A204-A993B66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DA6AAF-37A3-43D3-BCA3-618A018D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9BDC4B-6E0D-40E4-A800-03C1EEB2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02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099D4D-030E-4581-ADAB-41756BE9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DE7CF49-DD62-411C-9CD4-6750F2C6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EDFF2C-BB98-4E77-A3DB-19EC914C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7D8E70-1435-4A44-A973-78178DBD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098D1D-6BC4-4096-A2C5-DFBB70A6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782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AC0756-2729-4411-8199-FE997E41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4365DA-8D87-48B0-80AA-2931B9E3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05B70A-66DE-4C7B-AE6B-C3D3D2C6F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942469-56B2-4CA6-ACF2-17B5AC44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EC7FCD-BB1B-4EA8-A9D9-1FC9F42E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5B3A393-B2D6-448F-866C-8C1FDC09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78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136E0C-DF17-4435-B338-51E4DAF4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CE55AD9-530B-4E20-8239-0B46DA3E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8528BC8-8493-43B9-B56B-A6EB6542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144846-D6B0-4F82-91E1-7DA8CA0A5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A2CF693-52E8-4830-B492-602D5D0FD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90366D9-1D7B-4578-96B2-38843B4C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ACE83AA-8113-4870-A63E-07DA3CE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B1FEEAA-6107-460A-A75E-EB6E843B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17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CA87EC-72C8-4277-ABE8-5C928463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68EAE1B-F0D5-4B92-A33A-B6991792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25412B2-50F6-4DA8-B892-D8EFB55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3379E96-38E9-4641-BCC6-E8AA930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902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7F8E125-E54B-4AE6-852C-75B7B171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072856C-4BED-4E97-96DF-BED4CB32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AF79443-A7B1-402E-A142-EF83BF12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8037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765752-F0A8-4756-8DCD-976AFBA4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C249F5-486F-49EA-AD8E-4D30D97A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1AF1BE-9A1D-4024-901B-C0D17D30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5FC2F1-EB3B-4B9D-9CEA-C2A5603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0F6EB79-7E9B-4586-BE80-BF7D3BF0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CB8037-4203-44AC-8371-F4C74D37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9537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AB61EC-422A-4D20-AFA3-9AFED856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8A880AF-690B-4160-8D2C-F2FD6E02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C0F3EA-71E3-4287-BDC4-8BC0D41C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5AE6B9-1F95-42D8-B168-C2139F41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E640588-AC76-41E8-B9F1-E2B60752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082662-5031-4EAB-A468-BB1F4D6C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99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59AD53-672C-4DBA-9648-4B1842F0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EA372B-1097-48C2-8FFC-0FF2ADB95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55D5A5-611E-4974-837F-7D9901B0D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5C21D-ECE3-4E09-8CD1-B7F4EABBC155}" type="datetimeFigureOut">
              <a:rPr lang="x-none" smtClean="0"/>
              <a:t>09/10/2020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4EC85D-9821-41FD-99F1-A63AAFC5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056E60-65CB-4A4D-AE2D-13A796A50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530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932154-F3A9-46D8-9C6F-E63583CD8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Weakly supervised training</a:t>
            </a:r>
            <a:endParaRPr lang="x-none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157C48-2B9D-4B09-ABB6-63F2079CE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12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0D3851-54A9-465D-88D6-E8449A2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תוצאות אימון</a:t>
            </a:r>
            <a:endParaRPr lang="LID4096" dirty="0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B320460-DA30-4FB9-8AF4-3FDE98FF0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33"/>
          <a:stretch/>
        </p:blipFill>
        <p:spPr>
          <a:xfrm>
            <a:off x="6755366" y="1260742"/>
            <a:ext cx="3953145" cy="4752203"/>
          </a:xfrm>
        </p:spPr>
      </p:pic>
      <p:pic>
        <p:nvPicPr>
          <p:cNvPr id="6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7145E36-A8C7-4C31-A065-16D77A70F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26"/>
          <a:stretch/>
        </p:blipFill>
        <p:spPr>
          <a:xfrm>
            <a:off x="1366933" y="1260742"/>
            <a:ext cx="4069703" cy="4880261"/>
          </a:xfrm>
          <a:prstGeom prst="rect">
            <a:avLst/>
          </a:prstGeom>
        </p:spPr>
      </p:pic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88DA3178-ACCA-4F61-A424-E1B489AC5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07472"/>
              </p:ext>
            </p:extLst>
          </p:nvPr>
        </p:nvGraphicFramePr>
        <p:xfrm>
          <a:off x="1425656" y="1017462"/>
          <a:ext cx="3665996" cy="2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99">
                  <a:extLst>
                    <a:ext uri="{9D8B030D-6E8A-4147-A177-3AD203B41FA5}">
                      <a16:colId xmlns:a16="http://schemas.microsoft.com/office/drawing/2014/main" val="3499310115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2460911473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1733000394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239524489"/>
                    </a:ext>
                  </a:extLst>
                </a:gridCol>
              </a:tblGrid>
              <a:tr h="24328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Original image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Scribbles 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gt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Original 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gt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Pred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73144"/>
                  </a:ext>
                </a:extLst>
              </a:tr>
            </a:tbl>
          </a:graphicData>
        </a:graphic>
      </p:graphicFrame>
      <p:graphicFrame>
        <p:nvGraphicFramePr>
          <p:cNvPr id="9" name="טבלה 7">
            <a:extLst>
              <a:ext uri="{FF2B5EF4-FFF2-40B4-BE49-F238E27FC236}">
                <a16:creationId xmlns:a16="http://schemas.microsoft.com/office/drawing/2014/main" id="{08011041-45B4-418B-A2E5-45F09EC7F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540"/>
              </p:ext>
            </p:extLst>
          </p:nvPr>
        </p:nvGraphicFramePr>
        <p:xfrm>
          <a:off x="6821175" y="1017462"/>
          <a:ext cx="3665996" cy="2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99">
                  <a:extLst>
                    <a:ext uri="{9D8B030D-6E8A-4147-A177-3AD203B41FA5}">
                      <a16:colId xmlns:a16="http://schemas.microsoft.com/office/drawing/2014/main" val="3499310115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2460911473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1733000394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239524489"/>
                    </a:ext>
                  </a:extLst>
                </a:gridCol>
              </a:tblGrid>
              <a:tr h="24328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Original image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Scribbles 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gt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Original 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gt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Pred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7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11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BD5828-5F0F-439B-B2D7-8FC6AAC7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16"/>
            <a:ext cx="10515600" cy="5807847"/>
          </a:xfrm>
        </p:spPr>
        <p:txBody>
          <a:bodyPr/>
          <a:lstStyle/>
          <a:p>
            <a:r>
              <a:rPr lang="he-IL" dirty="0"/>
              <a:t>אימון על ידי שימוש ב </a:t>
            </a:r>
            <a:r>
              <a:rPr lang="en-US" dirty="0" err="1"/>
              <a:t>CrossEntropyLoss</a:t>
            </a:r>
            <a:r>
              <a:rPr lang="he-IL" dirty="0"/>
              <a:t> +</a:t>
            </a:r>
            <a:r>
              <a:rPr lang="en-US" dirty="0"/>
              <a:t> </a:t>
            </a:r>
            <a:r>
              <a:rPr lang="en-US" dirty="0" err="1"/>
              <a:t>DenseCRF</a:t>
            </a:r>
            <a:r>
              <a:rPr lang="en-US" dirty="0"/>
              <a:t> loss</a:t>
            </a:r>
            <a:br>
              <a:rPr lang="en-US" dirty="0"/>
            </a:br>
            <a:r>
              <a:rPr lang="he-IL" dirty="0"/>
              <a:t>(</a:t>
            </a:r>
            <a:r>
              <a:rPr lang="he-IL" dirty="0" err="1"/>
              <a:t>רגולריזציה</a:t>
            </a:r>
            <a:r>
              <a:rPr lang="he-IL" dirty="0"/>
              <a:t> המשמשת לאימון סגמנטציה באמצעות שרבוטים)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תמונה 4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3CF281EA-9BD9-42A4-AEA8-4976399B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70" y="1722430"/>
            <a:ext cx="4926564" cy="3941251"/>
          </a:xfrm>
          <a:prstGeom prst="rect">
            <a:avLst/>
          </a:prstGeom>
        </p:spPr>
      </p:pic>
      <p:pic>
        <p:nvPicPr>
          <p:cNvPr id="7" name="תמונה 6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1D8759A3-E913-451D-9F9F-DACB9988F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33" y="1722430"/>
            <a:ext cx="4926564" cy="39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32A187-4CCC-4F7E-AA71-0FF1F76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תוצאות אימון</a:t>
            </a:r>
            <a:endParaRPr lang="LID4096" dirty="0"/>
          </a:p>
        </p:txBody>
      </p:sp>
      <p:pic>
        <p:nvPicPr>
          <p:cNvPr id="5" name="מציין מיקום תוכן 4" descr="תמונה שמכילה צילום, ישיבה&#10;&#10;התיאור נוצר באופן אוטומטי">
            <a:extLst>
              <a:ext uri="{FF2B5EF4-FFF2-40B4-BE49-F238E27FC236}">
                <a16:creationId xmlns:a16="http://schemas.microsoft.com/office/drawing/2014/main" id="{3B151AD4-3839-416F-9EAC-3FAF75A0B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8"/>
          <a:stretch/>
        </p:blipFill>
        <p:spPr>
          <a:xfrm>
            <a:off x="1550328" y="1260742"/>
            <a:ext cx="3954812" cy="4754880"/>
          </a:xfrm>
        </p:spPr>
      </p:pic>
      <p:pic>
        <p:nvPicPr>
          <p:cNvPr id="6" name="מציין מיקום תוכן 4" descr="תמונה שמכילה צילום, ישיבה&#10;&#10;התיאור נוצר באופן אוטומטי">
            <a:extLst>
              <a:ext uri="{FF2B5EF4-FFF2-40B4-BE49-F238E27FC236}">
                <a16:creationId xmlns:a16="http://schemas.microsoft.com/office/drawing/2014/main" id="{59992331-2DDB-4B0E-BA4E-C04333F91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4" b="25009"/>
          <a:stretch/>
        </p:blipFill>
        <p:spPr>
          <a:xfrm>
            <a:off x="6686861" y="1260742"/>
            <a:ext cx="3990422" cy="4754880"/>
          </a:xfrm>
          <a:prstGeom prst="rect">
            <a:avLst/>
          </a:prstGeom>
        </p:spPr>
      </p:pic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0F685965-A8AF-4A48-BD79-732BC051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98321"/>
              </p:ext>
            </p:extLst>
          </p:nvPr>
        </p:nvGraphicFramePr>
        <p:xfrm>
          <a:off x="6821175" y="1017462"/>
          <a:ext cx="3665996" cy="2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99">
                  <a:extLst>
                    <a:ext uri="{9D8B030D-6E8A-4147-A177-3AD203B41FA5}">
                      <a16:colId xmlns:a16="http://schemas.microsoft.com/office/drawing/2014/main" val="3499310115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2460911473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1733000394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239524489"/>
                    </a:ext>
                  </a:extLst>
                </a:gridCol>
              </a:tblGrid>
              <a:tr h="24328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Original image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Scribbles 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gt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Original 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gt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Pred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73144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A8E6C7D3-5F0E-4AA1-AC6D-556C03EA1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57377"/>
              </p:ext>
            </p:extLst>
          </p:nvPr>
        </p:nvGraphicFramePr>
        <p:xfrm>
          <a:off x="1550328" y="1013861"/>
          <a:ext cx="3665996" cy="2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99">
                  <a:extLst>
                    <a:ext uri="{9D8B030D-6E8A-4147-A177-3AD203B41FA5}">
                      <a16:colId xmlns:a16="http://schemas.microsoft.com/office/drawing/2014/main" val="3499310115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2460911473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1733000394"/>
                    </a:ext>
                  </a:extLst>
                </a:gridCol>
                <a:gridCol w="916499">
                  <a:extLst>
                    <a:ext uri="{9D8B030D-6E8A-4147-A177-3AD203B41FA5}">
                      <a16:colId xmlns:a16="http://schemas.microsoft.com/office/drawing/2014/main" val="239524489"/>
                    </a:ext>
                  </a:extLst>
                </a:gridCol>
              </a:tblGrid>
              <a:tr h="24328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Original image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Scribbles 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gt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ysClr val="windowText" lastClr="000000"/>
                          </a:solidFill>
                        </a:rPr>
                        <a:t>Original </a:t>
                      </a:r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gt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ysClr val="windowText" lastClr="000000"/>
                          </a:solidFill>
                        </a:rPr>
                        <a:t>Pred</a:t>
                      </a:r>
                      <a:endParaRPr lang="LID4096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7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25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604726-51CE-4EC0-B6ED-CA50BDB7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תוצאות הניסויים במדדים שונים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6F0B37-088D-4405-B278-74889748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1"/>
            <a:ext cx="10515600" cy="485150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he-IL" sz="1600" dirty="0"/>
              <a:t>את תוצאות קיבלנו על ידי הרצת המודלים המאומנים על סט המבחן שפיצלנו לפני האימון מתוך סט </a:t>
            </a:r>
            <a:r>
              <a:rPr lang="en-US" sz="1600" dirty="0" err="1"/>
              <a:t>SWINySEG</a:t>
            </a:r>
            <a:endParaRPr lang="LID4096" sz="1600" dirty="0"/>
          </a:p>
        </p:txBody>
      </p:sp>
      <p:graphicFrame>
        <p:nvGraphicFramePr>
          <p:cNvPr id="4" name="אובייקט 3">
            <a:extLst>
              <a:ext uri="{FF2B5EF4-FFF2-40B4-BE49-F238E27FC236}">
                <a16:creationId xmlns:a16="http://schemas.microsoft.com/office/drawing/2014/main" id="{622D0F0A-C458-4184-AC44-AEA9E7E5C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287307"/>
              </p:ext>
            </p:extLst>
          </p:nvPr>
        </p:nvGraphicFramePr>
        <p:xfrm>
          <a:off x="1413719" y="2498289"/>
          <a:ext cx="9364561" cy="1722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9372510" imgH="1723972" progId="Excel.Sheet.12">
                  <p:embed/>
                </p:oleObj>
              </mc:Choice>
              <mc:Fallback>
                <p:oleObj name="Worksheet" r:id="rId3" imgW="9372510" imgH="17239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3719" y="2498289"/>
                        <a:ext cx="9364561" cy="1722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89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B2404C-E8EA-445A-97BF-BCAFD17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תוצאות על סט המבחן</a:t>
            </a:r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6472F04-A7E9-474E-B187-27B654477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4" b="15291"/>
          <a:stretch/>
        </p:blipFill>
        <p:spPr>
          <a:xfrm>
            <a:off x="2711450" y="1866702"/>
            <a:ext cx="7000319" cy="4716354"/>
          </a:xfrm>
        </p:spPr>
      </p:pic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BC397F82-9B23-4C52-8030-89557226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38717"/>
              </p:ext>
            </p:extLst>
          </p:nvPr>
        </p:nvGraphicFramePr>
        <p:xfrm>
          <a:off x="2711450" y="1514674"/>
          <a:ext cx="6769098" cy="35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14">
                  <a:extLst>
                    <a:ext uri="{9D8B030D-6E8A-4147-A177-3AD203B41FA5}">
                      <a16:colId xmlns:a16="http://schemas.microsoft.com/office/drawing/2014/main" val="1315868150"/>
                    </a:ext>
                  </a:extLst>
                </a:gridCol>
                <a:gridCol w="967014">
                  <a:extLst>
                    <a:ext uri="{9D8B030D-6E8A-4147-A177-3AD203B41FA5}">
                      <a16:colId xmlns:a16="http://schemas.microsoft.com/office/drawing/2014/main" val="2725768651"/>
                    </a:ext>
                  </a:extLst>
                </a:gridCol>
                <a:gridCol w="967014">
                  <a:extLst>
                    <a:ext uri="{9D8B030D-6E8A-4147-A177-3AD203B41FA5}">
                      <a16:colId xmlns:a16="http://schemas.microsoft.com/office/drawing/2014/main" val="3775870191"/>
                    </a:ext>
                  </a:extLst>
                </a:gridCol>
                <a:gridCol w="967014">
                  <a:extLst>
                    <a:ext uri="{9D8B030D-6E8A-4147-A177-3AD203B41FA5}">
                      <a16:colId xmlns:a16="http://schemas.microsoft.com/office/drawing/2014/main" val="4189154444"/>
                    </a:ext>
                  </a:extLst>
                </a:gridCol>
                <a:gridCol w="967014">
                  <a:extLst>
                    <a:ext uri="{9D8B030D-6E8A-4147-A177-3AD203B41FA5}">
                      <a16:colId xmlns:a16="http://schemas.microsoft.com/office/drawing/2014/main" val="2372902223"/>
                    </a:ext>
                  </a:extLst>
                </a:gridCol>
                <a:gridCol w="967014">
                  <a:extLst>
                    <a:ext uri="{9D8B030D-6E8A-4147-A177-3AD203B41FA5}">
                      <a16:colId xmlns:a16="http://schemas.microsoft.com/office/drawing/2014/main" val="2411028288"/>
                    </a:ext>
                  </a:extLst>
                </a:gridCol>
                <a:gridCol w="967014">
                  <a:extLst>
                    <a:ext uri="{9D8B030D-6E8A-4147-A177-3AD203B41FA5}">
                      <a16:colId xmlns:a16="http://schemas.microsoft.com/office/drawing/2014/main" val="4185833256"/>
                    </a:ext>
                  </a:extLst>
                </a:gridCol>
              </a:tblGrid>
              <a:tr h="35202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Original image</a:t>
                      </a:r>
                      <a:endParaRPr lang="LID4096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Original GT</a:t>
                      </a:r>
                      <a:endParaRPr lang="LID4096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Full - Filtered Jaccard loss</a:t>
                      </a:r>
                      <a:endParaRPr lang="LID4096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Full -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loss</a:t>
                      </a:r>
                      <a:endParaRPr lang="LID4096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Weakly only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loss</a:t>
                      </a:r>
                      <a:endParaRPr lang="LID4096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Weakly with dense loss 1e-9</a:t>
                      </a:r>
                      <a:endParaRPr lang="LID4096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Weakly with dense loss 3e-10</a:t>
                      </a:r>
                      <a:endParaRPr lang="LID4096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43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08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D265F1-DCD6-4D22-840D-460BD0C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אלגוריתם ליצירת שרבוטים לתמונת סגמנטציה</a:t>
            </a:r>
            <a:endParaRPr lang="x-none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CE33B5C-2662-48E0-BDA8-4AC04C54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r" rtl="1"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עבור קלט של מפת סגמנטציה  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</a:t>
            </a:r>
            <a:endParaRPr lang="en-US" b="1" dirty="0">
              <a:effectLst/>
            </a:endParaRPr>
          </a:p>
          <a:p>
            <a:pPr algn="r" rtl="1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ביצוע פעולת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thinning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על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לקבלת שלד המתאר את הסגמנטציה, נסמן את התוצאה ב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הגרלת 2 נקודות לבנות מתוך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שימוש באלגוריתם חיפוש כלשהו (בקוד שלנו השתמשנו ב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GreedyBest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על מנת לחבר בין הנקודות בתוך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במקרה בו לא ניתן לחבר את הנקודות (בשני רכיבי קשירות שונים), נחזור לשלב 2.</a:t>
            </a:r>
            <a:b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נסמן את המסלול בין שתי הנקודות ב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שימוש באלגוריתם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BFS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על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החל מאחת הנקודות בסעיף 2, על מנת למצוא את רכיב הקשירות המלא המכיל את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נסמן רכיב זה ב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נגדיר: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על מנת לקבל את שלד הסגמנטציה ללא הרכיב שסימנו.</a:t>
            </a:r>
          </a:p>
          <a:p>
            <a:pPr algn="r" rtl="1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אם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שונה מתמונה שחורה לגמרי, חזור לסעיף 2 (המשמעות של תמונה שחורה לגמרי היא שיצרנו </a:t>
            </a:r>
            <a:r>
              <a:rPr lang="he-I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שירבוטים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עבור על כל העננים בתמונה).</a:t>
            </a:r>
            <a:b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אחרת, סכום את כל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שהתקבלו. נסמן סכום זה ב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c_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scribbles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בצע הרחבה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dilate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באמצעות רכיב בנייה של ריבוע עם צלע באורך 3 פיקסלים על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c_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scribbles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על מנת להרחיב את השרבוט.</a:t>
            </a:r>
          </a:p>
          <a:p>
            <a:pPr algn="r" rtl="1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בצע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c_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scribbles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c_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scribbles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</a:t>
            </a:r>
            <a:r>
              <a:rPr lang="he-IL" sz="18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על מנת למחוק פיקסלים שיצאו מגבולות הסגמנטציה בסעיף 7.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974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45ABF7-1F22-4F3F-99AF-C6E8247D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המשך אלגוריתם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4A755B-29C2-4848-AB6E-1A170CB3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הגדר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1 –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על מנת לקבל את התמונה המשלימה לסגמנטציה (כעת השמיים בלבן והעננים בשחור).</a:t>
            </a: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חזור על שלבים 1-8 עם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החדשה כדי לקבל שרבוט עבור השמים. נסמן את תוצאות סכום ה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שהתקבלו ב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s_scribbles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הגדר תמונה חדשה המכילה 255 בכל פיקסל נסמנה ב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(אינדקס פיקסלים לא מסומנים יהיה 255).</a:t>
            </a:r>
            <a:b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final[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c_scribbles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==1] = 1</a:t>
            </a:r>
            <a:r>
              <a:rPr lang="he-IL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(אינדקס עננים יהיה 1)</a:t>
            </a:r>
            <a:b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final[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s_scribbles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==1] = 0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(אינדקס שמיים יהיה 0)</a:t>
            </a:r>
          </a:p>
          <a:p>
            <a:pPr algn="r" rtl="1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 startAt="9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החזר את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180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4221D6-EF6A-448E-A33D-1EC8807F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דוגמת הרצה של האלגוריתם</a:t>
            </a:r>
            <a:endParaRPr lang="x-none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A9D8449-C6CC-4885-B7B8-828BB63E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425" y="16159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נריץ את האלגוריתם על תמונת הסגמנטציה הבאה:</a:t>
            </a:r>
            <a:br>
              <a:rPr lang="en-US" dirty="0"/>
            </a:br>
            <a:endParaRPr lang="LID4096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3FF626E-6F8D-45F4-B305-4872BE9C5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55" y="2105704"/>
            <a:ext cx="386769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0A4394-3971-4492-A4B4-528EFAF8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שלבים 1-8 (יצירת שרבוטים לעננים בלבד)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D18BC8-BE19-4E81-AC88-05455C90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e-IL" sz="1600" dirty="0"/>
              <a:t>נשים לב כי בשלב הבא </a:t>
            </a:r>
            <a:r>
              <a:rPr lang="en-US" sz="1600" dirty="0"/>
              <a:t>thin</a:t>
            </a:r>
            <a:r>
              <a:rPr lang="he-IL" sz="1600" dirty="0"/>
              <a:t> יהיה ריק (יש רק ענן יחיד) ולכן סיימנו את שלבים אלה.</a:t>
            </a:r>
            <a:br>
              <a:rPr lang="en-US" sz="1600" dirty="0"/>
            </a:br>
            <a:r>
              <a:rPr lang="he-IL" sz="1600" dirty="0"/>
              <a:t>תוצאה סופית:</a:t>
            </a:r>
            <a:endParaRPr lang="LID4096" dirty="0"/>
          </a:p>
        </p:txBody>
      </p:sp>
      <p:pic>
        <p:nvPicPr>
          <p:cNvPr id="7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DA1DCA3-509F-421E-9180-5E84FC6DD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1" b="27878"/>
          <a:stretch/>
        </p:blipFill>
        <p:spPr>
          <a:xfrm>
            <a:off x="1744662" y="1690688"/>
            <a:ext cx="8702676" cy="195942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411D299-2CB7-4950-8585-0B9637AE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81" y="4106440"/>
            <a:ext cx="4937838" cy="246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1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0ACEEB-AAC9-4EA2-BCBF-41917DD8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שלבים 9-10 (יצירת שרבוטים לשמיים בלבד)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BECB07-367C-4E25-88E2-3E7FAC58D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800" dirty="0"/>
              <a:t>נתחיל בביצוע </a:t>
            </a:r>
            <a:r>
              <a:rPr lang="he-IL" sz="1800" dirty="0" err="1"/>
              <a:t>אינברס</a:t>
            </a:r>
            <a:r>
              <a:rPr lang="he-IL" sz="1800" dirty="0"/>
              <a:t> לתמונת הסגמנטציה ונפעיל את שלבים 1-8 על התמונה שקיבלנו</a:t>
            </a:r>
          </a:p>
          <a:p>
            <a:r>
              <a:rPr lang="he-IL" sz="1800" dirty="0"/>
              <a:t>איטרציה 1 –</a:t>
            </a:r>
          </a:p>
          <a:p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r>
              <a:rPr lang="he-IL" sz="1800" dirty="0"/>
              <a:t>איטרציה 2 –</a:t>
            </a:r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r>
              <a:rPr lang="he-IL" sz="1800" dirty="0"/>
              <a:t>איטרציה 3 -</a:t>
            </a:r>
            <a:endParaRPr lang="LID4096" sz="1800" dirty="0"/>
          </a:p>
        </p:txBody>
      </p:sp>
      <p:pic>
        <p:nvPicPr>
          <p:cNvPr id="10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2530BAA6-15D1-4011-973D-C99ABF44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2" b="28591"/>
          <a:stretch/>
        </p:blipFill>
        <p:spPr>
          <a:xfrm>
            <a:off x="1559615" y="1776968"/>
            <a:ext cx="6576392" cy="1428617"/>
          </a:xfrm>
          <a:prstGeom prst="rect">
            <a:avLst/>
          </a:prstGeom>
        </p:spPr>
      </p:pic>
      <p:pic>
        <p:nvPicPr>
          <p:cNvPr id="11" name="תמונה 10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F58A57CD-BC7E-49A3-831B-E8B4A9A55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1" b="27933"/>
          <a:stretch/>
        </p:blipFill>
        <p:spPr>
          <a:xfrm>
            <a:off x="1559615" y="3340522"/>
            <a:ext cx="6576392" cy="142861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190BBE6F-C220-4879-96D9-7EC3CE4686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1" b="27933"/>
          <a:stretch/>
        </p:blipFill>
        <p:spPr>
          <a:xfrm>
            <a:off x="1559615" y="4964662"/>
            <a:ext cx="6576392" cy="1428617"/>
          </a:xfrm>
          <a:prstGeom prst="rect">
            <a:avLst/>
          </a:prstGeom>
        </p:spPr>
      </p:pic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39B90C1-6C0B-4935-8B68-E70B12DA5C01}"/>
              </a:ext>
            </a:extLst>
          </p:cNvPr>
          <p:cNvCxnSpPr/>
          <p:nvPr/>
        </p:nvCxnSpPr>
        <p:spPr>
          <a:xfrm>
            <a:off x="1017037" y="3205585"/>
            <a:ext cx="10235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D58F0594-5ED2-4988-AE5E-AAFFCBF9AD6E}"/>
              </a:ext>
            </a:extLst>
          </p:cNvPr>
          <p:cNvCxnSpPr/>
          <p:nvPr/>
        </p:nvCxnSpPr>
        <p:spPr>
          <a:xfrm>
            <a:off x="1017037" y="4829725"/>
            <a:ext cx="10235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D012A760-8223-434A-ADFB-14211EBB977A}"/>
              </a:ext>
            </a:extLst>
          </p:cNvPr>
          <p:cNvCxnSpPr/>
          <p:nvPr/>
        </p:nvCxnSpPr>
        <p:spPr>
          <a:xfrm>
            <a:off x="1017037" y="1776968"/>
            <a:ext cx="10235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5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B9B763-2344-45C0-8B17-6EABA07C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7"/>
            <a:ext cx="10515600" cy="5321286"/>
          </a:xfrm>
        </p:spPr>
        <p:txBody>
          <a:bodyPr>
            <a:normAutofit/>
          </a:bodyPr>
          <a:lstStyle/>
          <a:p>
            <a:r>
              <a:rPr lang="he-IL" sz="1800" dirty="0"/>
              <a:t>נשים לב כי בסוף </a:t>
            </a:r>
            <a:r>
              <a:rPr lang="he-IL" sz="1800" dirty="0" err="1"/>
              <a:t>האיטרציה</a:t>
            </a:r>
            <a:r>
              <a:rPr lang="he-IL" sz="1800" dirty="0"/>
              <a:t> השלישית תמונת </a:t>
            </a:r>
            <a:r>
              <a:rPr lang="en-US" sz="1800" dirty="0"/>
              <a:t>thin</a:t>
            </a:r>
            <a:r>
              <a:rPr lang="he-IL" sz="1800" dirty="0"/>
              <a:t> תהיה ריקה ולכן סיימנו את שלבים 9-10.</a:t>
            </a:r>
            <a:br>
              <a:rPr lang="en-US" sz="1800" dirty="0"/>
            </a:br>
            <a:r>
              <a:rPr lang="he-IL" sz="1800" dirty="0"/>
              <a:t>תוצאה סופית:  </a:t>
            </a:r>
            <a:endParaRPr lang="LID4096" sz="1800" dirty="0"/>
          </a:p>
        </p:txBody>
      </p:sp>
      <p:pic>
        <p:nvPicPr>
          <p:cNvPr id="5" name="תמונה 4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D240B6F9-D8E3-4C0A-B7F3-CDE26203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40" y="1905040"/>
            <a:ext cx="6445120" cy="32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FAC9B-71C5-4E1F-BD8F-05482A0D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שלבים 11-12 (איחוד השרבוטים והרחבתם)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0B1015-4ED4-4ABB-BD4B-F47DACC1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1800" dirty="0"/>
              <a:t>כעת נאחד את השרבוטים שיצרנו, כך ששרבוט המתאים לשמיים יסומן ב-0, שרבוט המתאים לענן יסומן ב-1, וכל שאר הפיקסלים ללא התיוג יסומנו ב-255 (האינדקס ממנו נתעלם באימון).</a:t>
            </a:r>
            <a:br>
              <a:rPr lang="en-US" sz="1800" dirty="0"/>
            </a:br>
            <a:r>
              <a:rPr lang="he-IL" sz="1800" dirty="0"/>
              <a:t>תוצאה סופית: (יש לשים לב שהצבע זהה לשרבוטים אך הערכים שונים)</a:t>
            </a:r>
            <a:br>
              <a:rPr lang="en-US" sz="1800" dirty="0"/>
            </a:br>
            <a:endParaRPr lang="LID4096" sz="1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A66725E-5A1F-4B31-BB52-A85969189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3" b="24490"/>
          <a:stretch/>
        </p:blipFill>
        <p:spPr>
          <a:xfrm>
            <a:off x="2555032" y="2689161"/>
            <a:ext cx="6858000" cy="34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0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EC5241-33A6-4B10-9600-46E587B4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אימון הרשת באמצעות שרבוטים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1E2360-39F7-4110-83DF-FB0ECB0C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1800" dirty="0"/>
              <a:t>בזמן האימון ביצענו מספר ניסויים המשתמשים בפונקציות הפסד שונות.</a:t>
            </a:r>
            <a:br>
              <a:rPr lang="en-US" sz="1800" dirty="0"/>
            </a:br>
            <a:r>
              <a:rPr lang="he-IL" sz="1800" dirty="0"/>
              <a:t>כעת נציג מספר דוגמאות הרצה שונות:</a:t>
            </a:r>
            <a:endParaRPr lang="en-US" sz="1800" dirty="0"/>
          </a:p>
          <a:p>
            <a:r>
              <a:rPr lang="he-IL" sz="1800" dirty="0"/>
              <a:t>אימון באמצעות </a:t>
            </a:r>
            <a:r>
              <a:rPr lang="en-US" sz="1800" dirty="0" err="1"/>
              <a:t>CrossEntropyLoss</a:t>
            </a:r>
            <a:r>
              <a:rPr lang="he-IL" sz="1800" dirty="0"/>
              <a:t> בלבד: </a:t>
            </a:r>
            <a:br>
              <a:rPr lang="en-US" sz="1800" dirty="0"/>
            </a:br>
            <a:r>
              <a:rPr lang="he-IL" sz="1800" dirty="0"/>
              <a:t> </a:t>
            </a:r>
            <a:endParaRPr lang="LID4096" sz="1800" dirty="0"/>
          </a:p>
        </p:txBody>
      </p:sp>
      <p:pic>
        <p:nvPicPr>
          <p:cNvPr id="5" name="תמונה 4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A518C41E-E1AC-4F08-BADF-76B3FFAA6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21" y="2866094"/>
            <a:ext cx="3773510" cy="3018808"/>
          </a:xfrm>
          <a:prstGeom prst="rect">
            <a:avLst/>
          </a:prstGeom>
        </p:spPr>
      </p:pic>
      <p:pic>
        <p:nvPicPr>
          <p:cNvPr id="7" name="תמונה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F198BDA-847C-4ECC-8E25-EE1772E70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72" y="2866095"/>
            <a:ext cx="3773509" cy="30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753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613</Words>
  <Application>Microsoft Office PowerPoint</Application>
  <PresentationFormat>מסך רחב</PresentationFormat>
  <Paragraphs>67</Paragraphs>
  <Slides>14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ערכת נושא Office</vt:lpstr>
      <vt:lpstr>Worksheet</vt:lpstr>
      <vt:lpstr>Weakly supervised training</vt:lpstr>
      <vt:lpstr>אלגוריתם ליצירת שרבוטים לתמונת סגמנטציה</vt:lpstr>
      <vt:lpstr>המשך אלגוריתם</vt:lpstr>
      <vt:lpstr>דוגמת הרצה של האלגוריתם</vt:lpstr>
      <vt:lpstr>שלבים 1-8 (יצירת שרבוטים לעננים בלבד)</vt:lpstr>
      <vt:lpstr>שלבים 9-10 (יצירת שרבוטים לשמיים בלבד)</vt:lpstr>
      <vt:lpstr>מצגת של PowerPoint‏</vt:lpstr>
      <vt:lpstr>שלבים 11-12 (איחוד השרבוטים והרחבתם)</vt:lpstr>
      <vt:lpstr>אימון הרשת באמצעות שרבוטים</vt:lpstr>
      <vt:lpstr>תוצאות אימון</vt:lpstr>
      <vt:lpstr>מצגת של PowerPoint‏</vt:lpstr>
      <vt:lpstr>תוצאות אימון</vt:lpstr>
      <vt:lpstr>תוצאות הניסויים במדדים שונים</vt:lpstr>
      <vt:lpstr>תוצאות על סט המבחן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Segmentation</dc:title>
  <dc:creator>Aviv Caspi</dc:creator>
  <cp:lastModifiedBy>Aviv Caspi</cp:lastModifiedBy>
  <cp:revision>27</cp:revision>
  <dcterms:created xsi:type="dcterms:W3CDTF">2020-08-04T13:21:10Z</dcterms:created>
  <dcterms:modified xsi:type="dcterms:W3CDTF">2020-09-10T07:20:47Z</dcterms:modified>
</cp:coreProperties>
</file>