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790" autoAdjust="0"/>
  </p:normalViewPr>
  <p:slideViewPr>
    <p:cSldViewPr snapToGrid="0">
      <p:cViewPr varScale="1">
        <p:scale>
          <a:sx n="75" d="100"/>
          <a:sy n="75" d="100"/>
        </p:scale>
        <p:origin x="1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8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6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6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3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75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4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050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7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7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FA13-E740-4B07-8382-7089FE2B2693}" type="datetimeFigureOut">
              <a:rPr lang="he-IL" smtClean="0"/>
              <a:t>ח'/טבת/תש"פ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4567-AC9D-44BA-BC84-27A6A9C358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7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5C7124E-654B-4C37-994F-1973D878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353" y="1302591"/>
            <a:ext cx="4608647" cy="4252327"/>
          </a:xfrm>
          <a:custGeom>
            <a:avLst/>
            <a:gdLst>
              <a:gd name="connsiteX0" fmla="*/ 2545790 w 4608647"/>
              <a:gd name="connsiteY0" fmla="*/ 0 h 4252327"/>
              <a:gd name="connsiteX1" fmla="*/ 4608647 w 4608647"/>
              <a:gd name="connsiteY1" fmla="*/ 0 h 4252327"/>
              <a:gd name="connsiteX2" fmla="*/ 4608647 w 4608647"/>
              <a:gd name="connsiteY2" fmla="*/ 4251820 h 4252327"/>
              <a:gd name="connsiteX3" fmla="*/ 4413587 w 4608647"/>
              <a:gd name="connsiteY3" fmla="*/ 4251820 h 4252327"/>
              <a:gd name="connsiteX4" fmla="*/ 4413587 w 4608647"/>
              <a:gd name="connsiteY4" fmla="*/ 4251834 h 4252327"/>
              <a:gd name="connsiteX5" fmla="*/ 4220559 w 4608647"/>
              <a:gd name="connsiteY5" fmla="*/ 4251834 h 4252327"/>
              <a:gd name="connsiteX6" fmla="*/ 4220559 w 4608647"/>
              <a:gd name="connsiteY6" fmla="*/ 4252313 h 4252327"/>
              <a:gd name="connsiteX7" fmla="*/ 4025499 w 4608647"/>
              <a:gd name="connsiteY7" fmla="*/ 4252313 h 4252327"/>
              <a:gd name="connsiteX8" fmla="*/ 4025499 w 4608647"/>
              <a:gd name="connsiteY8" fmla="*/ 4252327 h 4252327"/>
              <a:gd name="connsiteX9" fmla="*/ 0 w 4608647"/>
              <a:gd name="connsiteY9" fmla="*/ 4252327 h 4252327"/>
              <a:gd name="connsiteX10" fmla="*/ 1962642 w 4608647"/>
              <a:gd name="connsiteY10" fmla="*/ 507 h 4252327"/>
              <a:gd name="connsiteX11" fmla="*/ 2157696 w 4608647"/>
              <a:gd name="connsiteY11" fmla="*/ 507 h 4252327"/>
              <a:gd name="connsiteX12" fmla="*/ 2157702 w 4608647"/>
              <a:gd name="connsiteY12" fmla="*/ 493 h 4252327"/>
              <a:gd name="connsiteX13" fmla="*/ 2350508 w 4608647"/>
              <a:gd name="connsiteY13" fmla="*/ 493 h 4252327"/>
              <a:gd name="connsiteX14" fmla="*/ 2350730 w 4608647"/>
              <a:gd name="connsiteY14" fmla="*/ 14 h 4252327"/>
              <a:gd name="connsiteX15" fmla="*/ 2545784 w 4608647"/>
              <a:gd name="connsiteY15" fmla="*/ 14 h 425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08647" h="4252327">
                <a:moveTo>
                  <a:pt x="2545790" y="0"/>
                </a:moveTo>
                <a:lnTo>
                  <a:pt x="4608647" y="0"/>
                </a:lnTo>
                <a:lnTo>
                  <a:pt x="4608647" y="4251820"/>
                </a:lnTo>
                <a:lnTo>
                  <a:pt x="4413587" y="4251820"/>
                </a:lnTo>
                <a:lnTo>
                  <a:pt x="4413587" y="4251834"/>
                </a:lnTo>
                <a:lnTo>
                  <a:pt x="4220559" y="4251834"/>
                </a:lnTo>
                <a:lnTo>
                  <a:pt x="4220559" y="4252313"/>
                </a:lnTo>
                <a:lnTo>
                  <a:pt x="4025499" y="4252313"/>
                </a:lnTo>
                <a:lnTo>
                  <a:pt x="4025499" y="4252327"/>
                </a:lnTo>
                <a:lnTo>
                  <a:pt x="0" y="4252327"/>
                </a:lnTo>
                <a:lnTo>
                  <a:pt x="1962642" y="507"/>
                </a:lnTo>
                <a:lnTo>
                  <a:pt x="2157696" y="507"/>
                </a:lnTo>
                <a:lnTo>
                  <a:pt x="2157702" y="493"/>
                </a:lnTo>
                <a:lnTo>
                  <a:pt x="2350508" y="493"/>
                </a:lnTo>
                <a:lnTo>
                  <a:pt x="2350730" y="14"/>
                </a:lnTo>
                <a:lnTo>
                  <a:pt x="2545784" y="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D3DFB9-0A1D-43AF-94B0-0CF8DE36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C367C-BE3B-465C-A192-979800AA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109822"/>
            <a:ext cx="6760393" cy="2787214"/>
          </a:xfrm>
        </p:spPr>
        <p:txBody>
          <a:bodyPr anchor="ctr">
            <a:normAutofit/>
          </a:bodyPr>
          <a:lstStyle/>
          <a:p>
            <a:pPr algn="l"/>
            <a:r>
              <a:rPr lang="he-IL" sz="5600">
                <a:solidFill>
                  <a:srgbClr val="FFFFFF"/>
                </a:solidFill>
              </a:rPr>
              <a:t>פרויקט גמר </a:t>
            </a:r>
            <a:br>
              <a:rPr lang="he-IL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Battle City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he-IL" sz="5600">
                <a:solidFill>
                  <a:srgbClr val="FFFFFF"/>
                </a:solidFill>
              </a:rPr>
              <a:t>מעבדה בהנדסת חשמל 1א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B51C-8C2C-4E44-A68E-211ED57F8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6303" y="2644848"/>
            <a:ext cx="2161025" cy="1759690"/>
          </a:xfrm>
        </p:spPr>
        <p:txBody>
          <a:bodyPr anchor="ctr">
            <a:normAutofit/>
          </a:bodyPr>
          <a:lstStyle/>
          <a:p>
            <a:pPr algn="r"/>
            <a:endParaRPr lang="he-IL">
              <a:solidFill>
                <a:srgbClr val="FFFFFF"/>
              </a:solidFill>
            </a:endParaRPr>
          </a:p>
          <a:p>
            <a:pPr algn="r"/>
            <a:endParaRPr lang="he-IL">
              <a:solidFill>
                <a:srgbClr val="FFFFFF"/>
              </a:solidFill>
            </a:endParaRPr>
          </a:p>
          <a:p>
            <a:pPr algn="r"/>
            <a:r>
              <a:rPr lang="he-IL">
                <a:solidFill>
                  <a:srgbClr val="FFFFFF"/>
                </a:solidFill>
              </a:rPr>
              <a:t>אביב כספי ואור אלבו</a:t>
            </a:r>
          </a:p>
        </p:txBody>
      </p:sp>
    </p:spTree>
    <p:extLst>
      <p:ext uri="{BB962C8B-B14F-4D97-AF65-F5344CB8AC3E}">
        <p14:creationId xmlns:p14="http://schemas.microsoft.com/office/powerpoint/2010/main" val="32538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60F-95B2-4C61-9CA7-EF8728E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מודל </a:t>
            </a:r>
            <a:r>
              <a:rPr lang="en-US" dirty="0"/>
              <a:t> game controller </a:t>
            </a:r>
            <a:r>
              <a:rPr lang="he-IL" dirty="0"/>
              <a:t>דיאגרמת מלבנים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1E9FD-FE7A-4688-9577-923EAEE3FF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68" y="1690688"/>
            <a:ext cx="8581572" cy="41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4B90-BC45-4DDC-90E4-9140B7A5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controller </a:t>
            </a:r>
            <a:r>
              <a:rPr lang="he-IL" dirty="0"/>
              <a:t> מכונת מצבים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C5498-456A-4437-A5CC-DC4AC27770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57" y="1690688"/>
            <a:ext cx="8580389" cy="40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11FD0-A2F4-4715-BE29-732B1C3A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מודל </a:t>
            </a:r>
            <a:r>
              <a:rPr lang="en-US" dirty="0">
                <a:solidFill>
                  <a:schemeClr val="accent4"/>
                </a:solidFill>
              </a:rPr>
              <a:t>bricks matrix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BAD-577B-44D9-94AD-F365C977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he-IL" sz="2400" dirty="0"/>
              <a:t>אחראי על ניהול המפה, והאריחים המופיעים במפה.</a:t>
            </a:r>
          </a:p>
          <a:p>
            <a:r>
              <a:rPr lang="he-IL" sz="2400" dirty="0"/>
              <a:t>מחזיק בתוכו את כל המפות האפשריות למשחק.</a:t>
            </a:r>
          </a:p>
          <a:p>
            <a:r>
              <a:rPr lang="he-IL" sz="2400" dirty="0"/>
              <a:t>מקבל אותות ממנהל המשחק אשר קובעות מתי יש להחליף מפה או לבחור מפה אקראית ומבצע זאת בהתאם.</a:t>
            </a:r>
          </a:p>
          <a:p>
            <a:r>
              <a:rPr lang="he-IL" sz="2400" dirty="0"/>
              <a:t>אחראי לניהול התנגשויות בין טילים לאריחים. קובע איזה אריחים נעלמים מפגיעת טיל ואיזה נשארים כמו שהם.</a:t>
            </a:r>
          </a:p>
        </p:txBody>
      </p:sp>
    </p:spTree>
    <p:extLst>
      <p:ext uri="{BB962C8B-B14F-4D97-AF65-F5344CB8AC3E}">
        <p14:creationId xmlns:p14="http://schemas.microsoft.com/office/powerpoint/2010/main" val="10963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A00-E425-4CC4-A484-0CB1723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מודל </a:t>
            </a:r>
            <a:r>
              <a:rPr lang="en-US" dirty="0"/>
              <a:t>bricks matrix</a:t>
            </a:r>
            <a:r>
              <a:rPr lang="he-IL" dirty="0"/>
              <a:t> דיאגרמת מלבנים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EF7F4-D10A-4071-95F8-B27E5007B0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360" y="1508760"/>
            <a:ext cx="8823960" cy="4800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bg1">
                  <a:lumMod val="75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72518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14859-D5DA-40EB-8960-EEB8438CBA2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r="19221" b="-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248D-3BB3-4C51-A997-02179DC3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509320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>
                <a:solidFill>
                  <a:schemeClr val="bg1"/>
                </a:solidFill>
              </a:rPr>
              <a:t>סימולציה המראה פגיעה באריח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3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70F2C-700A-4284-8962-498B1247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סיכום ומסקנות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32506-C6CE-4955-BC99-32354EAB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he-IL" sz="2400" dirty="0"/>
              <a:t>הפרויקט היה מהנה מאד, אך מלווה בעבודה רבה מאד.</a:t>
            </a:r>
            <a:endParaRPr lang="en-US" sz="2400" dirty="0"/>
          </a:p>
          <a:p>
            <a:r>
              <a:rPr lang="he-IL" sz="2400" dirty="0"/>
              <a:t>למדנו להשתמש בכל הכלים שנתנו לנו במעבדה בצורה טובה.</a:t>
            </a:r>
            <a:endParaRPr lang="en-US" sz="2400" dirty="0"/>
          </a:p>
          <a:p>
            <a:r>
              <a:rPr lang="he-IL" sz="2400" dirty="0"/>
              <a:t>להבא אנחנו ממליצים לא להתבייש לשאול שאלות בפורום ולבקש עזרה מהמדריכים (כמה פעמים ישבנו כמה ימים לפתור בעיה כלשהי, ולאחר שליחה של הודעה בפורום קיבלנו תשובה תוך שעה שפתרה לנו </a:t>
            </a:r>
            <a:r>
              <a:rPr lang="he-IL" sz="2400" dirty="0" err="1"/>
              <a:t>הכל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לסיכום: אנחנו ממליצים להתחיל לעבוד כמה שיותר מוקדם על הקוד, לחלק עבודה בצורה חכמה ולא לפחד להשתמש ב</a:t>
            </a:r>
            <a:r>
              <a:rPr lang="en-US" sz="2400" dirty="0"/>
              <a:t>SIGNAL_TAP</a:t>
            </a:r>
            <a:r>
              <a:rPr lang="he-IL" sz="2400" dirty="0"/>
              <a:t> או בסימולציה בשביל לדבג מודולים.</a:t>
            </a:r>
          </a:p>
        </p:txBody>
      </p:sp>
    </p:spTree>
    <p:extLst>
      <p:ext uri="{BB962C8B-B14F-4D97-AF65-F5344CB8AC3E}">
        <p14:creationId xmlns:p14="http://schemas.microsoft.com/office/powerpoint/2010/main" val="150071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178E2F-564F-45CB-AF90-5236BB46C3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9091" r="32374" b="1"/>
          <a:stretch/>
        </p:blipFill>
        <p:spPr bwMode="auto">
          <a:xfrm>
            <a:off x="4492256" y="10"/>
            <a:ext cx="7699744" cy="6857990"/>
          </a:xfrm>
          <a:prstGeom prst="rect">
            <a:avLst/>
          </a:prstGeom>
          <a:noFill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F03F58-787A-416A-A98C-FFD8B9B6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7778496" cy="6858478"/>
          </a:xfrm>
          <a:custGeom>
            <a:avLst/>
            <a:gdLst>
              <a:gd name="connsiteX0" fmla="*/ 0 w 7778496"/>
              <a:gd name="connsiteY0" fmla="*/ 0 h 6858478"/>
              <a:gd name="connsiteX1" fmla="*/ 3530316 w 7778496"/>
              <a:gd name="connsiteY1" fmla="*/ 0 h 6858478"/>
              <a:gd name="connsiteX2" fmla="*/ 4596544 w 7778496"/>
              <a:gd name="connsiteY2" fmla="*/ 0 h 6858478"/>
              <a:gd name="connsiteX3" fmla="*/ 4602121 w 7778496"/>
              <a:gd name="connsiteY3" fmla="*/ 0 h 6858478"/>
              <a:gd name="connsiteX4" fmla="*/ 7778496 w 7778496"/>
              <a:gd name="connsiteY4" fmla="*/ 6858478 h 6858478"/>
              <a:gd name="connsiteX5" fmla="*/ 353941 w 7778496"/>
              <a:gd name="connsiteY5" fmla="*/ 6858478 h 6858478"/>
              <a:gd name="connsiteX6" fmla="*/ 354201 w 7778496"/>
              <a:gd name="connsiteY6" fmla="*/ 6857916 h 6858478"/>
              <a:gd name="connsiteX7" fmla="*/ 0 w 7778496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8496" h="6858478">
                <a:moveTo>
                  <a:pt x="0" y="0"/>
                </a:moveTo>
                <a:lnTo>
                  <a:pt x="3530316" y="0"/>
                </a:lnTo>
                <a:lnTo>
                  <a:pt x="4596544" y="0"/>
                </a:lnTo>
                <a:lnTo>
                  <a:pt x="4602121" y="0"/>
                </a:lnTo>
                <a:lnTo>
                  <a:pt x="7778496" y="6858478"/>
                </a:lnTo>
                <a:lnTo>
                  <a:pt x="353941" y="6858478"/>
                </a:lnTo>
                <a:lnTo>
                  <a:pt x="354201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D86FC4-6180-4496-A438-83D51803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7450386" cy="6528608"/>
          </a:xfrm>
          <a:custGeom>
            <a:avLst/>
            <a:gdLst>
              <a:gd name="connsiteX0" fmla="*/ 0 w 7450386"/>
              <a:gd name="connsiteY0" fmla="*/ 0 h 6528608"/>
              <a:gd name="connsiteX1" fmla="*/ 2906170 w 7450386"/>
              <a:gd name="connsiteY1" fmla="*/ 0 h 6528608"/>
              <a:gd name="connsiteX2" fmla="*/ 3940000 w 7450386"/>
              <a:gd name="connsiteY2" fmla="*/ 0 h 6528608"/>
              <a:gd name="connsiteX3" fmla="*/ 4411669 w 7450386"/>
              <a:gd name="connsiteY3" fmla="*/ 0 h 6528608"/>
              <a:gd name="connsiteX4" fmla="*/ 7450386 w 7450386"/>
              <a:gd name="connsiteY4" fmla="*/ 6528607 h 6528608"/>
              <a:gd name="connsiteX5" fmla="*/ 7115869 w 7450386"/>
              <a:gd name="connsiteY5" fmla="*/ 6528607 h 6528608"/>
              <a:gd name="connsiteX6" fmla="*/ 7115869 w 7450386"/>
              <a:gd name="connsiteY6" fmla="*/ 6528608 h 6528608"/>
              <a:gd name="connsiteX7" fmla="*/ 575507 w 7450386"/>
              <a:gd name="connsiteY7" fmla="*/ 6528608 h 6528608"/>
              <a:gd name="connsiteX8" fmla="*/ 575737 w 7450386"/>
              <a:gd name="connsiteY8" fmla="*/ 6528115 h 6528608"/>
              <a:gd name="connsiteX9" fmla="*/ 0 w 7450386"/>
              <a:gd name="connsiteY9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386" h="6528608">
                <a:moveTo>
                  <a:pt x="0" y="0"/>
                </a:moveTo>
                <a:lnTo>
                  <a:pt x="2906170" y="0"/>
                </a:lnTo>
                <a:lnTo>
                  <a:pt x="3940000" y="0"/>
                </a:lnTo>
                <a:lnTo>
                  <a:pt x="4411669" y="0"/>
                </a:lnTo>
                <a:lnTo>
                  <a:pt x="7450386" y="6528607"/>
                </a:lnTo>
                <a:lnTo>
                  <a:pt x="7115869" y="6528607"/>
                </a:lnTo>
                <a:lnTo>
                  <a:pt x="7115869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rgbClr val="8B8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5FD25-8386-4FB1-B667-4ECC6C6C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7198443" cy="6322742"/>
          </a:xfrm>
          <a:custGeom>
            <a:avLst/>
            <a:gdLst>
              <a:gd name="connsiteX0" fmla="*/ 0 w 7198443"/>
              <a:gd name="connsiteY0" fmla="*/ 0 h 6322742"/>
              <a:gd name="connsiteX1" fmla="*/ 2797519 w 7198443"/>
              <a:gd name="connsiteY1" fmla="*/ 0 h 6322742"/>
              <a:gd name="connsiteX2" fmla="*/ 3798749 w 7198443"/>
              <a:gd name="connsiteY2" fmla="*/ 0 h 6322742"/>
              <a:gd name="connsiteX3" fmla="*/ 4255545 w 7198443"/>
              <a:gd name="connsiteY3" fmla="*/ 0 h 6322742"/>
              <a:gd name="connsiteX4" fmla="*/ 7198443 w 7198443"/>
              <a:gd name="connsiteY4" fmla="*/ 6322741 h 6322742"/>
              <a:gd name="connsiteX5" fmla="*/ 6874474 w 7198443"/>
              <a:gd name="connsiteY5" fmla="*/ 6322741 h 6322742"/>
              <a:gd name="connsiteX6" fmla="*/ 6874474 w 7198443"/>
              <a:gd name="connsiteY6" fmla="*/ 6322742 h 6322742"/>
              <a:gd name="connsiteX7" fmla="*/ 540349 w 7198443"/>
              <a:gd name="connsiteY7" fmla="*/ 6322742 h 6322742"/>
              <a:gd name="connsiteX8" fmla="*/ 540571 w 7198443"/>
              <a:gd name="connsiteY8" fmla="*/ 6322264 h 6322742"/>
              <a:gd name="connsiteX9" fmla="*/ 0 w 7198443"/>
              <a:gd name="connsiteY9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98443" h="6322742">
                <a:moveTo>
                  <a:pt x="0" y="0"/>
                </a:moveTo>
                <a:lnTo>
                  <a:pt x="2797519" y="0"/>
                </a:lnTo>
                <a:lnTo>
                  <a:pt x="3798749" y="0"/>
                </a:lnTo>
                <a:lnTo>
                  <a:pt x="4255545" y="0"/>
                </a:lnTo>
                <a:lnTo>
                  <a:pt x="7198443" y="6322741"/>
                </a:lnTo>
                <a:lnTo>
                  <a:pt x="6874474" y="6322741"/>
                </a:lnTo>
                <a:lnTo>
                  <a:pt x="6874474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rgbClr val="8B8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5B91-DF03-4074-9169-9FF044EA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604455"/>
            <a:ext cx="3849624" cy="26060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>
                <a:solidFill>
                  <a:srgbClr val="FFFFFF"/>
                </a:solidFill>
              </a:rPr>
              <a:t>הסוף</a:t>
            </a:r>
          </a:p>
        </p:txBody>
      </p:sp>
    </p:spTree>
    <p:extLst>
      <p:ext uri="{BB962C8B-B14F-4D97-AF65-F5344CB8AC3E}">
        <p14:creationId xmlns:p14="http://schemas.microsoft.com/office/powerpoint/2010/main" val="273635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84303-6A83-4CDA-A7FF-B0D3E861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solidFill>
                  <a:schemeClr val="accent1"/>
                </a:solidFill>
              </a:rPr>
              <a:t>דרישות מקוריות מהפרויקט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A612-7589-4D93-8FEC-3E36C64D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he-IL" sz="2400" dirty="0"/>
              <a:t>שני טנקים</a:t>
            </a:r>
          </a:p>
          <a:p>
            <a:r>
              <a:rPr lang="he-IL" sz="2400" dirty="0"/>
              <a:t>יריות – אנימציה של טיל נע לכיוון המטרה </a:t>
            </a:r>
            <a:endParaRPr lang="en-US" sz="2400" dirty="0"/>
          </a:p>
          <a:p>
            <a:r>
              <a:rPr lang="he-IL" sz="2400" dirty="0"/>
              <a:t>מונה חיים  </a:t>
            </a:r>
            <a:endParaRPr lang="en-US" sz="2400" dirty="0"/>
          </a:p>
          <a:p>
            <a:r>
              <a:rPr lang="he-IL" sz="2400" dirty="0"/>
              <a:t>בסיס-אם שפגיעה בו מביאה ניקוד נוסף  </a:t>
            </a:r>
            <a:endParaRPr lang="en-US" sz="2400" dirty="0"/>
          </a:p>
          <a:p>
            <a:r>
              <a:rPr lang="he-IL" sz="2400" dirty="0"/>
              <a:t>פרסים שמופיעים אקראית, שפגיעה בהם מעלה חיים </a:t>
            </a:r>
            <a:endParaRPr lang="en-US" sz="2400" dirty="0"/>
          </a:p>
          <a:p>
            <a:r>
              <a:rPr lang="he-IL" sz="2400" dirty="0"/>
              <a:t>32 אריחי רקע, שימוש חכם ב </a:t>
            </a:r>
            <a:r>
              <a:rPr lang="en-US" sz="2400" dirty="0"/>
              <a:t> BITMAP </a:t>
            </a:r>
            <a:r>
              <a:rPr lang="he-IL" sz="2400" dirty="0"/>
              <a:t>יחיד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8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1C467-1E75-410D-A289-CD64E1EA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he-IL">
                <a:solidFill>
                  <a:schemeClr val="accent1"/>
                </a:solidFill>
              </a:rPr>
              <a:t>החלק היצירתי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BDE-D175-4402-A3E4-FC151F0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he-IL" sz="2000" u="sng" dirty="0"/>
              <a:t>צורת משחק שונה</a:t>
            </a:r>
            <a:r>
              <a:rPr lang="he-IL" sz="2000" dirty="0"/>
              <a:t>- במקום שני טנקים שמנסים להרוג אחד את השני, הפכנו כל טנק למפלגה בכנסת, כאשר כל טנק מנסה להרכיב ממשלה (להגיע ל61) ולהימנע מלרדת מ -4 מנדטים(אחוז חסימה). כל טנק יכול לאסוף חברי כנסת למפלגה שלו במהלך המשחק.</a:t>
            </a:r>
            <a:endParaRPr lang="he-IL" sz="2000" u="sng" dirty="0"/>
          </a:p>
          <a:p>
            <a:pPr lvl="0"/>
            <a:r>
              <a:rPr lang="he-IL" sz="2000" u="sng" dirty="0"/>
              <a:t>מפות</a:t>
            </a:r>
            <a:r>
              <a:rPr lang="he-IL" sz="2000" dirty="0"/>
              <a:t> – המפה שבה נמצאים השחקנים משתנה כל פרק זמן מסוים ולכל מפה יש מאפיין </a:t>
            </a:r>
            <a:r>
              <a:rPr lang="he-IL" sz="2000" dirty="0" err="1"/>
              <a:t>יחודי</a:t>
            </a:r>
            <a:r>
              <a:rPr lang="he-IL" sz="2000" dirty="0"/>
              <a:t>, עם סוגי אריחים שונים.</a:t>
            </a:r>
            <a:endParaRPr lang="en-US" sz="2000" dirty="0"/>
          </a:p>
          <a:p>
            <a:pPr lvl="0"/>
            <a:r>
              <a:rPr lang="he-IL" sz="2000" u="sng" dirty="0"/>
              <a:t>באפים</a:t>
            </a:r>
            <a:r>
              <a:rPr lang="he-IL" sz="2000" dirty="0"/>
              <a:t> – יופיעו על המסך באפים במיקומים אקראיים, </a:t>
            </a:r>
            <a:r>
              <a:rPr lang="he-IL" sz="2000" dirty="0" err="1"/>
              <a:t>הבאפים</a:t>
            </a:r>
            <a:r>
              <a:rPr lang="he-IL" sz="2000" dirty="0"/>
              <a:t> שלנו הם חברי כנסת אשר נותנים תוספת לניקוד השחקנים, או חסינות שנותנת הגנה לטנק מפגיעה.</a:t>
            </a:r>
            <a:endParaRPr lang="en-US" sz="2000" dirty="0"/>
          </a:p>
          <a:p>
            <a:pPr lvl="0"/>
            <a:r>
              <a:rPr lang="he-IL" sz="2000" u="sng" dirty="0"/>
              <a:t>בית נבחרים – </a:t>
            </a:r>
            <a:r>
              <a:rPr lang="he-IL" sz="2000" dirty="0"/>
              <a:t>מבנה שיופיע במיקום אקראי במסך, כאשר טנק עומד עליו למשך זמן </a:t>
            </a:r>
            <a:r>
              <a:rPr lang="he-IL" sz="2000" dirty="0" err="1"/>
              <a:t>מסויים</a:t>
            </a:r>
            <a:r>
              <a:rPr lang="he-IL" sz="2000" dirty="0"/>
              <a:t> ,הוא מקבל תוספת לניקוד שלו (זוכה במנדטים).</a:t>
            </a:r>
            <a:endParaRPr lang="en-US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965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8702-C43D-4A3B-B5E8-41BEB8A0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chemeClr val="accent4"/>
                </a:solidFill>
              </a:rPr>
              <a:t>חוקי המשחק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A1D8-AE06-4ED8-BAB6-FAE5FAC7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he-IL" sz="2400" dirty="0"/>
              <a:t>כל טנק (מפלגה) מתחילה עם ניקוד של 25 מנדטים בקצה אחר של המפה.</a:t>
            </a:r>
          </a:p>
          <a:p>
            <a:r>
              <a:rPr lang="he-IL" sz="2400" dirty="0"/>
              <a:t>כל טנק מנסה להגיע ל61 מנדטים, או לגרום לטנק הנגדי להגיע ל 3 מנדטים.</a:t>
            </a:r>
          </a:p>
          <a:p>
            <a:r>
              <a:rPr lang="he-IL" sz="2400" dirty="0"/>
              <a:t>ניתן לאסוף חברי כנסת שיופיעו על המסך על מנת להגדיל את המפלגה.</a:t>
            </a:r>
          </a:p>
          <a:p>
            <a:r>
              <a:rPr lang="he-IL" sz="2400" dirty="0"/>
              <a:t>במרכז המפה יופיע בית נבחרים, בו ניתן לקבל בונוס גדול אם עומדים עליו מספיק זמן.</a:t>
            </a:r>
          </a:p>
          <a:p>
            <a:r>
              <a:rPr lang="he-IL" sz="2400" dirty="0"/>
              <a:t>ירייה על הטנק הנגדי שולחת פתק הצבעה, אשר פגיעה בטנק </a:t>
            </a:r>
            <a:r>
              <a:rPr lang="he-IL" sz="2400" dirty="0" err="1"/>
              <a:t>איתו</a:t>
            </a:r>
            <a:r>
              <a:rPr lang="he-IL" sz="2400" dirty="0"/>
              <a:t> מורידה מהטנק האויב מנדטים.</a:t>
            </a:r>
          </a:p>
        </p:txBody>
      </p:sp>
    </p:spTree>
    <p:extLst>
      <p:ext uri="{BB962C8B-B14F-4D97-AF65-F5344CB8AC3E}">
        <p14:creationId xmlns:p14="http://schemas.microsoft.com/office/powerpoint/2010/main" val="186540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BBE-22FE-4EA3-AD0C-5B573D6F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1016"/>
            <a:ext cx="10515600" cy="1325563"/>
          </a:xfrm>
        </p:spPr>
        <p:txBody>
          <a:bodyPr/>
          <a:lstStyle/>
          <a:p>
            <a:pPr algn="r"/>
            <a:r>
              <a:rPr lang="he-IL" dirty="0" err="1"/>
              <a:t>סכימת</a:t>
            </a:r>
            <a:r>
              <a:rPr lang="he-IL" dirty="0"/>
              <a:t> מלבנים פנימית		ארכיטקטורה חיצונית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488F7701-6533-4E6B-820D-38422218D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29" y="-586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85F97-FA3F-434E-A1FA-3D1A6B552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95A46C-AD86-4ED4-A6CE-BBB813F4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35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CC4D44C-FB6C-4AFE-8B35-BA9E857C33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5" y="1832970"/>
            <a:ext cx="4838177" cy="36123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125E93C-6A21-4B03-9A95-7E92100FACE6}"/>
              </a:ext>
            </a:extLst>
          </p:cNvPr>
          <p:cNvGrpSpPr/>
          <p:nvPr/>
        </p:nvGrpSpPr>
        <p:grpSpPr>
          <a:xfrm>
            <a:off x="736600" y="1910652"/>
            <a:ext cx="5355771" cy="3612301"/>
            <a:chOff x="740229" y="1785090"/>
            <a:chExt cx="5355771" cy="36123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A2E1EE-FE17-4455-9A45-13307285099A}"/>
                </a:ext>
              </a:extLst>
            </p:cNvPr>
            <p:cNvGrpSpPr/>
            <p:nvPr/>
          </p:nvGrpSpPr>
          <p:grpSpPr>
            <a:xfrm>
              <a:off x="1157818" y="1933575"/>
              <a:ext cx="4616450" cy="2978150"/>
              <a:chOff x="0" y="457200"/>
              <a:chExt cx="4616450" cy="2978150"/>
            </a:xfrm>
          </p:grpSpPr>
          <p:graphicFrame>
            <p:nvGraphicFramePr>
              <p:cNvPr id="14" name="Object 13">
                <a:extLst>
                  <a:ext uri="{FF2B5EF4-FFF2-40B4-BE49-F238E27FC236}">
                    <a16:creationId xmlns:a16="http://schemas.microsoft.com/office/drawing/2014/main" id="{F4C44D24-12D9-4F22-9296-11FAE09AD0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3341898"/>
                  </p:ext>
                </p:extLst>
              </p:nvPr>
            </p:nvGraphicFramePr>
            <p:xfrm>
              <a:off x="0" y="457200"/>
              <a:ext cx="4616450" cy="297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Bitmap Image" r:id="rId4" imgW="4457929" imgH="3543482" progId="Paint.Picture">
                      <p:embed/>
                    </p:oleObj>
                  </mc:Choice>
                  <mc:Fallback>
                    <p:oleObj name="Bitmap Image" r:id="rId4" imgW="4457929" imgH="3543482" progId="Paint.Picture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57200"/>
                            <a:ext cx="4616450" cy="2978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9BBCED8-EB15-4B1A-894D-0025D0B3071A}"/>
                  </a:ext>
                </a:extLst>
              </p:cNvPr>
              <p:cNvGrpSpPr/>
              <p:nvPr/>
            </p:nvGrpSpPr>
            <p:grpSpPr>
              <a:xfrm>
                <a:off x="1522095" y="623093"/>
                <a:ext cx="1988185" cy="450850"/>
                <a:chOff x="0" y="0"/>
                <a:chExt cx="1988627" cy="450850"/>
              </a:xfrm>
            </p:grpSpPr>
            <p:sp>
              <p:nvSpPr>
                <p:cNvPr id="16" name="Text Box 2">
                  <a:extLst>
                    <a:ext uri="{FF2B5EF4-FFF2-40B4-BE49-F238E27FC236}">
                      <a16:creationId xmlns:a16="http://schemas.microsoft.com/office/drawing/2014/main" id="{778AF74B-86B4-4505-AD9C-A529338CC6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0392" y="0"/>
                  <a:ext cx="1118235" cy="450850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r" rtl="1"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7SEG </a:t>
                  </a:r>
                  <a:r>
                    <a:rPr lang="he-IL" sz="120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– תצוגת כרטיס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77C574A-B336-4F30-B85D-8BADF222479A}"/>
                    </a:ext>
                  </a:extLst>
                </p:cNvPr>
                <p:cNvCxnSpPr/>
                <p:nvPr/>
              </p:nvCxnSpPr>
              <p:spPr>
                <a:xfrm>
                  <a:off x="0" y="53788"/>
                  <a:ext cx="767704" cy="146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3A416A-3FFD-49B8-A784-C3B29E0347BB}"/>
                  </a:ext>
                </a:extLst>
              </p:cNvPr>
              <p:cNvCxnSpPr/>
              <p:nvPr/>
            </p:nvCxnSpPr>
            <p:spPr>
              <a:xfrm>
                <a:off x="2071177" y="2037185"/>
                <a:ext cx="880110" cy="161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7266E09-4780-48B6-8E66-CB74FB20C9AB}"/>
                  </a:ext>
                </a:extLst>
              </p:cNvPr>
              <p:cNvCxnSpPr/>
              <p:nvPr/>
            </p:nvCxnSpPr>
            <p:spPr>
              <a:xfrm>
                <a:off x="2047047" y="2669063"/>
                <a:ext cx="904240" cy="14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2D5EC04-E4C0-49F3-9B8B-0E2942BFFE08}"/>
                  </a:ext>
                </a:extLst>
              </p:cNvPr>
              <p:cNvCxnSpPr/>
              <p:nvPr/>
            </p:nvCxnSpPr>
            <p:spPr>
              <a:xfrm flipV="1">
                <a:off x="2047047" y="2998046"/>
                <a:ext cx="894715" cy="31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B2D6A8-87CF-49F8-AEE8-60C4F9BACA2E}"/>
                </a:ext>
              </a:extLst>
            </p:cNvPr>
            <p:cNvSpPr/>
            <p:nvPr/>
          </p:nvSpPr>
          <p:spPr>
            <a:xfrm>
              <a:off x="740229" y="1785090"/>
              <a:ext cx="5355771" cy="36123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952A1-B919-47AD-9E2B-30E64EB8C30A}"/>
              </a:ext>
            </a:extLst>
          </p:cNvPr>
          <p:cNvSpPr/>
          <p:nvPr/>
        </p:nvSpPr>
        <p:spPr>
          <a:xfrm>
            <a:off x="6316133" y="1659526"/>
            <a:ext cx="5139267" cy="38634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96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1A21-33A7-47DF-ABEF-CB4CBE4F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Battle City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C2C78-000A-4C60-8582-E0F55F51B3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85" y="1354183"/>
            <a:ext cx="9655629" cy="5329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49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304E-8B96-40C5-91EE-0E9EF2C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>
                <a:solidFill>
                  <a:schemeClr val="accent4"/>
                </a:solidFill>
              </a:rPr>
              <a:t>היררכיה עליונה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FE5E2-B532-46AC-97FA-C0341774EC3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6"/>
          <a:stretch/>
        </p:blipFill>
        <p:spPr bwMode="auto">
          <a:xfrm>
            <a:off x="5654040" y="364808"/>
            <a:ext cx="6248400" cy="374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8F973-E43A-4596-A317-EBA697C680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" y="1910608"/>
            <a:ext cx="6047105" cy="325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126C5-6997-46B4-8DBC-1719106329D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5" y="4131310"/>
            <a:ext cx="5220970" cy="272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8FB0B-3D4C-456C-9F55-3EA9304EA26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" y="4961466"/>
            <a:ext cx="6248400" cy="179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57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DE1A-BE1D-4EFB-BD85-E1260025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היררכיה עליונה איך זה נראה באמת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0072F-6C69-4256-876D-88EAD5B4AA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306286"/>
            <a:ext cx="8806543" cy="547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1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1D9D5-C163-47D9-88EE-5A714438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chemeClr val="accent4"/>
                </a:solidFill>
              </a:rPr>
              <a:t>מודל </a:t>
            </a:r>
            <a:r>
              <a:rPr lang="en-US" dirty="0">
                <a:solidFill>
                  <a:schemeClr val="accent4"/>
                </a:solidFill>
              </a:rPr>
              <a:t>game </a:t>
            </a:r>
            <a:r>
              <a:rPr lang="en-US" dirty="0" err="1">
                <a:solidFill>
                  <a:schemeClr val="accent4"/>
                </a:solidFill>
              </a:rPr>
              <a:t>contorller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8AB5-28FA-45D8-96AC-B4B3031D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he-IL" sz="2400" dirty="0"/>
              <a:t>אחראי על ניהול המשחק ו"תפעול" היחידות המתאימות.</a:t>
            </a:r>
            <a:endParaRPr lang="en-US" sz="2400" dirty="0"/>
          </a:p>
          <a:p>
            <a:r>
              <a:rPr lang="he-IL" sz="2400" dirty="0"/>
              <a:t>ממומש בעזרת מכונת מצבים, אשר קובעת מתי ניתן לשחק, מתי להסתיר את המפה, מתי יש מנצח </a:t>
            </a:r>
            <a:r>
              <a:rPr lang="he-IL" sz="2400" dirty="0" err="1"/>
              <a:t>וכו</a:t>
            </a:r>
            <a:r>
              <a:rPr lang="he-IL" sz="2400" dirty="0"/>
              <a:t>'.</a:t>
            </a:r>
          </a:p>
          <a:p>
            <a:r>
              <a:rPr lang="he-IL" sz="2400" dirty="0"/>
              <a:t>מקבל אותות מהרכיב שמזהה התנגשויות, ומרכיב מנהל הניקוד, וקובע כיצד להתקדם.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295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Paintbrush Picture</vt:lpstr>
      <vt:lpstr>פרויקט גמר  Battle City מעבדה בהנדסת חשמל 1א</vt:lpstr>
      <vt:lpstr>דרישות מקוריות מהפרויקט</vt:lpstr>
      <vt:lpstr>החלק היצירתי</vt:lpstr>
      <vt:lpstr>חוקי המשחק</vt:lpstr>
      <vt:lpstr>סכימת מלבנים פנימית  ארכיטקטורה חיצונית</vt:lpstr>
      <vt:lpstr>Battle City</vt:lpstr>
      <vt:lpstr>היררכיה עליונה </vt:lpstr>
      <vt:lpstr>היררכיה עליונה איך זה נראה באמת</vt:lpstr>
      <vt:lpstr>מודל game contorller</vt:lpstr>
      <vt:lpstr>מודל  game controller דיאגרמת מלבנים</vt:lpstr>
      <vt:lpstr>Game controller  מכונת מצבים</vt:lpstr>
      <vt:lpstr>מודל bricks matrix</vt:lpstr>
      <vt:lpstr>מודל bricks matrix דיאגרמת מלבנים</vt:lpstr>
      <vt:lpstr>סימולציה המראה פגיעה באריח </vt:lpstr>
      <vt:lpstr>סיכום ומסקנות</vt:lpstr>
      <vt:lpstr>הסוף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 Battle City מעבדה בהנדסת חשמל 1א</dc:title>
  <dc:creator>אביב כספי</dc:creator>
  <cp:lastModifiedBy>אביב כספי</cp:lastModifiedBy>
  <cp:revision>6</cp:revision>
  <dcterms:created xsi:type="dcterms:W3CDTF">2020-01-05T13:04:40Z</dcterms:created>
  <dcterms:modified xsi:type="dcterms:W3CDTF">2020-01-05T13:15:35Z</dcterms:modified>
</cp:coreProperties>
</file>