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3" r:id="rId11"/>
    <p:sldId id="281" r:id="rId12"/>
    <p:sldId id="277" r:id="rId13"/>
    <p:sldId id="276" r:id="rId14"/>
    <p:sldId id="278" r:id="rId15"/>
    <p:sldId id="282" r:id="rId16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0316" autoAdjust="0"/>
  </p:normalViewPr>
  <p:slideViewPr>
    <p:cSldViewPr>
      <p:cViewPr varScale="1">
        <p:scale>
          <a:sx n="65" d="100"/>
          <a:sy n="65" d="100"/>
        </p:scale>
        <p:origin x="716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06 יוני 19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2:12.65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496 657,'12'-1,"0"0,-1-1,4 0,19-4,80 1,-52 3,9-4,169-23,283-31,-188 21,-212 18,85-27,-25-7,51-13,-118 39,1 6,44-1,28 2,33-15,69-27,-91 19,-175 39,219-41,-192 40,0 2,0 2,39 4,-34 4,0 2,-1 3,-1 2,0 3,0 1,-2 4,24 12,-28-7,-2 3,-1 1,-2 2,0 3,44 28,63 31,-61-38,58 46,-109-69,-2 1,-1 1,-1 2,-3 2,5 8,-2 3,-3 1,-1 2,-3 1,1 8,33 92,-1 20,-47-132,33 103,-5 2,15 120,-54-251,6 39,-3 1,-5-39,0 0,-2 0,1 0,-2 0,-2 11,1-16,-1-1,1 1,-2-1,1 0,-1 0,-1-1,0 1,0-1,-1 0,-2 1,-16 17,-2 0,-12 7,2-1,-42 40,-27 16,-32 14,-38 11,-34 9,-320 149,-16-41,227-123,-4-14,-4-13,-68-4,148-41,-161 0,293-32,1-4,-84-13,127 4,0-3,1-3,1-3,-61-25,42 6,-11-11,-67-29,57 37,-2 5,-1 4,-24 1,-322-83,415 100,-7-5,36 13,0-1,1-1,0-1,0 0,-3-3,12 8,1 0,0-1,0 1,0 0,0-1,0 0,1 0,-1 0,1 0,0 0,0 0,1-1,-1 1,1-1,0 1,0-1,0-3,0-9,1 0,1 0,0 0,1-4,1-7,11-280,-4 46,-3 168,17-72,5 32,33-86,56-126,-33 102,-41 123,-28 83,1 0,5-2,11-18,3 2,42-48,-39 51,-24 31,0 2,17-17,-15 23,-13 12,0-1,0 0,-1 0,1-1,-3 2,1 1,-1-1,1 1,-1 0,1-1,-1 1,1 0,-1 0,1 0,0 0,0 1,0-1,-1 0,1 1,0-1,0 1,0 0,0 0,0-1,0 1,0 0,9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8:01.9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2:40.70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2070 521,'15'-1,"0"0,0-1,-1-1,1 0,-1-1,4-2,118-29,-71 20,-29 6,395-88,-286 69,339-60,-331 65,1 6,0 7,16 7,-142 3,0 1,1 2,2 2,-20-3,1 1,-1 0,1 1,-1 0,0 1,-1 0,1 1,6 5,39 24,2-2,30 11,-25-14,-2 3,11 11,-48-28,-1 2,-1 0,0 1,5 9,-16-16,0 1,-2 0,1 0,-2 1,0 0,0 1,-1 0,1 6,4 17,-2 1,-1-1,-2 3,1 20,-1 37,-6-48,-3 0,-1 0,-3-1,-8 30,-2-12,-2 0,-4-2,-3 3,-166 354,148-333,18-38,-29 42,34-62,-1-2,-2-1,-15 14,-6 1,-2-3,-1-2,-3-2,0-2,-6 0,-89 46,-40 10,56-32,-2-5,-11-3,70-29,-1-2,0-4,-1-3,-58 2,17-12,-1-4,1-5,1-6,-19-7,-181-40,-277-90,573 144,-250-78,4-10,79 24,-142-59,301 119,2-2,-1-1,2-1,0-1,0-1,2-1,-19-18,10 5,-76-72,98 94,-8-5,0-2,-9-11,20 21,1 0,1 0,-1-1,1 1,0-1,0 0,0 0,1 0,0 0,0 0,1-1,-1-3,1 1,0-1,0 0,1 1,0-1,1 0,0 1,1-1,0 1,0-1,1 1,1 0,-1 0,1 0,1 0,3-5,17-22,2 1,1 1,2 1,1 2,10-6,170-154,-57 51,-78 74,-16 15,27-32,-16 13,8-1,6-10,-22 20,2-4,-24 24,15-10,-55 50,151-123,4 9,-103 78,-30 20,0 0,1 2,0 1,7-1,118-42,-1 0,-99 35,-12 5,0 2,17-4,-11 7,1 2,0 1,1 3,0 1,11 3,-41 1,45 1,23 3,-81-3,0 1,0-1,0 0,-1 1,1 0,0-1,0 1,-1 0,1 0,0 0,-1 0,1 0,-1 0,0 1,1-1,-1 0,0 1,0-1,1 1,-1 0,-1-1,1 1,0 0,0-1,0 1,-1 0,1 0,-1 0,2 7,0 1,-1-1,0 1,0-1,-1 2,0-8,2 28,3 14,1 4,-5-35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2:48.6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386 3,'0'0,"0"0,0 0,-1 0,1 0,0 0,0 0,0-1,0 1,1 0,-1 0,0 0,0 0,0 0,0 0,0 0,0 0,0 0,0 0,0-1,0 1,0 0,0 0,0 0,0 0,0 0,0 0,0 0,0 0,0 0,1 0,-1 0,0 0,0 0,0 0,0 0,0 0,0 0,0 0,0 0,0 0,1 0,-1 0,0 0,0 0,0 0,0 0,6 2,4 7,-10-9,35 33,-2 2,9 14,-29-33,0 2,-2-1,0 1,-1 1,-1 0,4 13,-9-19,0 1,-1-1,-1 1,0 0,-1 0,-1 0,0 0,-1-1,0 1,-1 0,-1 0,0-1,-1 1,0-1,-1 0,-4 8,-28 72,-3 5,30-79,-1 0,-1-2,0 1,-2-1,-15 22,-22 30,38-53,0 0,-2-2,-3 3,1-1,9-8,-1 0,0-1,-1 0,-7 4,15-10,0 0,0-1,0 1,0 0,0-1,-1 0,1 1,0-1,0 0,0 0,0 0,0 0,0-1,-1 1,1-1,0 1,0-1,0 0,0 1,0-1,0 0,1 0,-1-1,0 1,-7-5,1-1,0 0,1 0,-4-5,1 2,-5-5,-6-5,2-2,-17-22,31 38,1-1,-1 1,2-1,-1 0,1 0,0-1,1 1,-1-1,1 1,1-1,0 0,0 0,0-2,2 5,-1-1,1 0,0 0,1 0,-1 1,1-1,0 0,2-2,6-12,9-12,-10 16,19-31,88-147,-59 105,13-9,-63 89,0 0,1 1,6-6,-12 12,1-1,0 1,0 0,0 0,0 1,0-1,1 0,-1 1,0 0,1 0,-1 0,1 0,2 1,11-1,-2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2:50.9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372 78,'2'0,"0"1,0-1,-1 0,1 1,0-1,0 1,-1 0,1 0,-1-1,1 1,-1 0,1 0,0 1,20 18,-15-12,31 31,-2 2,-4-4,19 15,-4-9,109 105,-137-129,9 9,18 23,-39-41,1-1,-2 2,1-1,-2 1,1-1,-1 2,2 9,-5-16,-1 1,0-1,-1 1,1-1,-1 1,0-1,-1 1,1-1,-1 1,0-1,0 1,-1-1,0 0,0 0,0 1,0-1,-1-1,0 1,-1 2,-9 10,0-1,-1 0,-1 0,-8 5,10-8,-15 14,-2-1,-18 11,37-29,0-1,0 0,-1-1,0 0,-1-1,1 0,-1-1,0 0,-6 0,-8 0,-4 1,-1-1,-11-1,33-2,1-2,-1 1,0-1,0-1,1 0,-1 0,1-1,-1 0,-6-3,-26-16,1-2,1-2,1-1,-17-17,42 33,-3-3,0-1,-5-6,17 16,1-1,-1 0,1 0,0 0,0 0,1-1,0 0,0 0,0 0,-4-18,2 0,0 0,2 0,1-1,0 1,2-1,2-1,-1 17,0 0,1 0,0 0,1 0,0 1,1-1,2-4,9-17,13-16,4-11,-25 45,-1 1,0 1,0 0,1 0,5-6,11-9,-4 4,10-15,0-5,39-53,-66 92,1 0,0 0,0 0,0 1,0-1,1 1,-1-1,0 1,1 0,-3 1,1 1,-1-1,0 1,0-1,1 1,-1 0,0-1,0 1,1 0,-1 0,0 0,1 0,-1 0,0 0,1 0,-1 1,0-1,1 0,-1 1,0-1,0 1,0-1,1 1,-1-1,0 1,0 0,0 0,0 0,0-1,5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3:00.02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3828 74,'4'-3,"-1"0,1 0,0 0,0 1,0 0,1-1,-1 1,1 1,-1-1,1 1,0-1,-1 1,4 0,10-1,0 1,0 1,2 1,3-1,5 0,0 2,1 1,2 1,-16-1,1 1,-1 1,0 0,-1 1,1 0,5 5,17 10,4 8,-4-5,3 1,9 2,34 19,65 49,152 115,-162-117,3 11,-68-44,-2 3,38 45,-30-20,-57-60,-1 0,6 12,3 10,52 87,-67-107,-1 0,-1 1,7 25,-10-15,-1 1,-2 0,-2 0,-1 1,-3 9,-2 6,-2 0,-4 0,-7 33,-14 45,-47 302,53-201,-18 136,34-338,-2-1,-1 0,-2 0,-1-1,-9 15,-16 28,-4-2,-3-2,-24 27,29-49,-3-1,-22 19,38-44,-1-1,-1-1,-1-1,-1-2,-11 4,-57 27,-8-2,78-36,-188 79,-226 62,-37-21,-74 22,347-94,136-43,0-4,-2-2,17-5,0-2,-1-3,1-2,-1-3,1-2,-30-8,-4-7,-78-30,-82-43,194 72,-197-85,208 85,1-2,1-2,2-2,-23-20,42 30,-1 1,0 1,-16-7,-77-45,83 47,1-1,-15-15,17 11,1-1,0-1,3-1,0-2,-1-4,-15-34,-21-50,10 20,20 38,-4 2,-33-43,-51-41,-56-46,154 164,-5-8,-6-7,19 23,1 0,1 0,0-1,-5-13,10 18,1-1,1 0,0 0,1 0,1-1,0 0,1-1,-1-20,2 1,1-1,2 1,2-1,1 1,9-31,16-44,24-51,-35 107,245-752,-96 319,-109 322,9-12,-42 119,31-53,-43 89,1 1,0 0,17-15,56-52,-72 73,16-13,2 2,23-14,-46 32,1 1,0 0,0 1,1 0,-1 1,1 0,1 1,1 0,28-5,26-1,-46 6,45-4,60 1,-86 7,-1 2,1 1,29 8,53 15,90 17,209 12,-15-3,-338-41,241 42,-249-40,-9-1,32 2,-49-10,17 2,47-1,-78-5,-4 1,1-2,-1 0,0-1,3-2,138-26,-129 22,-1-1,0-2,26-13,-30 11,22-14,-9 3,-31 21,50-30,39-30,-86 56,1 0,-1 1,1 0,10-4,-8 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3:13.8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2525 578,'1'1,"-1"-1,1 0,0 1,-1-1,1 1,0-1,-1 1,1-1,0 1,-1 0,1-1,-1 1,1 0,-1-1,0 1,1 0,-1-1,1 1,-1 0,0 0,0 0,0-1,1 1,1 5,15 26,1-2,5 5,-1-3,16 34,-22-30,-2 0,-1 1,-2 0,6 34,-4 5,3 76,-11-87,-4 0,-3 1,-2-1,-10 41,0-32,3-18,2 1,1 29,7-81,-1 50,-8 40,-34 154,-2 10,38-199,1 54,6 60,2-129,-2-22,-1 0,0 0,-2 0,-1 0,0-1,-2 0,0 0,-2 0,-1-1,0 0,-1-1,-1 0,-14 16,0-1,-2-1,-2-1,-21 18,19-22,-7 6,-26 17,-65 37,92-66,-1-2,-23 9,-91 29,107-44,-1-2,-20 1,39-9,-1-2,0-1,0-1,-23-2,31-1,0-1,1-1,-1 0,0-2,1 0,-18-9,-23-16,-52-34,100 57,-22-15,0 0,1-3,2 0,1-3,1 0,-17-23,-3-7,-44-56,64 80,0 0,-33-26,39 36,1 0,-5-10,-24-28,-30-19,34 35,-19-25,34 28,-10-19,-2-2,21 30,-13-29,30 51,1 0,1-1,0 1,1-1,0-3,-6-27,3-1,0-14,-5-28,10 78,-12-80,12 74,1 0,1 1,0-1,2 0,-1 0,11-41,1-1,9-36,-6 23,3 0,12-25,-20 61,-2 0,2-19,6-71,4-2,0 3,8-98,-27 208,1 0,0 0,1 0,0 0,4-7,2-3,2 1,7-11,-1-2,-13 24,0 0,5-6,11-11,2 1,0 0,27-22,23-25,-33 31,1 2,46-34,-46 40,31-32,-63 59,0 0,1 0,0 1,10-6,44-20,-31 17,-22 11,1 1,0 0,1 0,-1 2,1-1,9 1,-9 0,-1 0,1 0,-1-1,0 0,0-1,9-4,-15 5,-1 1,1 0,0 0,0 0,0 1,1 0,3 0,10 0,16 1,-14 1,3 0,0 1,-1 2,2 0,73 19,-83-18,1 0,-1 1,0 1,1 1,0-1,0 0,0-1,1-1,4 2,13 6,18 8,13 6,-34-12,0 2,-1 1,-1 2,-1 0,18 18,-22-15,81 68,24 7,-78-59,4 1,-40-29,-4-3,0 0,1-1,0 0,0 0,8 1,13 4,-18-6,0 0,8 0,-13-2,-2-1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3:22.9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1997 133,'5'0,"0"-1,-1 0,1 0,-1 0,1 0,-1-1,1 0,1-1,22-7,78-9,-35 5,49-2,72 2,-139 10,-35 3,325-19,2 12,-197 8,73 1,-204 0,-1 0,1 2,0-1,-1 2,0 0,0 2,8 3,-2 0,-3-2,1 1,-1 2,-1 0,3 2,10 12,-1 1,0 1,19 24,56 73,-35-40,-22-25,-3 2,22 39,0 15,-2 9,-33-55,-3 1,4 22,40 147,-73-236,99 403,-56-171,-32-147,-2 66,-9-152,2 111,-9 56,4-132,-2-1,-1 1,-2-1,-1-1,-2 0,-13 27,-13 13,-3-2,-4-1,-12 11,29-45,-3 1,20-26,0-1,-1 0,0-1,-1-1,-2 2,-80 45,51-31,-91 49,-4-6,-2-6,-76 20,-395 100,329-103,-139 33,256-78,-99 7,139-29,-76-4,138-9,0-2,1-4,-1-2,-10-5,-10-8,-58-24,-76-40,111 44,88 35,-359-149,341 139,1-1,0-1,2-2,-24-20,37 25,0-2,1 0,1-2,1 0,0 0,2-2,-7-12,13 18,0-1,2 1,0-1,1-1,1 1,0-2,0-7,1 0,1 0,1-27,3 10,2 0,2 0,2 1,11-37,58-165,-58 192,113-364,24-69,43-46,-141 402,17-19,-45 88,-15 29,2 0,16-24,144-187,-58 86,-98 132,12-12,-22 26,0 0,0 1,2 1,6-5,104-54,-103 58,1 0,15-3,8-3,-5 2,0 2,28-4,1-1,-45 12,0 0,13 0,18-2,-43 4,0 1,0 0,0 0,0 1,0 0,0 1,0 0,0 1,0 0,8 3,5 2,12 1,-18-4,0 1,0 0,7 4,-14-4,0-1,0 0,1-1,-1 0,1-1,0 0,6 0,-3 0,1 0,-1 1,0 0,3 2,13 3,-12-4,16 1,8 1,-30-4,-1 0,4-1,-3-1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3:43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21:58:01.4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768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306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460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5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2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057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786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5117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285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06 יוני 19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73932" y="1412776"/>
            <a:ext cx="8735325" cy="2000251"/>
          </a:xfrm>
        </p:spPr>
        <p:txBody>
          <a:bodyPr rtlCol="1">
            <a:normAutofit fontScale="90000"/>
          </a:bodyPr>
          <a:lstStyle/>
          <a:p>
            <a:pPr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סיום במיקרו מחשבים: רובוט "שמירה", עוקב אחרי קו ומדווח כשנתקל באובייקט</a:t>
            </a: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1775286" y="3933056"/>
            <a:ext cx="8735325" cy="1752600"/>
          </a:xfrm>
        </p:spPr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מגישים</a:t>
            </a:r>
            <a:r>
              <a:rPr lang="he-IL" dirty="0"/>
              <a:t>: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אביב כהן  , שיר-לי גמליאל 203094438</a:t>
            </a:r>
          </a:p>
          <a:p>
            <a:pPr rtl="1"/>
            <a:r>
              <a:rPr lang="he-IL" dirty="0"/>
              <a:t>תאריך הגשה: 30.5.19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0"/>
            <a:ext cx="1562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7318548" y="-99392"/>
            <a:ext cx="3821165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2" name="מלבן 1"/>
          <p:cNvSpPr/>
          <p:nvPr/>
        </p:nvSpPr>
        <p:spPr>
          <a:xfrm>
            <a:off x="45741" y="116632"/>
            <a:ext cx="496855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 if(distance &lt; </a:t>
            </a:r>
            <a:r>
              <a:rPr lang="en-US" sz="1800" dirty="0" err="1"/>
              <a:t>stop_distance</a:t>
            </a:r>
            <a:r>
              <a:rPr lang="en-US" sz="1800" dirty="0"/>
              <a:t>) 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LargeText</a:t>
            </a:r>
            <a:r>
              <a:rPr lang="en-US" sz="1800" dirty="0"/>
              <a:t> = "   SAKANA   ";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(motorA1,HIGH);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(motorA2,LOW);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(motorB2,HIGH);delay(250);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analogWrite</a:t>
            </a:r>
            <a:r>
              <a:rPr lang="en-US" sz="1800" dirty="0"/>
              <a:t> (</a:t>
            </a:r>
            <a:r>
              <a:rPr lang="en-US" sz="1800" dirty="0" err="1"/>
              <a:t>motorAspeed</a:t>
            </a:r>
            <a:r>
              <a:rPr lang="en-US" sz="1800" dirty="0"/>
              <a:t>, 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analogWrite</a:t>
            </a:r>
            <a:r>
              <a:rPr lang="en-US" sz="1800" dirty="0"/>
              <a:t> (</a:t>
            </a:r>
            <a:r>
              <a:rPr lang="en-US" sz="1800" dirty="0" err="1"/>
              <a:t>motorBspeed</a:t>
            </a:r>
            <a:r>
              <a:rPr lang="en-US" sz="1800" dirty="0"/>
              <a:t>, 0); delay(300);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UpdateLCDDisplay</a:t>
            </a:r>
            <a:r>
              <a:rPr lang="en-US" sz="1800" dirty="0"/>
              <a:t>() ;delay(1500); 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/>
              <a:t>LargeText</a:t>
            </a:r>
            <a:r>
              <a:rPr lang="en-US" sz="1800" dirty="0"/>
              <a:t> = "   calling to </a:t>
            </a:r>
            <a:r>
              <a:rPr lang="en-US" sz="1800" dirty="0" err="1"/>
              <a:t>vera</a:t>
            </a:r>
            <a:r>
              <a:rPr lang="en-US" sz="1800" dirty="0"/>
              <a:t>   ";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/>
              <a:t>UpdateLCDDisplay</a:t>
            </a:r>
            <a:r>
              <a:rPr lang="en-US" sz="1800" dirty="0"/>
              <a:t>() ;delay(1500);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</a:t>
            </a:r>
            <a:r>
              <a:rPr lang="en-US" sz="1800" dirty="0" err="1"/>
              <a:t>BlueLed,LOW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RedLed,HIGH</a:t>
            </a:r>
            <a:r>
              <a:rPr lang="en-US" sz="1800" dirty="0"/>
              <a:t>);delay(300);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</a:t>
            </a:r>
            <a:r>
              <a:rPr lang="en-US" sz="1800" dirty="0" err="1"/>
              <a:t>BlueLed,HIGH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RedLed,LOW</a:t>
            </a:r>
            <a:r>
              <a:rPr lang="en-US" sz="1800" dirty="0"/>
              <a:t>);delay(300);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</a:t>
            </a:r>
            <a:r>
              <a:rPr lang="en-US" sz="1800" dirty="0" err="1"/>
              <a:t>BlueLed,LOW</a:t>
            </a:r>
            <a:r>
              <a:rPr lang="en-US" sz="1800" dirty="0"/>
              <a:t>);</a:t>
            </a:r>
            <a:endParaRPr lang="he-IL" sz="1800" dirty="0"/>
          </a:p>
          <a:p>
            <a:pPr algn="l"/>
            <a:r>
              <a:rPr lang="en-US" sz="1800" dirty="0" err="1"/>
              <a:t>italWrite</a:t>
            </a:r>
            <a:r>
              <a:rPr lang="en-US" sz="1800" dirty="0"/>
              <a:t> (motorA1,HIGH);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(motorA2,LOW);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(motorB1,HIGH);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analogWrite</a:t>
            </a:r>
            <a:r>
              <a:rPr lang="en-US" sz="1800" dirty="0"/>
              <a:t> (</a:t>
            </a:r>
            <a:r>
              <a:rPr lang="en-US" sz="1800" dirty="0" err="1"/>
              <a:t>motorAspeed</a:t>
            </a:r>
            <a:r>
              <a:rPr lang="en-US" sz="1800" dirty="0"/>
              <a:t>, </a:t>
            </a:r>
            <a:r>
              <a:rPr lang="en-US" sz="1800" dirty="0" err="1"/>
              <a:t>t_p_speed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analogWrite</a:t>
            </a:r>
            <a:r>
              <a:rPr lang="en-US" sz="1800" dirty="0"/>
              <a:t> (</a:t>
            </a:r>
            <a:r>
              <a:rPr lang="en-US" sz="1800" dirty="0" err="1"/>
              <a:t>motorBspeed</a:t>
            </a:r>
            <a:r>
              <a:rPr lang="en-US" sz="1800" dirty="0"/>
              <a:t>, </a:t>
            </a:r>
            <a:r>
              <a:rPr lang="en-US" sz="1800" dirty="0" err="1"/>
              <a:t>t_p_speed</a:t>
            </a:r>
            <a:r>
              <a:rPr lang="en-US" sz="1800" dirty="0"/>
              <a:t>);delay(900);</a:t>
            </a:r>
          </a:p>
          <a:p>
            <a:pPr algn="l"/>
            <a:r>
              <a:rPr lang="en-US" sz="1800" dirty="0"/>
              <a:t>  </a:t>
            </a:r>
            <a:endParaRPr lang="he-IL" sz="1800" dirty="0"/>
          </a:p>
          <a:p>
            <a:pPr algn="l"/>
            <a:endParaRPr lang="en-US" sz="1800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8326660" y="951093"/>
            <a:ext cx="3908804" cy="29099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3" name="TextBox 2"/>
          <p:cNvSpPr txBox="1"/>
          <p:nvPr/>
        </p:nvSpPr>
        <p:spPr>
          <a:xfrm>
            <a:off x="8398668" y="1240016"/>
            <a:ext cx="367240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תנאי מרחק קטן ממרחק עצירה. </a:t>
            </a:r>
          </a:p>
          <a:p>
            <a:r>
              <a:rPr lang="he-IL" sz="2800" dirty="0"/>
              <a:t>במידה </a:t>
            </a:r>
            <a:r>
              <a:rPr lang="he-IL" sz="2800" dirty="0" err="1"/>
              <a:t>וכן,עצירה</a:t>
            </a:r>
            <a:r>
              <a:rPr lang="he-IL" sz="2800" dirty="0"/>
              <a:t>, נסיעה אחורנית, הדפסת הודעת סכנה, הדלקת </a:t>
            </a:r>
            <a:r>
              <a:rPr lang="he-IL" sz="2800" dirty="0" err="1"/>
              <a:t>צ'קלקה</a:t>
            </a:r>
            <a:r>
              <a:rPr lang="he-IL" sz="2800" dirty="0"/>
              <a:t>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5118CB8-3E70-4872-8F46-8B993843EEB4}"/>
              </a:ext>
            </a:extLst>
          </p:cNvPr>
          <p:cNvSpPr/>
          <p:nvPr/>
        </p:nvSpPr>
        <p:spPr>
          <a:xfrm>
            <a:off x="4257802" y="116632"/>
            <a:ext cx="49685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 err="1"/>
              <a:t>digitalWrite</a:t>
            </a:r>
            <a:r>
              <a:rPr lang="en-US" sz="1800" dirty="0"/>
              <a:t> (motorA1,LOW);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(motorA2,HIGH);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(motorB1,HIGH);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analogWrite</a:t>
            </a:r>
            <a:r>
              <a:rPr lang="en-US" sz="1800" dirty="0"/>
              <a:t> (</a:t>
            </a:r>
            <a:r>
              <a:rPr lang="en-US" sz="1800" dirty="0" err="1"/>
              <a:t>motorAspeed</a:t>
            </a:r>
            <a:r>
              <a:rPr lang="en-US" sz="1800" dirty="0"/>
              <a:t>, </a:t>
            </a:r>
            <a:r>
              <a:rPr lang="en-US" sz="1800" dirty="0" err="1"/>
              <a:t>t_p_speed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err="1"/>
              <a:t>analogWrite</a:t>
            </a:r>
            <a:r>
              <a:rPr lang="en-US" sz="1800" dirty="0"/>
              <a:t>(</a:t>
            </a:r>
            <a:r>
              <a:rPr lang="en-US" sz="1800" dirty="0" err="1"/>
              <a:t>motorBspeed,t_p_speed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/>
              <a:t>delay(800);</a:t>
            </a:r>
            <a:endParaRPr lang="he-IL" sz="1800" dirty="0"/>
          </a:p>
          <a:p>
            <a:pPr algn="l"/>
            <a:r>
              <a:rPr lang="en-US" sz="1800" dirty="0"/>
              <a:t> </a:t>
            </a:r>
            <a:r>
              <a:rPr lang="en-US" sz="1800" dirty="0" err="1"/>
              <a:t>digitalWrite</a:t>
            </a:r>
            <a:r>
              <a:rPr lang="en-US" sz="1800" dirty="0"/>
              <a:t> (motorA1,LOW);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(motorA2,HIGH);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(motorB2,HIGH);delay(900);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(motorA1,LOW);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(motorA2,HIGH);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(motorB1,HIGH);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(motorB2,LOW);delay(700);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(motorA1,LOW);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(motorA2,HIGH);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(motorB2,HIGH);delay(650);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(motorA1,LOW);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(motorA2,HIGH);                      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 (motorB1,HIGH);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digitalWrite</a:t>
            </a:r>
            <a:r>
              <a:rPr lang="en-US" sz="1800" dirty="0"/>
              <a:t>(motorB2,LOW);</a:t>
            </a:r>
          </a:p>
        </p:txBody>
      </p:sp>
    </p:spTree>
    <p:extLst>
      <p:ext uri="{BB962C8B-B14F-4D97-AF65-F5344CB8AC3E}">
        <p14:creationId xmlns:p14="http://schemas.microsoft.com/office/powerpoint/2010/main" val="30781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7318548" y="-99392"/>
            <a:ext cx="3821165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2" name="מלבן 1"/>
          <p:cNvSpPr/>
          <p:nvPr/>
        </p:nvSpPr>
        <p:spPr>
          <a:xfrm>
            <a:off x="837828" y="-18456"/>
            <a:ext cx="446449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err="1"/>
              <a:t>left_sensor_state</a:t>
            </a:r>
            <a:r>
              <a:rPr lang="en-US" sz="1600" dirty="0"/>
              <a:t> == HIGH;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while(</a:t>
            </a:r>
            <a:r>
              <a:rPr lang="en-US" sz="1600" dirty="0" err="1"/>
              <a:t>left_sensor_state</a:t>
            </a:r>
            <a:r>
              <a:rPr lang="en-US" sz="1600" dirty="0"/>
              <a:t> == LOW){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left_sensor_state</a:t>
            </a:r>
            <a:r>
              <a:rPr lang="en-US" sz="1600" dirty="0"/>
              <a:t> = </a:t>
            </a:r>
            <a:r>
              <a:rPr lang="en-US" sz="1600" dirty="0" err="1"/>
              <a:t>digitalRead</a:t>
            </a:r>
            <a:r>
              <a:rPr lang="en-US" sz="1600" dirty="0"/>
              <a:t>(</a:t>
            </a:r>
            <a:r>
              <a:rPr lang="en-US" sz="1600" dirty="0" err="1"/>
              <a:t>left_sensor_pin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right_sensor_state</a:t>
            </a:r>
            <a:r>
              <a:rPr lang="en-US" sz="1600" dirty="0"/>
              <a:t> = </a:t>
            </a:r>
            <a:r>
              <a:rPr lang="en-US" sz="1600" dirty="0" err="1"/>
              <a:t>digitalRead</a:t>
            </a:r>
            <a:r>
              <a:rPr lang="en-US" sz="1600" dirty="0"/>
              <a:t>(</a:t>
            </a:r>
            <a:r>
              <a:rPr lang="en-US" sz="1600" dirty="0" err="1"/>
              <a:t>right_sensor_pin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Serial.println</a:t>
            </a:r>
            <a:r>
              <a:rPr lang="en-US" sz="1600" dirty="0"/>
              <a:t>(" SAKANA");</a:t>
            </a:r>
          </a:p>
          <a:p>
            <a:pPr algn="l"/>
            <a:r>
              <a:rPr lang="en-US" sz="1600" dirty="0"/>
              <a:t> </a:t>
            </a:r>
          </a:p>
          <a:p>
            <a:pPr algn="l"/>
            <a:r>
              <a:rPr lang="en-US" sz="1600" dirty="0"/>
              <a:t>}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 (motorA1,HIGH);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(motorA2,LOW);                       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 (motorB1,LOW);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(motorB2,HIGH);</a:t>
            </a:r>
          </a:p>
          <a:p>
            <a:pPr algn="l"/>
            <a:r>
              <a:rPr lang="en-US" sz="1600" dirty="0"/>
              <a:t>  delay(100);</a:t>
            </a:r>
          </a:p>
          <a:p>
            <a:pPr algn="l"/>
            <a:r>
              <a:rPr lang="en-US" sz="1600" dirty="0"/>
              <a:t>  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 (motorA1,HIGH);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(motorA2,LOW);                       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 (motorB1,HIGH);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(motorB2,LOW);</a:t>
            </a:r>
          </a:p>
          <a:p>
            <a:pPr algn="l"/>
            <a:r>
              <a:rPr lang="en-US" sz="1600" dirty="0"/>
              <a:t>  delay (500);</a:t>
            </a:r>
          </a:p>
          <a:p>
            <a:pPr algn="l"/>
            <a:r>
              <a:rPr lang="en-US" sz="1600" dirty="0"/>
              <a:t>     </a:t>
            </a:r>
            <a:r>
              <a:rPr lang="en-US" sz="1600" dirty="0" err="1"/>
              <a:t>digitalWrite</a:t>
            </a:r>
            <a:r>
              <a:rPr lang="en-US" sz="1600" dirty="0"/>
              <a:t> (</a:t>
            </a:r>
            <a:r>
              <a:rPr lang="en-US" sz="1600" dirty="0" err="1"/>
              <a:t>BlueLed,LOW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</a:t>
            </a:r>
            <a:r>
              <a:rPr lang="en-US" sz="1600" dirty="0" err="1"/>
              <a:t>RedLed,LOW</a:t>
            </a:r>
            <a:r>
              <a:rPr lang="en-US" sz="1600" dirty="0"/>
              <a:t>);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}</a:t>
            </a: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" name="הסבר מלבני מעוגל 6"/>
          <p:cNvSpPr/>
          <p:nvPr/>
        </p:nvSpPr>
        <p:spPr>
          <a:xfrm>
            <a:off x="7318548" y="3351697"/>
            <a:ext cx="4248472" cy="173348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6" name="TextBox 5"/>
          <p:cNvSpPr txBox="1"/>
          <p:nvPr/>
        </p:nvSpPr>
        <p:spPr>
          <a:xfrm>
            <a:off x="7606580" y="3525942"/>
            <a:ext cx="36004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נסיעה עד לפגישה עם הקו השחור, התמקמות מעליו וסיום לופ.</a:t>
            </a:r>
          </a:p>
        </p:txBody>
      </p:sp>
    </p:spTree>
    <p:extLst>
      <p:ext uri="{BB962C8B-B14F-4D97-AF65-F5344CB8AC3E}">
        <p14:creationId xmlns:p14="http://schemas.microsoft.com/office/powerpoint/2010/main" val="28948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7318548" y="-99392"/>
            <a:ext cx="3821165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2" name="מלבן 1"/>
          <p:cNvSpPr/>
          <p:nvPr/>
        </p:nvSpPr>
        <p:spPr>
          <a:xfrm>
            <a:off x="405781" y="188640"/>
            <a:ext cx="56166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UpdateLCDDisplay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iLenOfLargeText</a:t>
            </a:r>
            <a:r>
              <a:rPr lang="en-US" sz="1800" dirty="0"/>
              <a:t> =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LargeText</a:t>
            </a:r>
            <a:r>
              <a:rPr lang="en-US" sz="1800" dirty="0"/>
              <a:t>);</a:t>
            </a:r>
          </a:p>
          <a:p>
            <a:pPr algn="l"/>
            <a:r>
              <a:rPr lang="en-US" sz="1800" dirty="0"/>
              <a:t>  if (</a:t>
            </a:r>
            <a:r>
              <a:rPr lang="en-US" sz="1800" dirty="0" err="1"/>
              <a:t>iCursor</a:t>
            </a:r>
            <a:r>
              <a:rPr lang="en-US" sz="1800" dirty="0"/>
              <a:t> == (</a:t>
            </a:r>
            <a:r>
              <a:rPr lang="en-US" sz="1800" dirty="0" err="1"/>
              <a:t>iLenOfLargeText</a:t>
            </a:r>
            <a:r>
              <a:rPr lang="en-US" sz="1800" dirty="0"/>
              <a:t> - 1) ) </a:t>
            </a:r>
          </a:p>
          <a:p>
            <a:pPr algn="l"/>
            <a:r>
              <a:rPr lang="en-US" sz="1800" dirty="0"/>
              <a:t>  {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iCursor</a:t>
            </a:r>
            <a:r>
              <a:rPr lang="en-US" sz="1800" dirty="0"/>
              <a:t> = 0;</a:t>
            </a:r>
          </a:p>
          <a:p>
            <a:pPr algn="l"/>
            <a:r>
              <a:rPr lang="en-US" sz="1800" dirty="0"/>
              <a:t>  }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lcd.setCursor</a:t>
            </a:r>
            <a:r>
              <a:rPr lang="en-US" sz="1800" dirty="0"/>
              <a:t>(0,iLineNumber);</a:t>
            </a:r>
          </a:p>
          <a:p>
            <a:pPr algn="l"/>
            <a:r>
              <a:rPr lang="en-US" sz="1800" dirty="0"/>
              <a:t>  </a:t>
            </a:r>
          </a:p>
          <a:p>
            <a:pPr algn="l"/>
            <a:r>
              <a:rPr lang="en-US" sz="1800" dirty="0"/>
              <a:t>  if(</a:t>
            </a:r>
            <a:r>
              <a:rPr lang="en-US" sz="1800" dirty="0" err="1"/>
              <a:t>iCursor</a:t>
            </a:r>
            <a:r>
              <a:rPr lang="en-US" sz="1800" dirty="0"/>
              <a:t> &lt; </a:t>
            </a:r>
            <a:r>
              <a:rPr lang="en-US" sz="1800" dirty="0" err="1"/>
              <a:t>iLenOfLargeText</a:t>
            </a:r>
            <a:r>
              <a:rPr lang="en-US" sz="1800" dirty="0"/>
              <a:t> - 16)</a:t>
            </a:r>
          </a:p>
          <a:p>
            <a:pPr algn="l"/>
            <a:r>
              <a:rPr lang="en-US" sz="1800" dirty="0"/>
              <a:t>  {</a:t>
            </a:r>
          </a:p>
          <a:p>
            <a:pPr algn="l"/>
            <a:r>
              <a:rPr lang="en-US" sz="1800" dirty="0"/>
              <a:t>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iChar</a:t>
            </a:r>
            <a:r>
              <a:rPr lang="en-US" sz="1800" dirty="0"/>
              <a:t> = </a:t>
            </a:r>
            <a:r>
              <a:rPr lang="en-US" sz="1800" dirty="0" err="1"/>
              <a:t>iCursor</a:t>
            </a:r>
            <a:r>
              <a:rPr lang="en-US" sz="1800" dirty="0"/>
              <a:t>; </a:t>
            </a:r>
            <a:r>
              <a:rPr lang="en-US" sz="1800" dirty="0" err="1"/>
              <a:t>iChar</a:t>
            </a:r>
            <a:r>
              <a:rPr lang="en-US" sz="1800" dirty="0"/>
              <a:t> &lt; </a:t>
            </a:r>
            <a:r>
              <a:rPr lang="en-US" sz="1800" dirty="0" err="1"/>
              <a:t>iCursor</a:t>
            </a:r>
            <a:r>
              <a:rPr lang="en-US" sz="1800" dirty="0"/>
              <a:t> + 16 ; </a:t>
            </a:r>
            <a:r>
              <a:rPr lang="en-US" sz="1800" dirty="0" err="1"/>
              <a:t>iChar</a:t>
            </a:r>
            <a:r>
              <a:rPr lang="en-US" sz="1800" dirty="0"/>
              <a:t>++)</a:t>
            </a:r>
          </a:p>
          <a:p>
            <a:pPr algn="l"/>
            <a:r>
              <a:rPr lang="en-US" sz="1800" dirty="0"/>
              <a:t>    {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 err="1"/>
              <a:t>lcd.print</a:t>
            </a:r>
            <a:r>
              <a:rPr lang="en-US" sz="1800" dirty="0"/>
              <a:t>(</a:t>
            </a:r>
            <a:r>
              <a:rPr lang="en-US" sz="1800" dirty="0" err="1"/>
              <a:t>LargeText</a:t>
            </a:r>
            <a:r>
              <a:rPr lang="en-US" sz="1800" dirty="0"/>
              <a:t>[</a:t>
            </a:r>
            <a:r>
              <a:rPr lang="en-US" sz="1800" dirty="0" err="1"/>
              <a:t>iChar</a:t>
            </a:r>
            <a:r>
              <a:rPr lang="en-US" sz="1800" dirty="0"/>
              <a:t>]);</a:t>
            </a:r>
          </a:p>
          <a:p>
            <a:pPr algn="l"/>
            <a:r>
              <a:rPr lang="en-US" sz="1800" dirty="0"/>
              <a:t>    }</a:t>
            </a:r>
          </a:p>
          <a:p>
            <a:pPr algn="l"/>
            <a:r>
              <a:rPr lang="en-US" sz="1800" dirty="0"/>
              <a:t>  }</a:t>
            </a:r>
          </a:p>
          <a:p>
            <a:pPr algn="l"/>
            <a:r>
              <a:rPr lang="en-US" sz="1800" dirty="0"/>
              <a:t>  else</a:t>
            </a:r>
          </a:p>
          <a:p>
            <a:pPr algn="l"/>
            <a:r>
              <a:rPr lang="en-US" sz="1800" dirty="0"/>
              <a:t>  {</a:t>
            </a:r>
          </a:p>
          <a:p>
            <a:pPr algn="l"/>
            <a:r>
              <a:rPr lang="en-US" sz="1800" dirty="0"/>
              <a:t>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iChar</a:t>
            </a:r>
            <a:r>
              <a:rPr lang="en-US" sz="1800" dirty="0"/>
              <a:t> = </a:t>
            </a:r>
            <a:r>
              <a:rPr lang="en-US" sz="1800" dirty="0" err="1"/>
              <a:t>iCursor</a:t>
            </a:r>
            <a:r>
              <a:rPr lang="en-US" sz="1800" dirty="0"/>
              <a:t>; </a:t>
            </a:r>
            <a:r>
              <a:rPr lang="en-US" sz="1800" dirty="0" err="1"/>
              <a:t>iChar</a:t>
            </a:r>
            <a:r>
              <a:rPr lang="en-US" sz="1800" dirty="0"/>
              <a:t> &lt; (</a:t>
            </a:r>
            <a:r>
              <a:rPr lang="en-US" sz="1800" dirty="0" err="1"/>
              <a:t>iLenOfLargeText</a:t>
            </a:r>
            <a:r>
              <a:rPr lang="en-US" sz="1800" dirty="0"/>
              <a:t> - 1) ; </a:t>
            </a:r>
            <a:r>
              <a:rPr lang="en-US" sz="1800" dirty="0" err="1"/>
              <a:t>iChar</a:t>
            </a:r>
            <a:r>
              <a:rPr lang="en-US" sz="1800" dirty="0"/>
              <a:t>++)</a:t>
            </a:r>
          </a:p>
          <a:p>
            <a:pPr algn="l"/>
            <a:r>
              <a:rPr lang="en-US" sz="1800" dirty="0"/>
              <a:t>    {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 err="1"/>
              <a:t>lcd.print</a:t>
            </a:r>
            <a:r>
              <a:rPr lang="en-US" sz="1800" dirty="0"/>
              <a:t>(</a:t>
            </a:r>
            <a:r>
              <a:rPr lang="en-US" sz="1800" dirty="0" err="1"/>
              <a:t>LargeText</a:t>
            </a:r>
            <a:r>
              <a:rPr lang="en-US" sz="1800" dirty="0"/>
              <a:t>[</a:t>
            </a:r>
            <a:r>
              <a:rPr lang="en-US" sz="1800" dirty="0" err="1"/>
              <a:t>iChar</a:t>
            </a:r>
            <a:r>
              <a:rPr lang="en-US" sz="1800" dirty="0"/>
              <a:t>]);</a:t>
            </a:r>
          </a:p>
          <a:p>
            <a:pPr algn="l"/>
            <a:r>
              <a:rPr lang="en-US" sz="1800" dirty="0"/>
              <a:t>    }</a:t>
            </a:r>
          </a:p>
        </p:txBody>
      </p:sp>
      <p:sp>
        <p:nvSpPr>
          <p:cNvPr id="6" name="הסבר מלבני מעוגל 5"/>
          <p:cNvSpPr/>
          <p:nvPr/>
        </p:nvSpPr>
        <p:spPr>
          <a:xfrm>
            <a:off x="8254652" y="3140099"/>
            <a:ext cx="3653326" cy="208910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3" name="TextBox 2"/>
          <p:cNvSpPr txBox="1"/>
          <p:nvPr/>
        </p:nvSpPr>
        <p:spPr>
          <a:xfrm>
            <a:off x="8557235" y="3809656"/>
            <a:ext cx="30243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פונקציה למסך </a:t>
            </a:r>
            <a:r>
              <a:rPr lang="en-US" sz="2800" dirty="0"/>
              <a:t>LCD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06493" y="831775"/>
            <a:ext cx="670148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dirty="0"/>
              <a:t>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iChar</a:t>
            </a:r>
            <a:r>
              <a:rPr lang="en-US" sz="1800" dirty="0"/>
              <a:t> = 0; </a:t>
            </a:r>
            <a:r>
              <a:rPr lang="en-US" sz="1800" dirty="0" err="1"/>
              <a:t>iChar</a:t>
            </a:r>
            <a:r>
              <a:rPr lang="en-US" sz="1800" dirty="0"/>
              <a:t> &lt;= 16 - (</a:t>
            </a:r>
            <a:r>
              <a:rPr lang="en-US" sz="1800" dirty="0" err="1"/>
              <a:t>iLenOfLargeText</a:t>
            </a:r>
            <a:r>
              <a:rPr lang="en-US" sz="1800" dirty="0"/>
              <a:t> - </a:t>
            </a:r>
            <a:r>
              <a:rPr lang="en-US" sz="1800" dirty="0" err="1"/>
              <a:t>iCursor</a:t>
            </a:r>
            <a:r>
              <a:rPr lang="en-US" sz="1800" dirty="0"/>
              <a:t>); </a:t>
            </a:r>
            <a:r>
              <a:rPr lang="en-US" sz="1800" dirty="0" err="1"/>
              <a:t>iChar</a:t>
            </a:r>
            <a:r>
              <a:rPr lang="en-US" sz="1800" dirty="0"/>
              <a:t>++</a:t>
            </a:r>
            <a:r>
              <a:rPr lang="he-IL" sz="1800" dirty="0"/>
              <a:t>(</a:t>
            </a:r>
            <a:endParaRPr lang="en-US" sz="1800" dirty="0"/>
          </a:p>
          <a:p>
            <a:pPr algn="l"/>
            <a:r>
              <a:rPr lang="en-US" sz="1800" dirty="0"/>
              <a:t>    {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 err="1"/>
              <a:t>lcd.print</a:t>
            </a:r>
            <a:r>
              <a:rPr lang="en-US" sz="1800" dirty="0"/>
              <a:t>(</a:t>
            </a:r>
            <a:r>
              <a:rPr lang="en-US" sz="1800" dirty="0" err="1"/>
              <a:t>LargeText</a:t>
            </a:r>
            <a:r>
              <a:rPr lang="en-US" sz="1800" dirty="0"/>
              <a:t>[</a:t>
            </a:r>
            <a:r>
              <a:rPr lang="en-US" sz="1800" dirty="0" err="1"/>
              <a:t>iChar</a:t>
            </a:r>
            <a:r>
              <a:rPr lang="en-US" sz="1800" dirty="0"/>
              <a:t>]);   </a:t>
            </a:r>
          </a:p>
          <a:p>
            <a:pPr algn="l"/>
            <a:r>
              <a:rPr lang="en-US" sz="1800" dirty="0"/>
              <a:t>    }</a:t>
            </a:r>
          </a:p>
          <a:p>
            <a:pPr algn="l"/>
            <a:r>
              <a:rPr lang="en-US" sz="1800" dirty="0"/>
              <a:t>  }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iCursor</a:t>
            </a:r>
            <a:r>
              <a:rPr lang="en-US" sz="1800" dirty="0"/>
              <a:t>++;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r>
              <a:rPr lang="en-US" sz="1800" dirty="0"/>
              <a:t> 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6660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חלקים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lnSpcReduction="10000"/>
          </a:bodyPr>
          <a:lstStyle/>
          <a:p>
            <a:pPr rtl="1"/>
            <a:r>
              <a:rPr lang="en-US" dirty="0"/>
              <a:t>Mega Arduino ADK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מנועי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 gear motor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גלגלים</a:t>
            </a:r>
          </a:p>
          <a:p>
            <a:pPr rtl="1"/>
            <a:r>
              <a:rPr lang="he-IL" dirty="0"/>
              <a:t>2 חיישני </a:t>
            </a:r>
            <a:r>
              <a:rPr lang="en-US" dirty="0"/>
              <a:t>IR</a:t>
            </a:r>
            <a:r>
              <a:rPr lang="he-IL" dirty="0"/>
              <a:t>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חיישן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he-IL" dirty="0"/>
              <a:t>בקר </a:t>
            </a:r>
            <a:r>
              <a:rPr lang="en-US" dirty="0"/>
              <a:t>L298N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LCD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he-IL" dirty="0"/>
              <a:t>מקור מתח </a:t>
            </a:r>
            <a:r>
              <a:rPr lang="en-US" dirty="0"/>
              <a:t>V</a:t>
            </a:r>
            <a:r>
              <a:rPr lang="he-IL" dirty="0"/>
              <a:t>9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40" y="3212976"/>
            <a:ext cx="5040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הוסף תמונה ומספור רכיבים.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יהלום 66"/>
          <p:cNvSpPr/>
          <p:nvPr/>
        </p:nvSpPr>
        <p:spPr>
          <a:xfrm>
            <a:off x="6990523" y="2528388"/>
            <a:ext cx="1714266" cy="714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66" name="יהלום 65"/>
          <p:cNvSpPr/>
          <p:nvPr/>
        </p:nvSpPr>
        <p:spPr>
          <a:xfrm>
            <a:off x="3279551" y="4726433"/>
            <a:ext cx="1714266" cy="714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65" name="יהלום 64"/>
          <p:cNvSpPr/>
          <p:nvPr/>
        </p:nvSpPr>
        <p:spPr>
          <a:xfrm>
            <a:off x="3273415" y="3580841"/>
            <a:ext cx="1714266" cy="714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64" name="יהלום 63"/>
          <p:cNvSpPr/>
          <p:nvPr/>
        </p:nvSpPr>
        <p:spPr>
          <a:xfrm>
            <a:off x="3253577" y="2466995"/>
            <a:ext cx="1714266" cy="714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23" name="יהלום 22"/>
          <p:cNvSpPr/>
          <p:nvPr/>
        </p:nvSpPr>
        <p:spPr>
          <a:xfrm>
            <a:off x="3241148" y="1443634"/>
            <a:ext cx="1714266" cy="714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62" name="מלבן 61"/>
          <p:cNvSpPr/>
          <p:nvPr/>
        </p:nvSpPr>
        <p:spPr>
          <a:xfrm>
            <a:off x="9456146" y="4296785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60" name="מלבן 59"/>
          <p:cNvSpPr/>
          <p:nvPr/>
        </p:nvSpPr>
        <p:spPr>
          <a:xfrm>
            <a:off x="9456146" y="3448306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58" name="מלבן 57"/>
          <p:cNvSpPr/>
          <p:nvPr/>
        </p:nvSpPr>
        <p:spPr>
          <a:xfrm>
            <a:off x="9445269" y="2742069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57" name="מלבן 56"/>
          <p:cNvSpPr/>
          <p:nvPr/>
        </p:nvSpPr>
        <p:spPr>
          <a:xfrm>
            <a:off x="890147" y="4954523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56" name="מלבן 55"/>
          <p:cNvSpPr/>
          <p:nvPr/>
        </p:nvSpPr>
        <p:spPr>
          <a:xfrm>
            <a:off x="908275" y="3789037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54" name="מלבן 53"/>
          <p:cNvSpPr/>
          <p:nvPr/>
        </p:nvSpPr>
        <p:spPr>
          <a:xfrm>
            <a:off x="870010" y="1633294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50" name="מלבן 49"/>
          <p:cNvSpPr/>
          <p:nvPr/>
        </p:nvSpPr>
        <p:spPr>
          <a:xfrm>
            <a:off x="870010" y="2685149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9" name="מלבן 48"/>
          <p:cNvSpPr/>
          <p:nvPr/>
        </p:nvSpPr>
        <p:spPr>
          <a:xfrm>
            <a:off x="3484831" y="5893701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8" name="מלבן 47"/>
          <p:cNvSpPr/>
          <p:nvPr/>
        </p:nvSpPr>
        <p:spPr>
          <a:xfrm>
            <a:off x="7096372" y="3833898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7" name="מלבן 46"/>
          <p:cNvSpPr/>
          <p:nvPr/>
        </p:nvSpPr>
        <p:spPr>
          <a:xfrm>
            <a:off x="7199584" y="1630456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6" name="מלבן 45"/>
          <p:cNvSpPr/>
          <p:nvPr/>
        </p:nvSpPr>
        <p:spPr>
          <a:xfrm>
            <a:off x="3295550" y="666536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22" name="מלבן 21"/>
          <p:cNvSpPr/>
          <p:nvPr/>
        </p:nvSpPr>
        <p:spPr>
          <a:xfrm>
            <a:off x="7096372" y="712827"/>
            <a:ext cx="1471364" cy="3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21" name="אליפסה 20"/>
          <p:cNvSpPr/>
          <p:nvPr/>
        </p:nvSpPr>
        <p:spPr>
          <a:xfrm>
            <a:off x="4820346" y="74582"/>
            <a:ext cx="2088232" cy="51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981844" y="-459432"/>
            <a:ext cx="10360501" cy="1223963"/>
          </a:xfrm>
        </p:spPr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תרשים זרימה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8358" y="74582"/>
            <a:ext cx="187220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התחלת מערכת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9184" y="618944"/>
            <a:ext cx="100811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חיישן </a:t>
            </a:r>
            <a:r>
              <a:rPr lang="en-US" sz="2000" dirty="0"/>
              <a:t>IR</a:t>
            </a:r>
            <a:endParaRPr lang="he-IL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2796" y="641419"/>
            <a:ext cx="10897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חיישן </a:t>
            </a:r>
            <a:r>
              <a:rPr lang="en-US" sz="2000" dirty="0"/>
              <a:t>US</a:t>
            </a:r>
            <a:endParaRPr lang="he-IL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2681" y="1531283"/>
            <a:ext cx="1152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חיישן ימין מקבל קלט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52861" y="2729552"/>
            <a:ext cx="165618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עצירה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7833" y="2548923"/>
            <a:ext cx="12257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חיישן שמאל מקבל קלט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97833" y="4815235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שני החיישנים מקבלים קלט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17596" y="3682395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שני החיישנים ללא קלט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0010" y="260644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תיקון נסיעה שמאלה עם הודעה מתאימה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6267" y="3716769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נסיעה קדימה עם הודעה מתאימה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9343" y="4869477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עצירה עם הודעה מתאימה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0433" y="5888453"/>
            <a:ext cx="129614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/>
              <a:t>המשך נסיעה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99584" y="1631566"/>
            <a:ext cx="129614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/>
              <a:t>מדידת מרחק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99584" y="2606442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מרחק קטן מ</a:t>
            </a:r>
          </a:p>
          <a:p>
            <a:pPr algn="ctr"/>
            <a:r>
              <a:rPr lang="en-US" sz="1400" dirty="0"/>
              <a:t>Stop distance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199584" y="3835008"/>
            <a:ext cx="129614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/>
              <a:t>המשך נסיעה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79818" y="3426778"/>
            <a:ext cx="160226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כתיבת הודעה מתאימה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56146" y="4288566"/>
            <a:ext cx="146048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ביצוע תמרון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5994" y="157229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נסיעה ימינה עם הודעה מתאימה</a:t>
            </a:r>
          </a:p>
        </p:txBody>
      </p:sp>
      <p:cxnSp>
        <p:nvCxnSpPr>
          <p:cNvPr id="44" name="מחבר מרפקי 43"/>
          <p:cNvCxnSpPr>
            <a:stCxn id="21" idx="2"/>
            <a:endCxn id="19" idx="0"/>
          </p:cNvCxnSpPr>
          <p:nvPr/>
        </p:nvCxnSpPr>
        <p:spPr>
          <a:xfrm rot="10800000" flipV="1">
            <a:off x="4103240" y="330766"/>
            <a:ext cx="717106" cy="2881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מרפקי 69"/>
          <p:cNvCxnSpPr>
            <a:stCxn id="21" idx="6"/>
            <a:endCxn id="28" idx="0"/>
          </p:cNvCxnSpPr>
          <p:nvPr/>
        </p:nvCxnSpPr>
        <p:spPr>
          <a:xfrm>
            <a:off x="6908578" y="330767"/>
            <a:ext cx="939078" cy="3106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חץ ישר 81"/>
          <p:cNvCxnSpPr>
            <a:stCxn id="19" idx="2"/>
            <a:endCxn id="23" idx="0"/>
          </p:cNvCxnSpPr>
          <p:nvPr/>
        </p:nvCxnSpPr>
        <p:spPr>
          <a:xfrm flipH="1">
            <a:off x="4098281" y="1019054"/>
            <a:ext cx="4959" cy="424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>
            <a:stCxn id="23" idx="2"/>
            <a:endCxn id="64" idx="0"/>
          </p:cNvCxnSpPr>
          <p:nvPr/>
        </p:nvCxnSpPr>
        <p:spPr>
          <a:xfrm>
            <a:off x="4098281" y="2158052"/>
            <a:ext cx="12429" cy="308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חץ ישר 85"/>
          <p:cNvCxnSpPr>
            <a:stCxn id="64" idx="2"/>
            <a:endCxn id="65" idx="0"/>
          </p:cNvCxnSpPr>
          <p:nvPr/>
        </p:nvCxnSpPr>
        <p:spPr>
          <a:xfrm>
            <a:off x="4110710" y="3181413"/>
            <a:ext cx="19838" cy="3994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חץ ישר 87"/>
          <p:cNvCxnSpPr>
            <a:stCxn id="65" idx="2"/>
            <a:endCxn id="66" idx="0"/>
          </p:cNvCxnSpPr>
          <p:nvPr/>
        </p:nvCxnSpPr>
        <p:spPr>
          <a:xfrm>
            <a:off x="4130548" y="4295259"/>
            <a:ext cx="6136" cy="4311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חץ ישר 99"/>
          <p:cNvCxnSpPr>
            <a:stCxn id="66" idx="2"/>
            <a:endCxn id="38" idx="0"/>
          </p:cNvCxnSpPr>
          <p:nvPr/>
        </p:nvCxnSpPr>
        <p:spPr>
          <a:xfrm>
            <a:off x="4136684" y="5440851"/>
            <a:ext cx="11821" cy="447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חץ ישר 104"/>
          <p:cNvCxnSpPr>
            <a:stCxn id="23" idx="1"/>
            <a:endCxn id="54" idx="3"/>
          </p:cNvCxnSpPr>
          <p:nvPr/>
        </p:nvCxnSpPr>
        <p:spPr>
          <a:xfrm flipH="1">
            <a:off x="2341374" y="1800843"/>
            <a:ext cx="899774" cy="22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חץ ישר 107"/>
          <p:cNvCxnSpPr>
            <a:stCxn id="64" idx="1"/>
            <a:endCxn id="35" idx="3"/>
          </p:cNvCxnSpPr>
          <p:nvPr/>
        </p:nvCxnSpPr>
        <p:spPr>
          <a:xfrm flipH="1">
            <a:off x="2382178" y="2824204"/>
            <a:ext cx="871399" cy="13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>
            <a:stCxn id="65" idx="1"/>
            <a:endCxn id="36" idx="3"/>
          </p:cNvCxnSpPr>
          <p:nvPr/>
        </p:nvCxnSpPr>
        <p:spPr>
          <a:xfrm flipH="1">
            <a:off x="2348435" y="3938050"/>
            <a:ext cx="924980" cy="95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>
            <a:stCxn id="66" idx="1"/>
            <a:endCxn id="37" idx="3"/>
          </p:cNvCxnSpPr>
          <p:nvPr/>
        </p:nvCxnSpPr>
        <p:spPr>
          <a:xfrm flipH="1">
            <a:off x="2361511" y="5083642"/>
            <a:ext cx="918040" cy="166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>
            <a:stCxn id="28" idx="2"/>
            <a:endCxn id="39" idx="0"/>
          </p:cNvCxnSpPr>
          <p:nvPr/>
        </p:nvCxnSpPr>
        <p:spPr>
          <a:xfrm>
            <a:off x="7847656" y="1041529"/>
            <a:ext cx="0" cy="5900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חץ ישר 127"/>
          <p:cNvCxnSpPr>
            <a:stCxn id="39" idx="2"/>
            <a:endCxn id="67" idx="0"/>
          </p:cNvCxnSpPr>
          <p:nvPr/>
        </p:nvCxnSpPr>
        <p:spPr>
          <a:xfrm>
            <a:off x="7847656" y="1970120"/>
            <a:ext cx="0" cy="5582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חץ ישר 131"/>
          <p:cNvCxnSpPr>
            <a:stCxn id="67" idx="2"/>
            <a:endCxn id="41" idx="0"/>
          </p:cNvCxnSpPr>
          <p:nvPr/>
        </p:nvCxnSpPr>
        <p:spPr>
          <a:xfrm>
            <a:off x="7847656" y="3242806"/>
            <a:ext cx="0" cy="592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חץ ישר 134"/>
          <p:cNvCxnSpPr>
            <a:stCxn id="67" idx="3"/>
            <a:endCxn id="31" idx="1"/>
          </p:cNvCxnSpPr>
          <p:nvPr/>
        </p:nvCxnSpPr>
        <p:spPr>
          <a:xfrm flipV="1">
            <a:off x="8704789" y="2868052"/>
            <a:ext cx="648072" cy="1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40"/>
          <p:cNvCxnSpPr>
            <a:cxnSpLocks/>
            <a:stCxn id="31" idx="2"/>
            <a:endCxn id="42" idx="0"/>
          </p:cNvCxnSpPr>
          <p:nvPr/>
        </p:nvCxnSpPr>
        <p:spPr>
          <a:xfrm flipH="1">
            <a:off x="10180951" y="3006551"/>
            <a:ext cx="2" cy="42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חץ ישר 142"/>
          <p:cNvCxnSpPr>
            <a:cxnSpLocks/>
            <a:stCxn id="60" idx="2"/>
            <a:endCxn id="43" idx="0"/>
          </p:cNvCxnSpPr>
          <p:nvPr/>
        </p:nvCxnSpPr>
        <p:spPr>
          <a:xfrm flipH="1">
            <a:off x="10186390" y="3787970"/>
            <a:ext cx="5438" cy="500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673075" y="1453186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כן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669642" y="2468482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כן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669642" y="3629336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כן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669642" y="4806643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911769" y="2546649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כן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139161" y="2146335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לא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134642" y="4412451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לא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140191" y="5591651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לא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139161" y="3249145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לא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935266" y="3352337"/>
            <a:ext cx="3549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לא</a:t>
            </a:r>
          </a:p>
        </p:txBody>
      </p:sp>
      <p:cxnSp>
        <p:nvCxnSpPr>
          <p:cNvPr id="166" name="מחבר מרפקי 165"/>
          <p:cNvCxnSpPr>
            <a:stCxn id="49" idx="3"/>
            <a:endCxn id="46" idx="3"/>
          </p:cNvCxnSpPr>
          <p:nvPr/>
        </p:nvCxnSpPr>
        <p:spPr>
          <a:xfrm flipH="1" flipV="1">
            <a:off x="4766914" y="836368"/>
            <a:ext cx="189281" cy="5227165"/>
          </a:xfrm>
          <a:prstGeom prst="bentConnector3">
            <a:avLst>
              <a:gd name="adj1" fmla="val -12077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מרפקי 167"/>
          <p:cNvCxnSpPr>
            <a:stCxn id="48" idx="1"/>
            <a:endCxn id="22" idx="1"/>
          </p:cNvCxnSpPr>
          <p:nvPr/>
        </p:nvCxnSpPr>
        <p:spPr>
          <a:xfrm rot="10800000">
            <a:off x="7096372" y="882660"/>
            <a:ext cx="12700" cy="312107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מרפקי 173"/>
          <p:cNvCxnSpPr>
            <a:stCxn id="62" idx="3"/>
            <a:endCxn id="22" idx="3"/>
          </p:cNvCxnSpPr>
          <p:nvPr/>
        </p:nvCxnSpPr>
        <p:spPr>
          <a:xfrm flipH="1" flipV="1">
            <a:off x="8567736" y="882659"/>
            <a:ext cx="2359774" cy="3583958"/>
          </a:xfrm>
          <a:prstGeom prst="bentConnector3">
            <a:avLst>
              <a:gd name="adj1" fmla="val -968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/>
              <a:t>סדר פעולות של הרובוט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4212" y="1706880"/>
            <a:ext cx="10360501" cy="4674448"/>
          </a:xfrm>
        </p:spPr>
        <p:txBody>
          <a:bodyPr rtlCol="1"/>
          <a:lstStyle/>
          <a:p>
            <a:r>
              <a:rPr lang="he-IL" dirty="0"/>
              <a:t>מדידת מרחק לאובייקט הנמצא בדרכו.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הפעלת מסך לד, והמנועים. תחילת נסיעה.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 והרובוט אינו מזהה </a:t>
            </a:r>
            <a:r>
              <a:rPr lang="he-IL" dirty="0"/>
              <a:t>אובייקט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המפריע לו בדרכו הוא </a:t>
            </a:r>
            <a:r>
              <a:rPr lang="he-IL" dirty="0"/>
              <a:t>עוקב על קו שחור, ובמידת הצורך מתקן את נסיעתו.</a:t>
            </a:r>
          </a:p>
          <a:p>
            <a:pPr rtl="1"/>
            <a:r>
              <a:rPr lang="he-IL" dirty="0"/>
              <a:t>במידה והרובוט מזהה אובייקט, הוא מבצע תמרון , ומראה על מסך הלד הודעה מתאימה.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78099"/>
          </a:xfrm>
        </p:spPr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יציאות וכניסות (איזה רכיב מחובר לאן)</a:t>
            </a:r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918705"/>
              </p:ext>
            </p:extLst>
          </p:nvPr>
        </p:nvGraphicFramePr>
        <p:xfrm>
          <a:off x="7174532" y="1484784"/>
          <a:ext cx="4824536" cy="4602757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736893206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396311658"/>
                    </a:ext>
                  </a:extLst>
                </a:gridCol>
              </a:tblGrid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he-IL" sz="1800" b="0" baseline="-25000" dirty="0"/>
                        <a:t>רכיב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b="0" dirty="0"/>
                        <a:t>יציאה/כניסה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802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solidFill>
                            <a:srgbClr val="0070C0"/>
                          </a:solidFill>
                        </a:rPr>
                        <a:t>מסך</a:t>
                      </a:r>
                      <a:r>
                        <a:rPr lang="he-IL" sz="1800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70C0"/>
                          </a:solidFill>
                        </a:rPr>
                        <a:t>LCD</a:t>
                      </a:r>
                      <a:endParaRPr lang="he-I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29,28,26,27,30,31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37785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solidFill>
                            <a:srgbClr val="FFFF00"/>
                          </a:solidFill>
                        </a:rPr>
                        <a:t>חיישן</a:t>
                      </a:r>
                      <a:r>
                        <a:rPr lang="he-IL" sz="18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FFFF00"/>
                          </a:solidFill>
                        </a:rPr>
                        <a:t>US</a:t>
                      </a:r>
                      <a:endParaRPr lang="he-IL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11,12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04625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solidFill>
                            <a:srgbClr val="FF0000"/>
                          </a:solidFill>
                        </a:rPr>
                        <a:t>נורות</a:t>
                      </a:r>
                      <a:r>
                        <a:rPr lang="he-IL" sz="1800" baseline="0" dirty="0">
                          <a:solidFill>
                            <a:srgbClr val="FF0000"/>
                          </a:solidFill>
                        </a:rPr>
                        <a:t> לד</a:t>
                      </a:r>
                      <a:endParaRPr lang="he-IL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32,33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59050"/>
                  </a:ext>
                </a:extLst>
              </a:tr>
              <a:tr h="596155"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מנועי</a:t>
                      </a:r>
                      <a:r>
                        <a:rPr lang="he-IL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DC</a:t>
                      </a:r>
                      <a:endParaRPr lang="he-IL" sz="18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לבקר</a:t>
                      </a:r>
                      <a:r>
                        <a:rPr lang="he-IL" sz="1800" baseline="0" dirty="0"/>
                        <a:t> </a:t>
                      </a:r>
                      <a:r>
                        <a:rPr lang="en-US" sz="1800" baseline="0" dirty="0"/>
                        <a:t>L298N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79613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חיישני</a:t>
                      </a:r>
                      <a:r>
                        <a:rPr lang="he-IL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IR</a:t>
                      </a:r>
                      <a:endParaRPr lang="he-I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9,10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80682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Mega Arduino ADK</a:t>
                      </a:r>
                      <a:endParaRPr lang="he-IL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Vin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78938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מטריצה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GND,</a:t>
                      </a:r>
                      <a:r>
                        <a:rPr lang="en-US" sz="1800" baseline="0" dirty="0"/>
                        <a:t> 5V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9367"/>
                  </a:ext>
                </a:extLst>
              </a:tr>
              <a:tr h="687888">
                <a:tc>
                  <a:txBody>
                    <a:bodyPr/>
                    <a:lstStyle/>
                    <a:p>
                      <a:r>
                        <a:rPr lang="he-IL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בקר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L298N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3,4,5,6,7,8,</a:t>
                      </a:r>
                      <a:r>
                        <a:rPr lang="en-US" sz="1800" baseline="0" dirty="0"/>
                        <a:t> Vin, GND</a:t>
                      </a:r>
                      <a:r>
                        <a:rPr lang="he-IL" sz="1800" baseline="0" dirty="0"/>
                        <a:t>,</a:t>
                      </a:r>
                    </a:p>
                    <a:p>
                      <a:pPr rtl="1"/>
                      <a:r>
                        <a:rPr lang="he-IL" sz="1800" baseline="0" dirty="0"/>
                        <a:t>מנועים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29331"/>
                  </a:ext>
                </a:extLst>
              </a:tr>
            </a:tbl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95EC2E30-A95F-42EB-B7A1-588E009B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7248495" cy="4070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דיו 5">
                <a:extLst>
                  <a:ext uri="{FF2B5EF4-FFF2-40B4-BE49-F238E27FC236}">
                    <a16:creationId xmlns:a16="http://schemas.microsoft.com/office/drawing/2014/main" id="{B49495D5-1547-4495-85FB-B037153617BF}"/>
                  </a:ext>
                </a:extLst>
              </p14:cNvPr>
              <p14:cNvContentPartPr/>
              <p14:nvPr/>
            </p14:nvContentPartPr>
            <p14:xfrm>
              <a:off x="352984" y="1188092"/>
              <a:ext cx="2279520" cy="1398960"/>
            </p14:xfrm>
          </p:contentPart>
        </mc:Choice>
        <mc:Fallback xmlns="">
          <p:pic>
            <p:nvPicPr>
              <p:cNvPr id="6" name="דיו 5">
                <a:extLst>
                  <a:ext uri="{FF2B5EF4-FFF2-40B4-BE49-F238E27FC236}">
                    <a16:creationId xmlns:a16="http://schemas.microsoft.com/office/drawing/2014/main" id="{B49495D5-1547-4495-85FB-B037153617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984" y="1170092"/>
                <a:ext cx="231516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דיו 8">
                <a:extLst>
                  <a:ext uri="{FF2B5EF4-FFF2-40B4-BE49-F238E27FC236}">
                    <a16:creationId xmlns:a16="http://schemas.microsoft.com/office/drawing/2014/main" id="{3946BAA0-687C-46C8-AA73-43CDDBFF2160}"/>
                  </a:ext>
                </a:extLst>
              </p14:cNvPr>
              <p14:cNvContentPartPr/>
              <p14:nvPr/>
            </p14:nvContentPartPr>
            <p14:xfrm>
              <a:off x="3448984" y="1327412"/>
              <a:ext cx="1791720" cy="1065960"/>
            </p14:xfrm>
          </p:contentPart>
        </mc:Choice>
        <mc:Fallback xmlns="">
          <p:pic>
            <p:nvPicPr>
              <p:cNvPr id="9" name="דיו 8">
                <a:extLst>
                  <a:ext uri="{FF2B5EF4-FFF2-40B4-BE49-F238E27FC236}">
                    <a16:creationId xmlns:a16="http://schemas.microsoft.com/office/drawing/2014/main" id="{3946BAA0-687C-46C8-AA73-43CDDBFF21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0984" y="1309772"/>
                <a:ext cx="182736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דיו 9">
                <a:extLst>
                  <a:ext uri="{FF2B5EF4-FFF2-40B4-BE49-F238E27FC236}">
                    <a16:creationId xmlns:a16="http://schemas.microsoft.com/office/drawing/2014/main" id="{087A949D-A6A8-4FE5-BCAA-3A39A96DC6F4}"/>
                  </a:ext>
                </a:extLst>
              </p14:cNvPr>
              <p14:cNvContentPartPr/>
              <p14:nvPr/>
            </p14:nvContentPartPr>
            <p14:xfrm>
              <a:off x="2784784" y="1891172"/>
              <a:ext cx="219960" cy="367560"/>
            </p14:xfrm>
          </p:contentPart>
        </mc:Choice>
        <mc:Fallback xmlns="">
          <p:pic>
            <p:nvPicPr>
              <p:cNvPr id="10" name="דיו 9">
                <a:extLst>
                  <a:ext uri="{FF2B5EF4-FFF2-40B4-BE49-F238E27FC236}">
                    <a16:creationId xmlns:a16="http://schemas.microsoft.com/office/drawing/2014/main" id="{087A949D-A6A8-4FE5-BCAA-3A39A96DC6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6784" y="1873532"/>
                <a:ext cx="2556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1C8BF2BC-5A21-4D6F-92E8-10E9548C55F2}"/>
                  </a:ext>
                </a:extLst>
              </p14:cNvPr>
              <p14:cNvContentPartPr/>
              <p14:nvPr/>
            </p14:nvContentPartPr>
            <p14:xfrm>
              <a:off x="4804744" y="1864172"/>
              <a:ext cx="336240" cy="37368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1C8BF2BC-5A21-4D6F-92E8-10E9548C5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6744" y="1846532"/>
                <a:ext cx="371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10B1D194-AC3F-422F-9F71-C1A9D3B0FEA1}"/>
                  </a:ext>
                </a:extLst>
              </p14:cNvPr>
              <p14:cNvContentPartPr/>
              <p14:nvPr/>
            </p14:nvContentPartPr>
            <p14:xfrm>
              <a:off x="5107504" y="3279692"/>
              <a:ext cx="2102400" cy="173412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10B1D194-AC3F-422F-9F71-C1A9D3B0FE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9864" y="3262052"/>
                <a:ext cx="2138040" cy="17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8CEA1AFA-09A4-4DDB-A3C4-199311B45C05}"/>
                  </a:ext>
                </a:extLst>
              </p14:cNvPr>
              <p14:cNvContentPartPr/>
              <p14:nvPr/>
            </p14:nvContentPartPr>
            <p14:xfrm>
              <a:off x="2860384" y="1195292"/>
              <a:ext cx="995040" cy="1368000"/>
            </p14:xfrm>
          </p:contentPart>
        </mc:Choice>
        <mc:Fallback xmlns=""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8CEA1AFA-09A4-4DDB-A3C4-199311B45C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2384" y="1177652"/>
                <a:ext cx="1030680" cy="14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D93AE3E5-AD94-43E2-9B4E-D9BE2695F2CC}"/>
                  </a:ext>
                </a:extLst>
              </p14:cNvPr>
              <p14:cNvContentPartPr/>
              <p14:nvPr/>
            </p14:nvContentPartPr>
            <p14:xfrm>
              <a:off x="3469864" y="3487052"/>
              <a:ext cx="1757520" cy="1461240"/>
            </p14:xfrm>
          </p:contentPart>
        </mc:Choice>
        <mc:Fallback xmlns=""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D93AE3E5-AD94-43E2-9B4E-D9BE2695F2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1864" y="3469412"/>
                <a:ext cx="1793160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9DB55DB6-8050-4D5F-9CEF-CAA76E74506E}"/>
                  </a:ext>
                </a:extLst>
              </p14:cNvPr>
              <p14:cNvContentPartPr/>
              <p14:nvPr/>
            </p14:nvContentPartPr>
            <p14:xfrm>
              <a:off x="14199304" y="1652852"/>
              <a:ext cx="360" cy="360"/>
            </p14:xfrm>
          </p:contentPart>
        </mc:Choice>
        <mc:Fallback xmlns=""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9DB55DB6-8050-4D5F-9CEF-CAA76E7450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181664" y="16348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7E0611AD-3A25-49EC-BDA1-2AC08B9AD5B4}"/>
                  </a:ext>
                </a:extLst>
              </p14:cNvPr>
              <p14:cNvContentPartPr/>
              <p14:nvPr/>
            </p14:nvContentPartPr>
            <p14:xfrm>
              <a:off x="4305784" y="2354492"/>
              <a:ext cx="360" cy="360"/>
            </p14:xfrm>
          </p:contentPart>
        </mc:Choice>
        <mc:Fallback xmlns=""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7E0611AD-3A25-49EC-BDA1-2AC08B9AD5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7784" y="2336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07CED5E1-DE91-405C-A5C4-6ED94956DAFB}"/>
                  </a:ext>
                </a:extLst>
              </p14:cNvPr>
              <p14:cNvContentPartPr/>
              <p14:nvPr/>
            </p14:nvContentPartPr>
            <p14:xfrm>
              <a:off x="4459864" y="2402732"/>
              <a:ext cx="360" cy="360"/>
            </p14:xfrm>
          </p:contentPart>
        </mc:Choice>
        <mc:Fallback xmlns=""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07CED5E1-DE91-405C-A5C4-6ED94956DA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2224" y="238473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הסבר מלבני מעוגל 7"/>
          <p:cNvSpPr/>
          <p:nvPr/>
        </p:nvSpPr>
        <p:spPr>
          <a:xfrm>
            <a:off x="3646140" y="1367398"/>
            <a:ext cx="2624791" cy="1916832"/>
          </a:xfrm>
          <a:prstGeom prst="wedgeRoundRectCallout">
            <a:avLst>
              <a:gd name="adj1" fmla="val -75777"/>
              <a:gd name="adj2" fmla="val -25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9982844" y="124715"/>
            <a:ext cx="1372893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2" name="מלבן 1"/>
          <p:cNvSpPr/>
          <p:nvPr/>
        </p:nvSpPr>
        <p:spPr>
          <a:xfrm>
            <a:off x="943417" y="0"/>
            <a:ext cx="6092825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//////////// </a:t>
            </a:r>
            <a:r>
              <a:rPr lang="en-US" sz="2000" dirty="0" err="1"/>
              <a:t>lcd</a:t>
            </a:r>
            <a:r>
              <a:rPr lang="en-US" sz="2000" dirty="0"/>
              <a:t> code</a:t>
            </a:r>
          </a:p>
          <a:p>
            <a:pPr algn="l"/>
            <a:r>
              <a:rPr lang="en-US" sz="2000" dirty="0"/>
              <a:t> #include &lt;</a:t>
            </a:r>
            <a:r>
              <a:rPr lang="en-US" sz="2000" dirty="0" err="1"/>
              <a:t>LiquidCrystal.h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 err="1"/>
              <a:t>LiquidCrystal</a:t>
            </a:r>
            <a:r>
              <a:rPr lang="en-US" sz="2000" dirty="0"/>
              <a:t> </a:t>
            </a:r>
            <a:r>
              <a:rPr lang="en-US" sz="2000" dirty="0" err="1"/>
              <a:t>lcd</a:t>
            </a:r>
            <a:r>
              <a:rPr lang="en-US" sz="2000" dirty="0"/>
              <a:t>(31, 30, 26,27, 28, 29);</a:t>
            </a:r>
          </a:p>
          <a:p>
            <a:pPr algn="l"/>
            <a:r>
              <a:rPr lang="en-US" sz="2000" dirty="0"/>
              <a:t>char * </a:t>
            </a:r>
            <a:r>
              <a:rPr lang="en-US" sz="2000" dirty="0" err="1"/>
              <a:t>LargeText</a:t>
            </a:r>
            <a:r>
              <a:rPr lang="en-US" sz="2000" dirty="0"/>
              <a:t> = "  Hello world!   ";</a:t>
            </a:r>
          </a:p>
          <a:p>
            <a:pPr algn="l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iLineNumber</a:t>
            </a:r>
            <a:r>
              <a:rPr lang="en-US" sz="2000" dirty="0"/>
              <a:t> = 1;   </a:t>
            </a:r>
          </a:p>
          <a:p>
            <a:pPr algn="l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iCursor</a:t>
            </a:r>
            <a:r>
              <a:rPr lang="en-US" sz="2000" dirty="0"/>
              <a:t> = 0;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/>
              <a:t> ///////// drive code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vSpeed</a:t>
            </a:r>
            <a:r>
              <a:rPr lang="en-US" sz="2000" dirty="0"/>
              <a:t> = 110;                   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turn_speed</a:t>
            </a:r>
            <a:r>
              <a:rPr lang="en-US" sz="2000" dirty="0"/>
              <a:t> =230;    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t_p_speed</a:t>
            </a:r>
            <a:r>
              <a:rPr lang="en-US" sz="2000" dirty="0"/>
              <a:t> = 125;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stop_distance</a:t>
            </a:r>
            <a:r>
              <a:rPr lang="en-US" sz="2000" dirty="0"/>
              <a:t> = 20;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turn_delay</a:t>
            </a:r>
            <a:r>
              <a:rPr lang="en-US" sz="2000" dirty="0"/>
              <a:t> = 12;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/>
              <a:t>//HC-SR04 Sensor connection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trigPin</a:t>
            </a:r>
            <a:r>
              <a:rPr lang="en-US" sz="2000" dirty="0"/>
              <a:t> = 11;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echoPin</a:t>
            </a:r>
            <a:r>
              <a:rPr lang="en-US" sz="2000" dirty="0"/>
              <a:t> = 12;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/>
              <a:t>  //</a:t>
            </a:r>
            <a:r>
              <a:rPr lang="en-US" sz="2000" dirty="0" err="1"/>
              <a:t>leds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RedLed</a:t>
            </a:r>
            <a:r>
              <a:rPr lang="en-US" sz="2000" dirty="0"/>
              <a:t> = 32;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BlueLed</a:t>
            </a:r>
            <a:r>
              <a:rPr lang="en-US" sz="2000" dirty="0"/>
              <a:t> = 33;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7355" y="1345238"/>
            <a:ext cx="254705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הגדרת משתנים וכניסות:</a:t>
            </a:r>
          </a:p>
          <a:p>
            <a:r>
              <a:rPr lang="he-IL" sz="2000" dirty="0"/>
              <a:t>מסך לד עם מחרוזת.</a:t>
            </a:r>
          </a:p>
          <a:p>
            <a:r>
              <a:rPr lang="he-IL" sz="2000" dirty="0"/>
              <a:t>ערכי מהירות, ומרחק עצירה. חיישן מרחק.</a:t>
            </a:r>
          </a:p>
          <a:p>
            <a:r>
              <a:rPr lang="he-IL" sz="2000" dirty="0"/>
              <a:t>נורות לד.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4CA38E7-88BE-4071-8C58-7004C6B0FD94}"/>
              </a:ext>
            </a:extLst>
          </p:cNvPr>
          <p:cNvSpPr/>
          <p:nvPr/>
        </p:nvSpPr>
        <p:spPr>
          <a:xfrm>
            <a:off x="8038628" y="984900"/>
            <a:ext cx="35120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//L293 Connection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motorA1      = 3;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motorA2      = 4;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motorAspeed</a:t>
            </a:r>
            <a:r>
              <a:rPr lang="en-US" sz="2000" dirty="0"/>
              <a:t>  = 5;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motorB1      = 7;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motorB2      = 8;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motorBspeed</a:t>
            </a:r>
            <a:r>
              <a:rPr lang="en-US" sz="2000" dirty="0"/>
              <a:t>  =6;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/>
              <a:t>//Sensor Connection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left_sensor_pin</a:t>
            </a:r>
            <a:r>
              <a:rPr lang="en-US" sz="2000" dirty="0"/>
              <a:t> =9;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right_sensor_pin</a:t>
            </a:r>
            <a:r>
              <a:rPr lang="en-US" sz="2000" dirty="0"/>
              <a:t> =10;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turnspeed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left_sensor_state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right_sensor_state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 </a:t>
            </a:r>
            <a:endParaRPr lang="he-IL" sz="2000" dirty="0"/>
          </a:p>
          <a:p>
            <a:pPr algn="l"/>
            <a:r>
              <a:rPr lang="en-US" sz="2000" dirty="0"/>
              <a:t>  long duration;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distance;</a:t>
            </a:r>
          </a:p>
        </p:txBody>
      </p:sp>
      <p:sp>
        <p:nvSpPr>
          <p:cNvPr id="9" name="הסבר מלבני מעוגל 7">
            <a:extLst>
              <a:ext uri="{FF2B5EF4-FFF2-40B4-BE49-F238E27FC236}">
                <a16:creationId xmlns:a16="http://schemas.microsoft.com/office/drawing/2014/main" id="{57B3ECA5-A418-45AB-886D-242ABA751D15}"/>
              </a:ext>
            </a:extLst>
          </p:cNvPr>
          <p:cNvSpPr/>
          <p:nvPr/>
        </p:nvSpPr>
        <p:spPr>
          <a:xfrm>
            <a:off x="5158308" y="3691484"/>
            <a:ext cx="2624791" cy="2087478"/>
          </a:xfrm>
          <a:prstGeom prst="wedgeRoundRectCallout">
            <a:avLst>
              <a:gd name="adj1" fmla="val 54442"/>
              <a:gd name="adj2" fmla="val -92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906F4B9-C33B-432A-9EDD-852FFAFEE498}"/>
              </a:ext>
            </a:extLst>
          </p:cNvPr>
          <p:cNvSpPr/>
          <p:nvPr/>
        </p:nvSpPr>
        <p:spPr>
          <a:xfrm>
            <a:off x="5261120" y="3691484"/>
            <a:ext cx="2419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/>
              <a:t>הגדרת משתנים וכניסות:</a:t>
            </a:r>
          </a:p>
          <a:p>
            <a:r>
              <a:rPr lang="he-IL" sz="2000" dirty="0"/>
              <a:t>כניסות מנועים.</a:t>
            </a:r>
          </a:p>
          <a:p>
            <a:r>
              <a:rPr lang="he-IL" sz="2000" dirty="0"/>
              <a:t>חיישן צבע.</a:t>
            </a:r>
          </a:p>
          <a:p>
            <a:r>
              <a:rPr lang="he-IL" sz="2000" dirty="0"/>
              <a:t>מצב חיישני צבע.</a:t>
            </a:r>
          </a:p>
          <a:p>
            <a:r>
              <a:rPr lang="he-IL" sz="2000" dirty="0"/>
              <a:t>הגדרת משך ומרחק.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946AAF8-7E9B-4A63-88B1-350FF42BD3BC}"/>
              </a:ext>
            </a:extLst>
          </p:cNvPr>
          <p:cNvSpPr txBox="1"/>
          <p:nvPr/>
        </p:nvSpPr>
        <p:spPr>
          <a:xfrm>
            <a:off x="5302324" y="380074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2</a:t>
            </a:r>
            <a:endParaRPr lang="en-IL" sz="28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7274FF0-779D-4F8F-B8E2-77A5BE5F5FA2}"/>
              </a:ext>
            </a:extLst>
          </p:cNvPr>
          <p:cNvSpPr txBox="1"/>
          <p:nvPr/>
        </p:nvSpPr>
        <p:spPr>
          <a:xfrm>
            <a:off x="3790156" y="148478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הסבר מלבני מעוגל 2"/>
          <p:cNvSpPr/>
          <p:nvPr/>
        </p:nvSpPr>
        <p:spPr>
          <a:xfrm>
            <a:off x="3862164" y="118989"/>
            <a:ext cx="3456384" cy="2229891"/>
          </a:xfrm>
          <a:prstGeom prst="wedgeRoundRectCallout">
            <a:avLst>
              <a:gd name="adj1" fmla="val -61153"/>
              <a:gd name="adj2" fmla="val -12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7318548" y="-99392"/>
            <a:ext cx="3821165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6" name="מלבן 5"/>
          <p:cNvSpPr/>
          <p:nvPr/>
        </p:nvSpPr>
        <p:spPr>
          <a:xfrm>
            <a:off x="693813" y="-89531"/>
            <a:ext cx="388843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 </a:t>
            </a:r>
          </a:p>
          <a:p>
            <a:pPr algn="l"/>
            <a:r>
              <a:rPr lang="en-US" sz="1600" dirty="0"/>
              <a:t>void setup() {</a:t>
            </a:r>
          </a:p>
          <a:p>
            <a:pPr algn="l"/>
            <a:r>
              <a:rPr lang="en-US" sz="1600" dirty="0"/>
              <a:t>  ///////// drive code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(motorA1, OUTPUT);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(motorA2, OUTPUT);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(motorB1, OUTPUT);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(motorB2, OUTPUT);</a:t>
            </a:r>
            <a:endParaRPr lang="he-IL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   </a:t>
            </a:r>
            <a:r>
              <a:rPr lang="en-US" sz="1600" dirty="0" err="1"/>
              <a:t>pinMode</a:t>
            </a:r>
            <a:r>
              <a:rPr lang="en-US" sz="1600" dirty="0"/>
              <a:t>(</a:t>
            </a:r>
            <a:r>
              <a:rPr lang="en-US" sz="1600" dirty="0" err="1"/>
              <a:t>trigPin</a:t>
            </a:r>
            <a:r>
              <a:rPr lang="en-US" sz="1600" dirty="0"/>
              <a:t>, OUTPUT); 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</a:t>
            </a:r>
            <a:r>
              <a:rPr lang="en-US" sz="1600" dirty="0" err="1"/>
              <a:t>echoPin</a:t>
            </a:r>
            <a:r>
              <a:rPr lang="en-US" sz="1600" dirty="0"/>
              <a:t>, INPUT); </a:t>
            </a:r>
          </a:p>
          <a:p>
            <a:pPr algn="l"/>
            <a:r>
              <a:rPr lang="en-US" sz="1600" dirty="0"/>
              <a:t>    </a:t>
            </a:r>
            <a:r>
              <a:rPr lang="en-US" sz="1600" dirty="0" err="1"/>
              <a:t>pinMode</a:t>
            </a:r>
            <a:r>
              <a:rPr lang="en-US" sz="1600" dirty="0"/>
              <a:t>(</a:t>
            </a:r>
            <a:r>
              <a:rPr lang="en-US" sz="1600" dirty="0" err="1"/>
              <a:t>BlueLed</a:t>
            </a:r>
            <a:r>
              <a:rPr lang="en-US" sz="1600" dirty="0"/>
              <a:t>, OUTPUT);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</a:t>
            </a:r>
            <a:r>
              <a:rPr lang="en-US" sz="1600" dirty="0" err="1"/>
              <a:t>RedLed</a:t>
            </a:r>
            <a:r>
              <a:rPr lang="en-US" sz="1600" dirty="0"/>
              <a:t>, OUTPUT);</a:t>
            </a:r>
          </a:p>
          <a:p>
            <a:pPr algn="l"/>
            <a:r>
              <a:rPr lang="en-US" sz="1600" dirty="0"/>
              <a:t>    </a:t>
            </a:r>
          </a:p>
          <a:p>
            <a:pPr algn="l"/>
            <a:r>
              <a:rPr lang="en-US" sz="1600" dirty="0"/>
              <a:t>    </a:t>
            </a:r>
            <a:r>
              <a:rPr lang="en-US" sz="1600" dirty="0" err="1"/>
              <a:t>lcd.begin</a:t>
            </a:r>
            <a:r>
              <a:rPr lang="en-US" sz="1600" dirty="0"/>
              <a:t>(16, 2);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Serial.begin</a:t>
            </a:r>
            <a:r>
              <a:rPr lang="en-US" sz="1600" dirty="0"/>
              <a:t>(9600);</a:t>
            </a:r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UpdateLCDDisplay</a:t>
            </a:r>
            <a:r>
              <a:rPr lang="en-US" sz="1600" dirty="0"/>
              <a:t>() ; </a:t>
            </a:r>
          </a:p>
          <a:p>
            <a:pPr algn="ctr"/>
            <a:r>
              <a:rPr lang="en-US" sz="1600" dirty="0"/>
              <a:t>  delay(500);                              </a:t>
            </a:r>
          </a:p>
          <a:p>
            <a:pPr algn="ctr"/>
            <a:r>
              <a:rPr lang="en-US" sz="1600" dirty="0"/>
              <a:t>   //////////// </a:t>
            </a:r>
            <a:r>
              <a:rPr lang="en-US" sz="1600" dirty="0" err="1"/>
              <a:t>lcd</a:t>
            </a:r>
            <a:r>
              <a:rPr lang="en-US" sz="1600" dirty="0"/>
              <a:t> code</a:t>
            </a:r>
          </a:p>
          <a:p>
            <a:pPr algn="ctr"/>
            <a:r>
              <a:rPr lang="en-US" sz="1600" dirty="0"/>
              <a:t>   </a:t>
            </a:r>
            <a:r>
              <a:rPr lang="en-US" sz="1600" dirty="0" err="1"/>
              <a:t>lcd.begin</a:t>
            </a:r>
            <a:r>
              <a:rPr lang="en-US" sz="1600" dirty="0"/>
              <a:t>(16,2);</a:t>
            </a:r>
          </a:p>
          <a:p>
            <a:pPr algn="ctr"/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 (</a:t>
            </a:r>
            <a:r>
              <a:rPr lang="en-US" sz="1600" dirty="0" err="1"/>
              <a:t>BlueLed,LOW</a:t>
            </a:r>
            <a:r>
              <a:rPr lang="en-US" sz="1600" dirty="0"/>
              <a:t>);</a:t>
            </a:r>
          </a:p>
          <a:p>
            <a:pPr algn="ctr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</a:t>
            </a:r>
            <a:r>
              <a:rPr lang="en-US" sz="1600" dirty="0" err="1"/>
              <a:t>RedLed,LOW</a:t>
            </a:r>
            <a:r>
              <a:rPr lang="en-US" sz="1600" dirty="0"/>
              <a:t>); </a:t>
            </a:r>
          </a:p>
          <a:p>
            <a:pPr algn="ctr"/>
            <a:r>
              <a:rPr lang="en-US" sz="1600" dirty="0"/>
              <a:t>  </a:t>
            </a:r>
            <a:r>
              <a:rPr lang="en-US" sz="1600" dirty="0" err="1"/>
              <a:t>LargeText</a:t>
            </a:r>
            <a:r>
              <a:rPr lang="en-US" sz="1600" dirty="0"/>
              <a:t> = " start </a:t>
            </a:r>
            <a:r>
              <a:rPr lang="en-US" sz="1600" dirty="0" err="1"/>
              <a:t>serching</a:t>
            </a:r>
            <a:r>
              <a:rPr lang="en-US" sz="1600" dirty="0"/>
              <a:t>!   ";</a:t>
            </a:r>
          </a:p>
          <a:p>
            <a:pPr algn="ctr"/>
            <a:r>
              <a:rPr lang="en-US" sz="1600" dirty="0"/>
              <a:t>   </a:t>
            </a:r>
            <a:r>
              <a:rPr lang="en-US" sz="1600" dirty="0" err="1"/>
              <a:t>UpdateLCDDisplay</a:t>
            </a:r>
            <a:r>
              <a:rPr lang="en-US" sz="1600" dirty="0"/>
              <a:t>() ;</a:t>
            </a:r>
          </a:p>
          <a:p>
            <a:pPr algn="ctr"/>
            <a:r>
              <a:rPr lang="en-US" sz="1600" dirty="0"/>
              <a:t>   delay(500);</a:t>
            </a:r>
          </a:p>
          <a:p>
            <a:pPr algn="ctr"/>
            <a:r>
              <a:rPr lang="en-US" sz="1600" dirty="0"/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0156" y="332656"/>
            <a:ext cx="338437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הגדרת יציאות:</a:t>
            </a:r>
          </a:p>
          <a:p>
            <a:r>
              <a:rPr lang="he-IL" dirty="0"/>
              <a:t>מנועים, חיישן מרחק </a:t>
            </a:r>
            <a:r>
              <a:rPr lang="en-US" dirty="0"/>
              <a:t>US</a:t>
            </a:r>
            <a:r>
              <a:rPr lang="he-IL" dirty="0"/>
              <a:t>, הגדרה </a:t>
            </a:r>
            <a:r>
              <a:rPr lang="he-IL" dirty="0" err="1"/>
              <a:t>סיריאלית</a:t>
            </a:r>
            <a:r>
              <a:rPr lang="he-IL" dirty="0"/>
              <a:t> מסך </a:t>
            </a:r>
            <a:r>
              <a:rPr lang="en-US" dirty="0"/>
              <a:t>LCD</a:t>
            </a:r>
            <a:r>
              <a:rPr lang="he-IL" dirty="0"/>
              <a:t>, כיבוי </a:t>
            </a:r>
            <a:r>
              <a:rPr lang="he-IL" dirty="0" err="1"/>
              <a:t>לדים</a:t>
            </a:r>
            <a:r>
              <a:rPr lang="he-IL" dirty="0"/>
              <a:t>, הדפסת הודעה.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52569C1-D914-4FC4-BFCB-6237227B774D}"/>
              </a:ext>
            </a:extLst>
          </p:cNvPr>
          <p:cNvSpPr/>
          <p:nvPr/>
        </p:nvSpPr>
        <p:spPr>
          <a:xfrm>
            <a:off x="6740054" y="2375957"/>
            <a:ext cx="54801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void loop() {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trigPin</a:t>
            </a:r>
            <a:r>
              <a:rPr lang="en-US" sz="2000" dirty="0"/>
              <a:t>, LOW);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delayMicroseconds</a:t>
            </a:r>
            <a:r>
              <a:rPr lang="en-US" sz="2000" dirty="0"/>
              <a:t>(2);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trigPin</a:t>
            </a:r>
            <a:r>
              <a:rPr lang="en-US" sz="2000" dirty="0"/>
              <a:t>, HIGH);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delayMicroseconds</a:t>
            </a:r>
            <a:r>
              <a:rPr lang="en-US" sz="2000" dirty="0"/>
              <a:t>(10);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trigPin</a:t>
            </a:r>
            <a:r>
              <a:rPr lang="en-US" sz="2000" dirty="0"/>
              <a:t>, LOW);</a:t>
            </a:r>
          </a:p>
          <a:p>
            <a:pPr algn="l"/>
            <a:r>
              <a:rPr lang="en-US" sz="2000" dirty="0"/>
              <a:t>  duration = </a:t>
            </a:r>
            <a:r>
              <a:rPr lang="en-US" sz="2000" dirty="0" err="1"/>
              <a:t>pulseIn</a:t>
            </a:r>
            <a:r>
              <a:rPr lang="en-US" sz="2000" dirty="0"/>
              <a:t>(</a:t>
            </a:r>
            <a:r>
              <a:rPr lang="en-US" sz="2000" dirty="0" err="1"/>
              <a:t>echoPin</a:t>
            </a:r>
            <a:r>
              <a:rPr lang="en-US" sz="2000" dirty="0"/>
              <a:t>, HIGH);</a:t>
            </a:r>
          </a:p>
          <a:p>
            <a:pPr algn="l"/>
            <a:r>
              <a:rPr lang="en-US" sz="2000" dirty="0"/>
              <a:t>  distance= duration*0.034/2;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Serial.print</a:t>
            </a:r>
            <a:r>
              <a:rPr lang="en-US" sz="2000" dirty="0"/>
              <a:t>("Distance: ");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Serial.println</a:t>
            </a:r>
            <a:r>
              <a:rPr lang="en-US" sz="2000" dirty="0"/>
              <a:t>(distance);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 err="1"/>
              <a:t>left_sensor_state</a:t>
            </a:r>
            <a:r>
              <a:rPr lang="en-US" sz="2000" dirty="0"/>
              <a:t> = </a:t>
            </a:r>
            <a:r>
              <a:rPr lang="en-US" sz="2000" dirty="0" err="1"/>
              <a:t>digitalRead</a:t>
            </a:r>
            <a:r>
              <a:rPr lang="en-US" sz="2000" dirty="0"/>
              <a:t>(</a:t>
            </a:r>
            <a:r>
              <a:rPr lang="en-US" sz="2000" dirty="0" err="1"/>
              <a:t>left_sensor_pin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err="1"/>
              <a:t>right_sensor_state</a:t>
            </a:r>
            <a:r>
              <a:rPr lang="en-US" sz="2000" dirty="0"/>
              <a:t> = </a:t>
            </a:r>
            <a:r>
              <a:rPr lang="en-US" sz="2000" dirty="0" err="1"/>
              <a:t>digitalRead</a:t>
            </a:r>
            <a:r>
              <a:rPr lang="en-US" sz="2000" dirty="0"/>
              <a:t>(</a:t>
            </a:r>
            <a:r>
              <a:rPr lang="en-US" sz="2000" dirty="0" err="1"/>
              <a:t>right_sensor_pin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 </a:t>
            </a:r>
          </a:p>
        </p:txBody>
      </p:sp>
      <p:sp>
        <p:nvSpPr>
          <p:cNvPr id="8" name="הסבר מלבני מעוגל 5">
            <a:extLst>
              <a:ext uri="{FF2B5EF4-FFF2-40B4-BE49-F238E27FC236}">
                <a16:creationId xmlns:a16="http://schemas.microsoft.com/office/drawing/2014/main" id="{8B30BEE1-1FA3-4236-8B5C-C21C0BFE9F4B}"/>
              </a:ext>
            </a:extLst>
          </p:cNvPr>
          <p:cNvSpPr/>
          <p:nvPr/>
        </p:nvSpPr>
        <p:spPr>
          <a:xfrm>
            <a:off x="3862164" y="2947959"/>
            <a:ext cx="2741045" cy="985097"/>
          </a:xfrm>
          <a:prstGeom prst="wedgeRoundRectCallout">
            <a:avLst>
              <a:gd name="adj1" fmla="val 57215"/>
              <a:gd name="adj2" fmla="val -33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D289340-B94E-480A-9B6F-33F87DD07EB7}"/>
              </a:ext>
            </a:extLst>
          </p:cNvPr>
          <p:cNvSpPr txBox="1"/>
          <p:nvPr/>
        </p:nvSpPr>
        <p:spPr>
          <a:xfrm>
            <a:off x="3934172" y="2993523"/>
            <a:ext cx="259228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קריאת מרחק ומצב חיישני </a:t>
            </a:r>
            <a:r>
              <a:rPr lang="en-US" dirty="0"/>
              <a:t>IR</a:t>
            </a:r>
            <a:r>
              <a:rPr lang="he-IL" dirty="0"/>
              <a:t> 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C26866-EE52-44E8-B3D4-D6E2CDBA869D}"/>
              </a:ext>
            </a:extLst>
          </p:cNvPr>
          <p:cNvSpPr txBox="1"/>
          <p:nvPr/>
        </p:nvSpPr>
        <p:spPr>
          <a:xfrm>
            <a:off x="4082722" y="3407303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2</a:t>
            </a:r>
            <a:endParaRPr lang="en-IL" sz="28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8702FA9-22BC-4A74-A161-A7A27D710FE4}"/>
              </a:ext>
            </a:extLst>
          </p:cNvPr>
          <p:cNvSpPr txBox="1"/>
          <p:nvPr/>
        </p:nvSpPr>
        <p:spPr>
          <a:xfrm>
            <a:off x="4150196" y="22412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938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הסבר מלבני מעוגל 6"/>
          <p:cNvSpPr/>
          <p:nvPr/>
        </p:nvSpPr>
        <p:spPr>
          <a:xfrm>
            <a:off x="7246540" y="890719"/>
            <a:ext cx="3821165" cy="1242137"/>
          </a:xfrm>
          <a:prstGeom prst="wedgeRoundRectCallout">
            <a:avLst>
              <a:gd name="adj1" fmla="val -47322"/>
              <a:gd name="adj2" fmla="val -8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7318548" y="-99392"/>
            <a:ext cx="3821165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2" name="מלבן 1"/>
          <p:cNvSpPr/>
          <p:nvPr/>
        </p:nvSpPr>
        <p:spPr>
          <a:xfrm>
            <a:off x="909836" y="188640"/>
            <a:ext cx="74168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if(</a:t>
            </a:r>
            <a:r>
              <a:rPr lang="en-US" sz="2000" dirty="0" err="1"/>
              <a:t>right_sensor_state</a:t>
            </a:r>
            <a:r>
              <a:rPr lang="en-US" sz="2000" dirty="0"/>
              <a:t> == HIGH &amp;&amp; </a:t>
            </a:r>
            <a:r>
              <a:rPr lang="en-US" sz="2000" dirty="0" err="1"/>
              <a:t>left_sensor_state</a:t>
            </a:r>
            <a:r>
              <a:rPr lang="en-US" sz="2000" dirty="0"/>
              <a:t> == LOW)</a:t>
            </a:r>
          </a:p>
          <a:p>
            <a:pPr algn="l"/>
            <a:r>
              <a:rPr lang="en-US" sz="2000" dirty="0"/>
              <a:t>{  </a:t>
            </a:r>
            <a:r>
              <a:rPr lang="en-US" sz="2000" dirty="0" err="1"/>
              <a:t>Serial.println</a:t>
            </a:r>
            <a:r>
              <a:rPr lang="en-US" sz="2000" dirty="0"/>
              <a:t>("turning right");</a:t>
            </a:r>
          </a:p>
          <a:p>
            <a:pPr algn="l"/>
            <a:r>
              <a:rPr lang="en-US" sz="2000" dirty="0"/>
              <a:t>   </a:t>
            </a:r>
            <a:r>
              <a:rPr lang="en-US" sz="2000" dirty="0" err="1"/>
              <a:t>digitalWrite</a:t>
            </a:r>
            <a:r>
              <a:rPr lang="en-US" sz="2000" dirty="0"/>
              <a:t> (motorA1,LOW);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(motorA2,HIGH);                    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 (motorB1,LOW);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(motorB2,HIGH);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motorAspeed</a:t>
            </a:r>
            <a:r>
              <a:rPr lang="en-US" sz="2000" dirty="0"/>
              <a:t>, </a:t>
            </a:r>
            <a:r>
              <a:rPr lang="en-US" sz="2000" dirty="0" err="1"/>
              <a:t>vSpeed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motorBspeed</a:t>
            </a:r>
            <a:r>
              <a:rPr lang="en-US" sz="2000" dirty="0"/>
              <a:t>, </a:t>
            </a:r>
            <a:r>
              <a:rPr lang="en-US" sz="2000" dirty="0" err="1"/>
              <a:t>turn_speed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   delay(</a:t>
            </a:r>
            <a:r>
              <a:rPr lang="en-US" sz="2000" dirty="0" err="1"/>
              <a:t>turn_delay</a:t>
            </a:r>
            <a:r>
              <a:rPr lang="en-US" sz="2000" dirty="0"/>
              <a:t>); </a:t>
            </a:r>
          </a:p>
          <a:p>
            <a:pPr algn="l"/>
            <a:r>
              <a:rPr lang="en-US" sz="2000" dirty="0"/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4914" y="1052736"/>
            <a:ext cx="3600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תיקון נסיעה ימינה במידה וצריך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6551A3-EB90-40AC-A76D-382F90E79CA3}"/>
              </a:ext>
            </a:extLst>
          </p:cNvPr>
          <p:cNvSpPr/>
          <p:nvPr/>
        </p:nvSpPr>
        <p:spPr>
          <a:xfrm>
            <a:off x="5086300" y="3214477"/>
            <a:ext cx="7200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if(</a:t>
            </a:r>
            <a:r>
              <a:rPr lang="en-US" sz="2000" dirty="0" err="1"/>
              <a:t>right_sensor_state</a:t>
            </a:r>
            <a:r>
              <a:rPr lang="en-US" sz="2000" dirty="0"/>
              <a:t> == LOW &amp;&amp; </a:t>
            </a:r>
            <a:r>
              <a:rPr lang="en-US" sz="2000" dirty="0" err="1"/>
              <a:t>left_sensor_state</a:t>
            </a:r>
            <a:r>
              <a:rPr lang="en-US" sz="2000" dirty="0"/>
              <a:t> == HIGH)</a:t>
            </a:r>
          </a:p>
          <a:p>
            <a:pPr algn="l"/>
            <a:r>
              <a:rPr lang="en-US" sz="2000" dirty="0"/>
              <a:t>{  </a:t>
            </a:r>
            <a:r>
              <a:rPr lang="en-US" sz="2000" dirty="0" err="1"/>
              <a:t>Serial.println</a:t>
            </a:r>
            <a:r>
              <a:rPr lang="en-US" sz="2000" dirty="0"/>
              <a:t>("turning left");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 (motorA1,HIGH);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(motorA2,LOW);                    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 (motorB1,HIGH);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(motorB2,LOW);</a:t>
            </a:r>
          </a:p>
          <a:p>
            <a:pPr algn="l"/>
            <a:r>
              <a:rPr lang="en-US" sz="2000" dirty="0"/>
              <a:t> 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motorAspeed</a:t>
            </a:r>
            <a:r>
              <a:rPr lang="en-US" sz="2000" dirty="0"/>
              <a:t>, </a:t>
            </a:r>
            <a:r>
              <a:rPr lang="en-US" sz="2000" dirty="0" err="1"/>
              <a:t>turn_speed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motorBspeed</a:t>
            </a:r>
            <a:r>
              <a:rPr lang="en-US" sz="2000" dirty="0"/>
              <a:t>, </a:t>
            </a:r>
            <a:r>
              <a:rPr lang="en-US" sz="2000" dirty="0" err="1"/>
              <a:t>vSpeed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   delay(</a:t>
            </a:r>
            <a:r>
              <a:rPr lang="en-US" sz="2000" dirty="0" err="1"/>
              <a:t>turn_delay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}</a:t>
            </a:r>
          </a:p>
          <a:p>
            <a:pPr algn="l"/>
            <a:r>
              <a:rPr lang="en-US" sz="2000" dirty="0"/>
              <a:t> </a:t>
            </a:r>
          </a:p>
        </p:txBody>
      </p:sp>
      <p:sp>
        <p:nvSpPr>
          <p:cNvPr id="9" name="הסבר מלבני מעוגל 4">
            <a:extLst>
              <a:ext uri="{FF2B5EF4-FFF2-40B4-BE49-F238E27FC236}">
                <a16:creationId xmlns:a16="http://schemas.microsoft.com/office/drawing/2014/main" id="{35BCB6AB-91D8-435F-9F9F-F85185991BA0}"/>
              </a:ext>
            </a:extLst>
          </p:cNvPr>
          <p:cNvSpPr/>
          <p:nvPr/>
        </p:nvSpPr>
        <p:spPr>
          <a:xfrm>
            <a:off x="1053852" y="3284984"/>
            <a:ext cx="3384376" cy="1080120"/>
          </a:xfrm>
          <a:prstGeom prst="wedgeRoundRectCallout">
            <a:avLst>
              <a:gd name="adj1" fmla="val 66087"/>
              <a:gd name="adj2" fmla="val -35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sz="2800" dirty="0"/>
              <a:t>תיקון נסיעה שמאלה במידה וצריך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116786B-BD29-406C-ABD7-E86ACB855B6F}"/>
              </a:ext>
            </a:extLst>
          </p:cNvPr>
          <p:cNvSpPr txBox="1"/>
          <p:nvPr/>
        </p:nvSpPr>
        <p:spPr>
          <a:xfrm>
            <a:off x="1089746" y="382830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2</a:t>
            </a:r>
            <a:endParaRPr lang="en-IL" sz="28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3D6E2BF-9D7F-417F-9568-BAC05E60C2D6}"/>
              </a:ext>
            </a:extLst>
          </p:cNvPr>
          <p:cNvSpPr txBox="1"/>
          <p:nvPr/>
        </p:nvSpPr>
        <p:spPr>
          <a:xfrm>
            <a:off x="7462564" y="152978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709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הסבר מלבני מעוגל 4"/>
          <p:cNvSpPr/>
          <p:nvPr/>
        </p:nvSpPr>
        <p:spPr>
          <a:xfrm>
            <a:off x="8038628" y="764704"/>
            <a:ext cx="3672408" cy="2088232"/>
          </a:xfrm>
          <a:prstGeom prst="wedgeRoundRectCallout">
            <a:avLst>
              <a:gd name="adj1" fmla="val -117767"/>
              <a:gd name="adj2" fmla="val -7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7318548" y="-176773"/>
            <a:ext cx="3821165" cy="931167"/>
          </a:xfrm>
        </p:spPr>
        <p:txBody>
          <a:bodyPr rtlCol="1">
            <a:noAutofit/>
          </a:bodyPr>
          <a:lstStyle/>
          <a:p>
            <a:pPr rtl="1"/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</a:t>
            </a:r>
          </a:p>
        </p:txBody>
      </p:sp>
      <p:sp>
        <p:nvSpPr>
          <p:cNvPr id="2" name="מלבן 1"/>
          <p:cNvSpPr/>
          <p:nvPr/>
        </p:nvSpPr>
        <p:spPr>
          <a:xfrm>
            <a:off x="1557908" y="28945"/>
            <a:ext cx="66247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dirty="0"/>
              <a:t>if(</a:t>
            </a:r>
            <a:r>
              <a:rPr lang="en-US" sz="2000" dirty="0" err="1"/>
              <a:t>right_sensor_state</a:t>
            </a:r>
            <a:r>
              <a:rPr lang="en-US" sz="2000" dirty="0"/>
              <a:t> == LOW &amp;&amp; </a:t>
            </a:r>
            <a:r>
              <a:rPr lang="en-US" sz="2000" dirty="0" err="1"/>
              <a:t>left_sensor_state</a:t>
            </a:r>
            <a:r>
              <a:rPr lang="en-US" sz="2000" dirty="0"/>
              <a:t> == LOW){ </a:t>
            </a:r>
            <a:r>
              <a:rPr lang="en-US" sz="2000" dirty="0" err="1"/>
              <a:t>Serial.println</a:t>
            </a:r>
            <a:r>
              <a:rPr lang="en-US" sz="2000" dirty="0"/>
              <a:t>("going forward");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 (motorA1,LOW);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(motorA2,HIGH);                    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 (motorB1,HIGH);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(motorB2,LOW);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motorAspeed</a:t>
            </a:r>
            <a:r>
              <a:rPr lang="en-US" sz="2000" dirty="0"/>
              <a:t>, </a:t>
            </a:r>
            <a:r>
              <a:rPr lang="en-US" sz="2000" dirty="0" err="1"/>
              <a:t>vSpeed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motorBspeed</a:t>
            </a:r>
            <a:r>
              <a:rPr lang="en-US" sz="2000" dirty="0"/>
              <a:t>, </a:t>
            </a:r>
            <a:r>
              <a:rPr lang="en-US" sz="2000" dirty="0" err="1"/>
              <a:t>vSpeed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LargeText</a:t>
            </a:r>
            <a:r>
              <a:rPr lang="en-US" sz="2000" dirty="0"/>
              <a:t> </a:t>
            </a:r>
            <a:r>
              <a:rPr lang="en-US" sz="2000"/>
              <a:t>= "------^^**^^----";</a:t>
            </a:r>
            <a:endParaRPr lang="en-US" sz="2000" dirty="0"/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UpdateLCDDisplay</a:t>
            </a:r>
            <a:r>
              <a:rPr lang="en-US" sz="2000" dirty="0"/>
              <a:t>() ;</a:t>
            </a:r>
          </a:p>
          <a:p>
            <a:pPr algn="l"/>
            <a:r>
              <a:rPr lang="en-US" sz="2000" dirty="0"/>
              <a:t>  delay(</a:t>
            </a:r>
            <a:r>
              <a:rPr lang="en-US" sz="2000" dirty="0" err="1"/>
              <a:t>turn_delay</a:t>
            </a:r>
            <a:r>
              <a:rPr lang="en-US" sz="2000" dirty="0"/>
              <a:t>);  }</a:t>
            </a:r>
            <a:endParaRPr lang="he-IL" sz="2000" dirty="0"/>
          </a:p>
          <a:p>
            <a:pPr algn="l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151097" y="934414"/>
            <a:ext cx="288032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נסיעה קדימה במידה וצריך, והדפסת הודעה מתאימה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AA528DA-0F5B-4F71-9BB3-2ED830C47C33}"/>
              </a:ext>
            </a:extLst>
          </p:cNvPr>
          <p:cNvSpPr/>
          <p:nvPr/>
        </p:nvSpPr>
        <p:spPr>
          <a:xfrm>
            <a:off x="1193779" y="393305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if(</a:t>
            </a:r>
            <a:r>
              <a:rPr lang="en-US" sz="2000" dirty="0" err="1"/>
              <a:t>right_sensor_state</a:t>
            </a:r>
            <a:r>
              <a:rPr lang="en-US" sz="2000" dirty="0"/>
              <a:t> == HIGH &amp;&amp; </a:t>
            </a:r>
            <a:r>
              <a:rPr lang="en-US" sz="2000" dirty="0" err="1"/>
              <a:t>left_sensor_state</a:t>
            </a:r>
            <a:r>
              <a:rPr lang="en-US" sz="2000" dirty="0"/>
              <a:t> == HIGH)</a:t>
            </a:r>
          </a:p>
          <a:p>
            <a:pPr algn="ctr"/>
            <a:r>
              <a:rPr lang="en-US" sz="2000" dirty="0"/>
              <a:t>{   </a:t>
            </a:r>
            <a:r>
              <a:rPr lang="en-US" sz="2000" dirty="0" err="1"/>
              <a:t>Serial.println</a:t>
            </a:r>
            <a:r>
              <a:rPr lang="en-US" sz="2000" dirty="0"/>
              <a:t>("stop");</a:t>
            </a:r>
          </a:p>
          <a:p>
            <a:pPr algn="ctr"/>
            <a:r>
              <a:rPr lang="en-US" sz="2000" dirty="0"/>
              <a:t>  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motorAspeed</a:t>
            </a:r>
            <a:r>
              <a:rPr lang="en-US" sz="2000" dirty="0"/>
              <a:t>, 0);</a:t>
            </a:r>
            <a:endParaRPr lang="he-IL" sz="2000" dirty="0"/>
          </a:p>
          <a:p>
            <a:pPr algn="ctr"/>
            <a:r>
              <a:rPr lang="he-IL" sz="2000" dirty="0"/>
              <a:t>   </a:t>
            </a:r>
            <a:r>
              <a:rPr lang="en-US" sz="2000" dirty="0"/>
              <a:t> </a:t>
            </a:r>
            <a:r>
              <a:rPr lang="he-IL" sz="2000" dirty="0"/>
              <a:t>              </a:t>
            </a:r>
            <a:r>
              <a:rPr lang="en-US" sz="2000" dirty="0"/>
              <a:t> </a:t>
            </a:r>
            <a:r>
              <a:rPr lang="en-US" sz="2000" dirty="0" err="1"/>
              <a:t>analogWrite</a:t>
            </a:r>
            <a:r>
              <a:rPr lang="en-US" sz="2000" dirty="0"/>
              <a:t> (</a:t>
            </a:r>
            <a:r>
              <a:rPr lang="en-US" sz="2000" dirty="0" err="1"/>
              <a:t>motorBspeed</a:t>
            </a:r>
            <a:r>
              <a:rPr lang="en-US" sz="2000" dirty="0"/>
              <a:t>, 0);</a:t>
            </a:r>
          </a:p>
          <a:p>
            <a:pPr algn="ctr"/>
            <a:r>
              <a:rPr lang="en-US" sz="2000" dirty="0"/>
              <a:t>   </a:t>
            </a:r>
            <a:r>
              <a:rPr lang="en-US" sz="2000" dirty="0" err="1"/>
              <a:t>LargeText</a:t>
            </a:r>
            <a:r>
              <a:rPr lang="en-US" sz="2000" dirty="0"/>
              <a:t> = "   Finish !   ";</a:t>
            </a:r>
          </a:p>
          <a:p>
            <a:pPr algn="ctr"/>
            <a:r>
              <a:rPr lang="en-US" sz="2000" dirty="0"/>
              <a:t>  </a:t>
            </a:r>
            <a:r>
              <a:rPr lang="en-US" sz="2000" dirty="0" err="1"/>
              <a:t>UpdateLCDDisplay</a:t>
            </a:r>
            <a:r>
              <a:rPr lang="en-US" sz="2000" dirty="0"/>
              <a:t>() ;</a:t>
            </a:r>
          </a:p>
          <a:p>
            <a:pPr algn="ctr"/>
            <a:r>
              <a:rPr lang="en-US" sz="2000" dirty="0"/>
              <a:t>delay(10000);  }</a:t>
            </a:r>
          </a:p>
        </p:txBody>
      </p:sp>
      <p:sp>
        <p:nvSpPr>
          <p:cNvPr id="7" name="הסבר מלבני מעוגל 4">
            <a:extLst>
              <a:ext uri="{FF2B5EF4-FFF2-40B4-BE49-F238E27FC236}">
                <a16:creationId xmlns:a16="http://schemas.microsoft.com/office/drawing/2014/main" id="{56EB553B-62D7-44D9-92E2-14198B71CA92}"/>
              </a:ext>
            </a:extLst>
          </p:cNvPr>
          <p:cNvSpPr/>
          <p:nvPr/>
        </p:nvSpPr>
        <p:spPr>
          <a:xfrm>
            <a:off x="7822604" y="3573016"/>
            <a:ext cx="4104456" cy="2304256"/>
          </a:xfrm>
          <a:prstGeom prst="wedgeRoundRectCallout">
            <a:avLst>
              <a:gd name="adj1" fmla="val -83021"/>
              <a:gd name="adj2" fmla="val 29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sz="2800" dirty="0"/>
              <a:t>עצירה והצגת הודעת טקסט מתאימה במידה ושני החיישנים קולטים (פס עצירה)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64D145F-C66F-43FA-AE88-44271ACC8624}"/>
              </a:ext>
            </a:extLst>
          </p:cNvPr>
          <p:cNvSpPr txBox="1"/>
          <p:nvPr/>
        </p:nvSpPr>
        <p:spPr>
          <a:xfrm>
            <a:off x="8151097" y="2219383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1</a:t>
            </a:r>
            <a:endParaRPr lang="en-IL" sz="28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2BD515E-5EE3-4D88-85F1-73219BC75F21}"/>
              </a:ext>
            </a:extLst>
          </p:cNvPr>
          <p:cNvSpPr txBox="1"/>
          <p:nvPr/>
        </p:nvSpPr>
        <p:spPr>
          <a:xfrm>
            <a:off x="7989240" y="5307308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2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6770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שלשות של קווים מעגליים (מסך רחב)</Template>
  <TotalTime>1328</TotalTime>
  <Words>1346</Words>
  <Application>Microsoft Office PowerPoint</Application>
  <PresentationFormat>מותאם אישית</PresentationFormat>
  <Paragraphs>335</Paragraphs>
  <Slides>12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טכנולוגיה 16x9</vt:lpstr>
      <vt:lpstr>פרוייקט סיום במיקרו מחשבים: רובוט "שמירה", עוקב אחרי קו ומדווח כשנתקל באובייקט</vt:lpstr>
      <vt:lpstr>טבלת חלקים</vt:lpstr>
      <vt:lpstr>תרשים זרימה</vt:lpstr>
      <vt:lpstr>סדר פעולות של הרובוט</vt:lpstr>
      <vt:lpstr>טבלת יציאות וכניסות (איזה רכיב מחובר לאן)</vt:lpstr>
      <vt:lpstr>קוד</vt:lpstr>
      <vt:lpstr>קוד</vt:lpstr>
      <vt:lpstr>קוד</vt:lpstr>
      <vt:lpstr>קוד</vt:lpstr>
      <vt:lpstr>קוד</vt:lpstr>
      <vt:lpstr>קוד</vt:lpstr>
      <vt:lpstr>קוד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סיום במיקרו מחשבים: רובוט "שמירה", עוקב אחרי קו ומדווח כשנתקל באובייקט</dc:title>
  <dc:creator>Admin</dc:creator>
  <cp:lastModifiedBy>aviv cohen</cp:lastModifiedBy>
  <cp:revision>50</cp:revision>
  <dcterms:created xsi:type="dcterms:W3CDTF">2019-05-29T10:03:53Z</dcterms:created>
  <dcterms:modified xsi:type="dcterms:W3CDTF">2019-06-05T22:22:29Z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