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77" r:id="rId2"/>
    <p:sldId id="363" r:id="rId3"/>
    <p:sldId id="312" r:id="rId4"/>
    <p:sldId id="313" r:id="rId5"/>
    <p:sldId id="351" r:id="rId6"/>
    <p:sldId id="364" r:id="rId7"/>
    <p:sldId id="365" r:id="rId8"/>
    <p:sldId id="366" r:id="rId9"/>
    <p:sldId id="367" r:id="rId10"/>
    <p:sldId id="368" r:id="rId11"/>
    <p:sldId id="369" r:id="rId12"/>
    <p:sldId id="345" r:id="rId13"/>
  </p:sldIdLst>
  <p:sldSz cx="9144000" cy="5143500" type="screen16x9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97"/>
    <a:srgbClr val="154C91"/>
    <a:srgbClr val="144D91"/>
    <a:srgbClr val="D84942"/>
    <a:srgbClr val="FF7E79"/>
    <a:srgbClr val="CFD52B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87696"/>
  </p:normalViewPr>
  <p:slideViewPr>
    <p:cSldViewPr snapToGrid="0" snapToObjects="1" showGuides="1">
      <p:cViewPr>
        <p:scale>
          <a:sx n="140" d="100"/>
          <a:sy n="140" d="100"/>
        </p:scale>
        <p:origin x="1656" y="1392"/>
      </p:cViewPr>
      <p:guideLst>
        <p:guide orient="horz" pos="288"/>
        <p:guide pos="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1200"/>
              </a:spcBef>
              <a:spcAft>
                <a:spcPts val="0"/>
              </a:spcAft>
              <a:defRPr/>
            </a:lvl2pPr>
            <a:lvl3pPr marL="914400" marR="0" lvl="2" indent="0" algn="l" rtl="0">
              <a:spcBef>
                <a:spcPts val="1200"/>
              </a:spcBef>
              <a:spcAft>
                <a:spcPts val="0"/>
              </a:spcAft>
              <a:defRPr/>
            </a:lvl3pPr>
            <a:lvl4pPr marL="1371600" marR="0" lvl="3" indent="0" algn="l" rtl="0">
              <a:spcBef>
                <a:spcPts val="1200"/>
              </a:spcBef>
              <a:spcAft>
                <a:spcPts val="0"/>
              </a:spcAft>
              <a:defRPr/>
            </a:lvl4pPr>
            <a:lvl5pPr marL="1828800" marR="0" lvl="4" indent="0" algn="l" rtl="0">
              <a:spcBef>
                <a:spcPts val="120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1200"/>
              </a:spcBef>
              <a:spcAft>
                <a:spcPts val="0"/>
              </a:spcAft>
              <a:defRPr/>
            </a:lvl2pPr>
            <a:lvl3pPr marL="914400" marR="0" lvl="2" indent="0" algn="l" rtl="0">
              <a:spcBef>
                <a:spcPts val="1200"/>
              </a:spcBef>
              <a:spcAft>
                <a:spcPts val="0"/>
              </a:spcAft>
              <a:defRPr/>
            </a:lvl3pPr>
            <a:lvl4pPr marL="1371600" marR="0" lvl="3" indent="0" algn="l" rtl="0">
              <a:spcBef>
                <a:spcPts val="1200"/>
              </a:spcBef>
              <a:spcAft>
                <a:spcPts val="0"/>
              </a:spcAft>
              <a:defRPr/>
            </a:lvl4pPr>
            <a:lvl5pPr marL="1828800" marR="0" lvl="4" indent="0" algn="l" rtl="0">
              <a:spcBef>
                <a:spcPts val="120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30200" y="641350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5912" y="4295775"/>
            <a:ext cx="6281737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20"/>
              </a:spcBef>
              <a:spcAft>
                <a:spcPts val="0"/>
              </a:spcAft>
              <a:defRPr/>
            </a:lvl1pPr>
            <a:lvl2pPr marL="228600" marR="0" lvl="1" indent="0" algn="l" rtl="0">
              <a:spcBef>
                <a:spcPts val="420"/>
              </a:spcBef>
              <a:spcAft>
                <a:spcPts val="0"/>
              </a:spcAft>
              <a:defRPr/>
            </a:lvl2pPr>
            <a:lvl3pPr marL="457200" marR="0" lvl="2" indent="0" algn="l" rtl="0">
              <a:spcBef>
                <a:spcPts val="420"/>
              </a:spcBef>
              <a:spcAft>
                <a:spcPts val="0"/>
              </a:spcAft>
              <a:defRPr/>
            </a:lvl3pPr>
            <a:lvl4pPr marL="685800" marR="0" lvl="3" indent="0" algn="l" rtl="0">
              <a:spcBef>
                <a:spcPts val="420"/>
              </a:spcBef>
              <a:spcAft>
                <a:spcPts val="0"/>
              </a:spcAft>
              <a:defRPr/>
            </a:lvl4pPr>
            <a:lvl5pPr marL="1033463" marR="0" lvl="4" indent="-4762" algn="l" rtl="0">
              <a:spcBef>
                <a:spcPts val="42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2971799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1200"/>
              </a:spcBef>
              <a:spcAft>
                <a:spcPts val="0"/>
              </a:spcAft>
              <a:defRPr/>
            </a:lvl2pPr>
            <a:lvl3pPr marL="914400" marR="0" lvl="2" indent="0" algn="l" rtl="0">
              <a:spcBef>
                <a:spcPts val="1200"/>
              </a:spcBef>
              <a:spcAft>
                <a:spcPts val="0"/>
              </a:spcAft>
              <a:defRPr/>
            </a:lvl3pPr>
            <a:lvl4pPr marL="1371600" marR="0" lvl="3" indent="0" algn="l" rtl="0">
              <a:spcBef>
                <a:spcPts val="1200"/>
              </a:spcBef>
              <a:spcAft>
                <a:spcPts val="0"/>
              </a:spcAft>
              <a:defRPr/>
            </a:lvl4pPr>
            <a:lvl5pPr marL="1828800" marR="0" lvl="4" indent="0" algn="l" rtl="0">
              <a:spcBef>
                <a:spcPts val="120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829675"/>
            <a:ext cx="2971799" cy="465138"/>
          </a:xfrm>
          <a:prstGeom prst="rect">
            <a:avLst/>
          </a:prstGeom>
          <a:noFill/>
          <a:ln>
            <a:noFill/>
          </a:ln>
        </p:spPr>
        <p:txBody>
          <a:bodyPr lIns="92300" tIns="46150" rIns="92300" bIns="46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9855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38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Give them a second to make sure they understand what I’m talking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A51C-05C5-0C49-8268-2F5B902306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43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5912" y="4295775"/>
            <a:ext cx="6281737" cy="452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41350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12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Product">
    <p:bg>
      <p:bgPr>
        <a:solidFill>
          <a:srgbClr val="154C9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36790" y="-227546"/>
            <a:ext cx="8461094" cy="835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 hasCustomPrompt="1"/>
          </p:nvPr>
        </p:nvSpPr>
        <p:spPr>
          <a:xfrm>
            <a:off x="336790" y="864743"/>
            <a:ext cx="8461094" cy="3683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6" name="Shape 13"/>
          <p:cNvSpPr txBox="1">
            <a:spLocks noGrp="1"/>
          </p:cNvSpPr>
          <p:nvPr>
            <p:ph type="sldNum" idx="12"/>
          </p:nvPr>
        </p:nvSpPr>
        <p:spPr>
          <a:xfrm>
            <a:off x="1" y="4861820"/>
            <a:ext cx="531341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rgbClr val="ABABAB"/>
                </a:solidFill>
              </a:rPr>
              <a:pPr>
                <a:buSzPct val="25000"/>
              </a:pPr>
              <a:t>‹#›</a:t>
            </a:fld>
            <a:endParaRPr lang="en-US" sz="900">
              <a:solidFill>
                <a:srgbClr val="ABABAB"/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73617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 txBox="1">
            <a:spLocks noGrp="1"/>
          </p:cNvSpPr>
          <p:nvPr>
            <p:ph type="sldNum" idx="12"/>
          </p:nvPr>
        </p:nvSpPr>
        <p:spPr>
          <a:xfrm>
            <a:off x="1" y="4861820"/>
            <a:ext cx="531341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rgbClr val="ABABAB"/>
                </a:solidFill>
              </a:rPr>
              <a:pPr>
                <a:buSzPct val="25000"/>
              </a:pPr>
              <a:t>‹#›</a:t>
            </a:fld>
            <a:endParaRPr lang="en-US" sz="900">
              <a:solidFill>
                <a:srgbClr val="ABABA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022350" indent="-171450">
              <a:buClr>
                <a:schemeClr val="bg1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/>
          <a:lstStyle/>
          <a:p>
            <a:fld id="{B3C92344-242D-DA42-AA14-1EC5192E202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/>
          <a:lstStyle/>
          <a:p>
            <a:fld id="{21909FC9-ECE1-8D43-85AE-A99853AF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4C9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336550" y="1157288"/>
            <a:ext cx="2162174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36790" y="-227546"/>
            <a:ext cx="8461094" cy="835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 smtClean="0"/>
              <a:t>Edit Your Title</a:t>
            </a: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48367" y="736171"/>
            <a:ext cx="8449517" cy="3683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1pPr>
            <a:lvl2pPr marL="628650" marR="0" lvl="1" indent="-1587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–"/>
              <a:defRPr/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3pPr>
            <a:lvl4pPr marL="12573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–"/>
              <a:defRPr/>
            </a:lvl4pPr>
            <a:lvl5pPr marL="1554163" marR="0" lvl="4" indent="-8096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5pPr>
            <a:lvl6pPr marL="1920240" marR="0" lvl="5" indent="-1397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Merriweather Sans"/>
              <a:buChar char="−"/>
              <a:defRPr/>
            </a:lvl6pPr>
            <a:lvl7pPr marL="2286000" marR="0" lvl="6" indent="-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7pPr>
            <a:lvl8pPr marL="2857500" marR="0" lvl="7" indent="-127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8pPr>
            <a:lvl9pPr marL="3314700" marR="0" lvl="8" indent="-127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/>
            </a:lvl9pPr>
          </a:lstStyle>
          <a:p>
            <a:r>
              <a:rPr lang="en-US" dirty="0" smtClean="0"/>
              <a:t> Edit Your Text</a:t>
            </a:r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5143501"/>
            <a:ext cx="9144000" cy="34289"/>
          </a:xfrm>
          <a:prstGeom prst="rect">
            <a:avLst/>
          </a:prstGeom>
          <a:solidFill>
            <a:srgbClr val="144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71" y="4697884"/>
            <a:ext cx="475129" cy="4456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1" i="0" u="none" strike="noStrike" cap="none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>
          <a:solidFill>
            <a:schemeClr val="bg1"/>
          </a:solidFill>
          <a:latin typeface="Helvetica Neue" charset="0"/>
          <a:ea typeface="Helvetica Neue" charset="0"/>
          <a:cs typeface="Helvetica Neue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6"/>
          <p:cNvSpPr txBox="1">
            <a:spLocks/>
          </p:cNvSpPr>
          <p:nvPr/>
        </p:nvSpPr>
        <p:spPr>
          <a:xfrm>
            <a:off x="1143001" y="1901770"/>
            <a:ext cx="6858000" cy="612831"/>
          </a:xfrm>
          <a:prstGeom prst="rect">
            <a:avLst/>
          </a:prstGeom>
          <a:noFill/>
          <a:ln>
            <a:noFill/>
          </a:ln>
        </p:spPr>
        <p:txBody>
          <a:bodyPr lIns="0" tIns="0" rIns="137156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52388" algn="ctr">
              <a:buClr>
                <a:srgbClr val="000000"/>
              </a:buClr>
              <a:buSzPct val="30555"/>
            </a:pPr>
            <a:r>
              <a:rPr lang="en-US" sz="3200" dirty="0" err="1">
                <a:solidFill>
                  <a:srgbClr val="FEB925"/>
                </a:solidFill>
              </a:rPr>
              <a:t>TensorFlow</a:t>
            </a:r>
            <a:r>
              <a:rPr lang="en-US" sz="3200" dirty="0">
                <a:solidFill>
                  <a:srgbClr val="FEB925"/>
                </a:solidFill>
              </a:rPr>
              <a:t> and </a:t>
            </a:r>
            <a:r>
              <a:rPr lang="en-US" sz="3200" dirty="0" err="1" smtClean="0">
                <a:solidFill>
                  <a:srgbClr val="FEB925"/>
                </a:solidFill>
              </a:rPr>
              <a:t>BigQuery</a:t>
            </a:r>
            <a:endParaRPr lang="en-US" sz="3200" dirty="0" smtClean="0">
              <a:solidFill>
                <a:srgbClr val="FEB925"/>
              </a:solidFill>
            </a:endParaRPr>
          </a:p>
          <a:p>
            <a:pPr indent="-52388" algn="ctr">
              <a:buClr>
                <a:srgbClr val="000000"/>
              </a:buClr>
              <a:buSzPct val="30555"/>
            </a:pPr>
            <a:r>
              <a:rPr lang="en-US" sz="2400" dirty="0">
                <a:solidFill>
                  <a:srgbClr val="FEB925"/>
                </a:solidFill>
              </a:rPr>
              <a:t>An end-to-end example of using </a:t>
            </a:r>
            <a:r>
              <a:rPr lang="en-US" sz="2400" dirty="0" err="1">
                <a:solidFill>
                  <a:srgbClr val="FEB925"/>
                </a:solidFill>
              </a:rPr>
              <a:t>Tensorflow</a:t>
            </a:r>
            <a:endParaRPr lang="en-US" sz="2400" dirty="0">
              <a:solidFill>
                <a:srgbClr val="FEB925"/>
              </a:solidFill>
            </a:endParaRPr>
          </a:p>
          <a:p>
            <a:pPr indent="-52388" algn="ctr">
              <a:buClr>
                <a:srgbClr val="000000"/>
              </a:buClr>
              <a:buSzPct val="30555"/>
            </a:pPr>
            <a:endParaRPr lang="en-US" sz="3200" dirty="0" smtClean="0">
              <a:solidFill>
                <a:srgbClr val="FEB925"/>
              </a:solidFill>
            </a:endParaRPr>
          </a:p>
        </p:txBody>
      </p:sp>
      <p:sp>
        <p:nvSpPr>
          <p:cNvPr id="4" name="Shape 50"/>
          <p:cNvSpPr txBox="1">
            <a:spLocks/>
          </p:cNvSpPr>
          <p:nvPr/>
        </p:nvSpPr>
        <p:spPr>
          <a:xfrm>
            <a:off x="344374" y="4536564"/>
            <a:ext cx="6346124" cy="421935"/>
          </a:xfrm>
          <a:prstGeom prst="rect">
            <a:avLst/>
          </a:prstGeom>
          <a:noFill/>
          <a:ln>
            <a:noFill/>
          </a:ln>
        </p:spPr>
        <p:txBody>
          <a:bodyPr lIns="0" tIns="0" rIns="137156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350"/>
              </a:spcBef>
              <a:buClr>
                <a:schemeClr val="dk2"/>
              </a:buClr>
              <a:buSzPct val="25000"/>
            </a:pPr>
            <a:r>
              <a:rPr lang="en-US" sz="12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Jenia</a:t>
            </a: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Gorohovsky</a:t>
            </a:r>
            <a:r>
              <a:rPr lang="en-US" sz="1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&amp; Aviv Rotman</a:t>
            </a:r>
            <a:r>
              <a:rPr lang="en-US" sz="135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35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5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Algorithms Team</a:t>
            </a:r>
            <a:endParaRPr lang="en-US" sz="135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27" y="1531400"/>
            <a:ext cx="1059348" cy="3090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71948" y="114003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90" y="292100"/>
            <a:ext cx="8461094" cy="647700"/>
          </a:xfrm>
        </p:spPr>
        <p:txBody>
          <a:bodyPr/>
          <a:lstStyle/>
          <a:p>
            <a:r>
              <a:rPr lang="en-US" b="0" dirty="0" err="1" smtClean="0">
                <a:solidFill>
                  <a:srgbClr val="FEB925"/>
                </a:solidFill>
                <a:latin typeface="Arial"/>
                <a:ea typeface="Arial"/>
                <a:cs typeface="Arial"/>
              </a:rPr>
              <a:t>BigQuery</a:t>
            </a:r>
            <a:endParaRPr lang="en-US" b="0" dirty="0">
              <a:solidFill>
                <a:srgbClr val="FEB92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67" y="1709240"/>
            <a:ext cx="8449517" cy="2899335"/>
          </a:xfrm>
        </p:spPr>
        <p:txBody>
          <a:bodyPr/>
          <a:lstStyle/>
          <a:p>
            <a:pPr marL="152400" indent="0">
              <a:buNone/>
            </a:pPr>
            <a:endParaRPr lang="en-US" sz="1800" i="1" dirty="0" smtClean="0"/>
          </a:p>
          <a:p>
            <a:r>
              <a:rPr lang="en-US" dirty="0" smtClean="0"/>
              <a:t> Columnar </a:t>
            </a:r>
          </a:p>
          <a:p>
            <a:r>
              <a:rPr lang="en-US" dirty="0" smtClean="0"/>
              <a:t> Repeated </a:t>
            </a:r>
            <a:r>
              <a:rPr lang="en-US" dirty="0" smtClean="0"/>
              <a:t>fields structure</a:t>
            </a:r>
          </a:p>
          <a:p>
            <a:r>
              <a:rPr lang="en-US" dirty="0" smtClean="0"/>
              <a:t> Billed by data usage</a:t>
            </a:r>
          </a:p>
          <a:p>
            <a:r>
              <a:rPr lang="en-US" dirty="0" smtClean="0"/>
              <a:t> Fast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552" y="939800"/>
            <a:ext cx="6830568" cy="769441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“A fast, economical and fully-managed enterprise data warehouse for large-scale data analytics”</a:t>
            </a:r>
          </a:p>
        </p:txBody>
      </p:sp>
    </p:spTree>
    <p:extLst>
      <p:ext uri="{BB962C8B-B14F-4D97-AF65-F5344CB8AC3E}">
        <p14:creationId xmlns:p14="http://schemas.microsoft.com/office/powerpoint/2010/main" val="202567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90" y="292100"/>
            <a:ext cx="8461094" cy="647700"/>
          </a:xfrm>
        </p:spPr>
        <p:txBody>
          <a:bodyPr/>
          <a:lstStyle/>
          <a:p>
            <a:r>
              <a:rPr lang="en-US" b="0" dirty="0" smtClean="0">
                <a:solidFill>
                  <a:srgbClr val="FEB925"/>
                </a:solidFill>
                <a:latin typeface="Arial"/>
                <a:ea typeface="Arial"/>
                <a:cs typeface="Arial"/>
              </a:rPr>
              <a:t>Nex</a:t>
            </a:r>
            <a:r>
              <a:rPr lang="en-US" b="0" dirty="0" smtClean="0">
                <a:solidFill>
                  <a:srgbClr val="FEB925"/>
                </a:solidFill>
                <a:latin typeface="Arial"/>
                <a:ea typeface="Arial"/>
                <a:cs typeface="Arial"/>
              </a:rPr>
              <a:t>t Steps</a:t>
            </a:r>
            <a:endParaRPr lang="en-US" b="0" dirty="0">
              <a:solidFill>
                <a:srgbClr val="FEB92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67" y="939801"/>
            <a:ext cx="8449517" cy="3037840"/>
          </a:xfrm>
        </p:spPr>
        <p:txBody>
          <a:bodyPr/>
          <a:lstStyle/>
          <a:p>
            <a:pPr marL="152400" indent="0">
              <a:buNone/>
            </a:pPr>
            <a:endParaRPr lang="en-US" sz="1800" i="1" dirty="0" smtClean="0"/>
          </a:p>
          <a:p>
            <a:r>
              <a:rPr lang="en-US" dirty="0" smtClean="0"/>
              <a:t> More Data via Google Storage</a:t>
            </a:r>
          </a:p>
          <a:p>
            <a:r>
              <a:rPr lang="en-US" dirty="0" smtClean="0"/>
              <a:t> Regularization</a:t>
            </a:r>
          </a:p>
          <a:p>
            <a:r>
              <a:rPr lang="en-US" dirty="0" smtClean="0"/>
              <a:t> CNN/RNN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4C9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233814" y="1511213"/>
            <a:ext cx="6701425" cy="21210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rgbClr val="386CBD"/>
              </a:buClr>
              <a:buSzPct val="25000"/>
            </a:pPr>
            <a:r>
              <a:rPr lang="en-US" sz="54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Thank You</a:t>
            </a:r>
            <a:r>
              <a:rPr lang="en-US" sz="54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!</a:t>
            </a:r>
            <a:endParaRPr lang="en-US" sz="4500" b="1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buClr>
                <a:srgbClr val="386CBD"/>
              </a:buClr>
              <a:buSzPct val="25000"/>
            </a:pPr>
            <a:r>
              <a:rPr lang="en-US" sz="54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02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2181" y="12526"/>
            <a:ext cx="8264620" cy="51435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6152" y="643852"/>
            <a:ext cx="4137867" cy="1906862"/>
          </a:xfrm>
          <a:prstGeom prst="rect">
            <a:avLst/>
          </a:prstGeom>
        </p:spPr>
        <p:txBody>
          <a:bodyPr wrap="square" lIns="64191" tIns="32096" rIns="64191" bIns="32096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61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You’ve Seen Us Before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sz="2610" dirty="0">
              <a:solidFill>
                <a:schemeClr val="tx1">
                  <a:lumMod val="75000"/>
                  <a:lumOff val="25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2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Enabling people to discover information at that moment when they’re likely to engage </a:t>
            </a:r>
          </a:p>
        </p:txBody>
      </p:sp>
    </p:spTree>
    <p:extLst>
      <p:ext uri="{BB962C8B-B14F-4D97-AF65-F5344CB8AC3E}">
        <p14:creationId xmlns:p14="http://schemas.microsoft.com/office/powerpoint/2010/main" val="15232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8"/>
          <p:cNvGrpSpPr/>
          <p:nvPr/>
        </p:nvGrpSpPr>
        <p:grpSpPr>
          <a:xfrm>
            <a:off x="5171925" y="1809472"/>
            <a:ext cx="1286204" cy="1283704"/>
            <a:chOff x="629078" y="0"/>
            <a:chExt cx="1905485" cy="1882762"/>
          </a:xfrm>
        </p:grpSpPr>
        <p:sp>
          <p:nvSpPr>
            <p:cNvPr id="6" name="Shape 86"/>
            <p:cNvSpPr/>
            <p:nvPr/>
          </p:nvSpPr>
          <p:spPr>
            <a:xfrm>
              <a:off x="789679" y="0"/>
              <a:ext cx="1671223" cy="829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8521" tIns="58521" rIns="58521" bIns="58521" numCol="1" anchor="t">
              <a:spAutoFit/>
            </a:bodyPr>
            <a:lstStyle/>
            <a:p>
              <a:pPr algn="ctr" defTabSz="641909">
                <a:lnSpc>
                  <a:spcPct val="95000"/>
                </a:lnSpc>
              </a:pPr>
              <a:r>
                <a:rPr lang="en-US" sz="306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7</a:t>
              </a:r>
              <a:r>
                <a:rPr sz="306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50M</a:t>
              </a:r>
            </a:p>
          </p:txBody>
        </p:sp>
        <p:sp>
          <p:nvSpPr>
            <p:cNvPr id="7" name="Shape 87"/>
            <p:cNvSpPr/>
            <p:nvPr/>
          </p:nvSpPr>
          <p:spPr>
            <a:xfrm>
              <a:off x="629078" y="752840"/>
              <a:ext cx="1905485" cy="112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521" tIns="58521" rIns="58521" bIns="58521" numCol="1" anchor="t">
              <a:noAutofit/>
            </a:bodyPr>
            <a:lstStyle/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350" dirty="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monthly unique</a:t>
              </a:r>
            </a:p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350" dirty="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users</a:t>
              </a:r>
            </a:p>
          </p:txBody>
        </p:sp>
      </p:grpSp>
      <p:grpSp>
        <p:nvGrpSpPr>
          <p:cNvPr id="8" name="Group 91"/>
          <p:cNvGrpSpPr/>
          <p:nvPr/>
        </p:nvGrpSpPr>
        <p:grpSpPr>
          <a:xfrm>
            <a:off x="3444321" y="1809472"/>
            <a:ext cx="1529525" cy="848651"/>
            <a:chOff x="469189" y="0"/>
            <a:chExt cx="2265962" cy="1244685"/>
          </a:xfrm>
        </p:grpSpPr>
        <p:sp>
          <p:nvSpPr>
            <p:cNvPr id="9" name="Shape 89"/>
            <p:cNvSpPr/>
            <p:nvPr/>
          </p:nvSpPr>
          <p:spPr>
            <a:xfrm>
              <a:off x="681854" y="0"/>
              <a:ext cx="1913457" cy="829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8521" tIns="58521" rIns="58521" bIns="58521" numCol="1" anchor="t">
              <a:spAutoFit/>
            </a:bodyPr>
            <a:lstStyle>
              <a:lvl1pPr algn="ctr" defTabSz="914400">
                <a:lnSpc>
                  <a:spcPct val="95000"/>
                </a:lnSpc>
                <a:defRPr sz="5000">
                  <a:latin typeface="Avenir 85 Heavy"/>
                  <a:ea typeface="Avenir 85 Heavy"/>
                  <a:cs typeface="Avenir 85 Heavy"/>
                  <a:sym typeface="Avenir 85 Heavy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3060" b="1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500K</a:t>
              </a:r>
              <a:r>
                <a:rPr lang="en-US" sz="306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+</a:t>
              </a:r>
              <a:endParaRPr sz="306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" name="Shape 90"/>
            <p:cNvSpPr/>
            <p:nvPr/>
          </p:nvSpPr>
          <p:spPr>
            <a:xfrm>
              <a:off x="469189" y="766650"/>
              <a:ext cx="2265962" cy="478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521" tIns="58521" rIns="58521" bIns="58521" numCol="1" anchor="t">
              <a:spAutoFit/>
            </a:bodyPr>
            <a:lstStyle>
              <a:lvl1pPr algn="ctr">
                <a:lnSpc>
                  <a:spcPct val="100000"/>
                </a:lnSpc>
                <a:defRPr sz="2400">
                  <a:solidFill>
                    <a:srgbClr val="0365C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350" dirty="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Requests/sec</a:t>
              </a:r>
              <a:endParaRPr sz="135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11" name="Group 94"/>
          <p:cNvGrpSpPr/>
          <p:nvPr/>
        </p:nvGrpSpPr>
        <p:grpSpPr>
          <a:xfrm>
            <a:off x="3539201" y="3203181"/>
            <a:ext cx="1308467" cy="1023153"/>
            <a:chOff x="445125" y="0"/>
            <a:chExt cx="2399444" cy="1857475"/>
          </a:xfrm>
        </p:grpSpPr>
        <p:sp>
          <p:nvSpPr>
            <p:cNvPr id="12" name="Shape 92"/>
            <p:cNvSpPr/>
            <p:nvPr/>
          </p:nvSpPr>
          <p:spPr>
            <a:xfrm>
              <a:off x="776062" y="0"/>
              <a:ext cx="1954005" cy="10267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8521" tIns="58521" rIns="58521" bIns="58521" numCol="1" anchor="t">
              <a:spAutoFit/>
            </a:bodyPr>
            <a:lstStyle>
              <a:lvl1pPr algn="ctr" defTabSz="914400">
                <a:lnSpc>
                  <a:spcPct val="95000"/>
                </a:lnSpc>
                <a:defRPr sz="5000"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3060" b="1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15B</a:t>
              </a:r>
              <a:r>
                <a:rPr lang="en-US" sz="306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+</a:t>
              </a:r>
              <a:endParaRPr sz="306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" name="Shape 93"/>
            <p:cNvSpPr/>
            <p:nvPr/>
          </p:nvSpPr>
          <p:spPr>
            <a:xfrm>
              <a:off x="445125" y="938892"/>
              <a:ext cx="2399444" cy="91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521" tIns="58521" rIns="58521" bIns="58521" numCol="1" anchor="t">
              <a:spAutoFit/>
            </a:bodyPr>
            <a:lstStyle>
              <a:lvl1pPr algn="ctr">
                <a:lnSpc>
                  <a:spcPct val="100000"/>
                </a:lnSpc>
                <a:defRPr sz="2400">
                  <a:solidFill>
                    <a:srgbClr val="0365C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26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recommendations/day</a:t>
              </a:r>
              <a:endParaRPr sz="126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14" name="Group 97"/>
          <p:cNvGrpSpPr/>
          <p:nvPr/>
        </p:nvGrpSpPr>
        <p:grpSpPr>
          <a:xfrm>
            <a:off x="5233736" y="3203183"/>
            <a:ext cx="1466666" cy="1012917"/>
            <a:chOff x="-39670" y="136011"/>
            <a:chExt cx="3501438" cy="1485609"/>
          </a:xfrm>
        </p:grpSpPr>
        <p:sp>
          <p:nvSpPr>
            <p:cNvPr id="15" name="Shape 95"/>
            <p:cNvSpPr/>
            <p:nvPr/>
          </p:nvSpPr>
          <p:spPr>
            <a:xfrm>
              <a:off x="-13077" y="136011"/>
              <a:ext cx="3474845" cy="1485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521" tIns="58521" rIns="58521" bIns="58521" numCol="1" anchor="t">
              <a:spAutoFit/>
            </a:bodyPr>
            <a:lstStyle>
              <a:lvl1pPr algn="ctr" defTabSz="914400">
                <a:lnSpc>
                  <a:spcPct val="95000"/>
                </a:lnSpc>
                <a:defRPr sz="5000"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3060" b="1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17TB</a:t>
              </a:r>
              <a:r>
                <a:rPr lang="en-US" sz="306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+</a:t>
              </a:r>
              <a:endParaRPr sz="306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" name="Shape 96"/>
            <p:cNvSpPr/>
            <p:nvPr/>
          </p:nvSpPr>
          <p:spPr>
            <a:xfrm>
              <a:off x="-39670" y="887032"/>
              <a:ext cx="3277164" cy="47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521" tIns="58521" rIns="58521" bIns="58521" numCol="1" anchor="t">
              <a:spAutoFit/>
            </a:bodyPr>
            <a:lstStyle/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350">
                  <a:solidFill>
                    <a:schemeClr val="bg1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Daily data</a:t>
              </a:r>
              <a:endParaRPr sz="135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aphicFrame>
        <p:nvGraphicFramePr>
          <p:cNvPr id="17" name="Table 101"/>
          <p:cNvGraphicFramePr/>
          <p:nvPr>
            <p:extLst/>
          </p:nvPr>
        </p:nvGraphicFramePr>
        <p:xfrm>
          <a:off x="842962" y="1874104"/>
          <a:ext cx="2177094" cy="1982682"/>
        </p:xfrm>
        <a:graphic>
          <a:graphicData uri="http://schemas.openxmlformats.org/drawingml/2006/table">
            <a:tbl>
              <a:tblPr/>
              <a:tblGrid>
                <a:gridCol w="707766"/>
                <a:gridCol w="1469328"/>
              </a:tblGrid>
              <a:tr h="258057">
                <a:tc>
                  <a:txBody>
                    <a:bodyPr/>
                    <a:lstStyle/>
                    <a:p>
                      <a:pPr lvl="0" algn="l" defTabSz="457200"/>
                      <a:r>
                        <a:rPr lang="en-US" sz="12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65 Medium"/>
                        </a:rPr>
                        <a:t>REACH</a:t>
                      </a:r>
                      <a:endParaRPr lang="en-US" sz="12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65 Medium"/>
                      </a:endParaRPr>
                    </a:p>
                  </a:txBody>
                  <a:tcPr marL="30861" marR="30861" marT="34290" marB="34290" horzOverflow="overflow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lang="en-US" sz="12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PROPERTY</a:t>
                      </a:r>
                      <a:endParaRPr lang="en-US" sz="12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horzOverflow="overflow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vl="0" algn="l" defTabSz="457200"/>
                      <a:r>
                        <a:rPr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95.</a:t>
                      </a:r>
                      <a:r>
                        <a:rPr lang="en-US"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5</a:t>
                      </a:r>
                      <a:r>
                        <a:rPr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%</a:t>
                      </a:r>
                      <a:endParaRPr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200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Google Ad Network</a:t>
                      </a: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057">
                <a:tc>
                  <a:txBody>
                    <a:bodyPr/>
                    <a:lstStyle/>
                    <a:p>
                      <a:pPr lvl="0" algn="l" defTabSz="457200"/>
                      <a:r>
                        <a:rPr sz="1200" b="1" i="0" dirty="0" smtClean="0">
                          <a:solidFill>
                            <a:srgbClr val="00B0F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8</a:t>
                      </a:r>
                      <a:r>
                        <a:rPr lang="en-US" sz="1200" b="1" i="0" dirty="0" smtClean="0">
                          <a:solidFill>
                            <a:srgbClr val="00B0F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7</a:t>
                      </a:r>
                      <a:r>
                        <a:rPr sz="1200" b="1" i="0" dirty="0" smtClean="0">
                          <a:solidFill>
                            <a:srgbClr val="00B0F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.</a:t>
                      </a:r>
                      <a:r>
                        <a:rPr lang="en-US" sz="1200" b="1" i="0" dirty="0" smtClean="0">
                          <a:solidFill>
                            <a:srgbClr val="00B0F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8</a:t>
                      </a:r>
                      <a:r>
                        <a:rPr sz="1200" b="1" i="0" dirty="0" smtClean="0">
                          <a:solidFill>
                            <a:srgbClr val="00B0F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%</a:t>
                      </a:r>
                      <a:endParaRPr sz="1200" b="1" i="0" dirty="0">
                        <a:solidFill>
                          <a:srgbClr val="00B0F0"/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sz="1200" b="1" i="0" dirty="0">
                          <a:solidFill>
                            <a:srgbClr val="00B0F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Taboola</a:t>
                      </a: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057">
                <a:tc>
                  <a:txBody>
                    <a:bodyPr/>
                    <a:lstStyle/>
                    <a:p>
                      <a:pPr lvl="0" algn="l" defTabSz="457200"/>
                      <a:r>
                        <a:rPr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8</a:t>
                      </a:r>
                      <a:r>
                        <a:rPr lang="en-US"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6</a:t>
                      </a:r>
                      <a:r>
                        <a:rPr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.</a:t>
                      </a:r>
                      <a:r>
                        <a:rPr lang="en-US"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2</a:t>
                      </a:r>
                      <a:r>
                        <a:rPr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%</a:t>
                      </a:r>
                      <a:endParaRPr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lang="en-US"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Google Sites</a:t>
                      </a:r>
                      <a:endParaRPr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057">
                <a:tc>
                  <a:txBody>
                    <a:bodyPr/>
                    <a:lstStyle/>
                    <a:p>
                      <a:pPr lvl="0" algn="l" defTabSz="457200"/>
                      <a:r>
                        <a:rPr lang="en-US"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61.5</a:t>
                      </a:r>
                      <a:r>
                        <a:rPr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%</a:t>
                      </a:r>
                      <a:endParaRPr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lang="en-US"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Facebook</a:t>
                      </a:r>
                      <a:endParaRPr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057">
                <a:tc>
                  <a:txBody>
                    <a:bodyPr/>
                    <a:lstStyle/>
                    <a:p>
                      <a:pPr lvl="0" algn="l" defTabSz="457200"/>
                      <a:r>
                        <a:rPr lang="en-US"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60.3</a:t>
                      </a:r>
                      <a:r>
                        <a:rPr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%</a:t>
                      </a:r>
                      <a:endParaRPr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lang="en-US"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Yahoo Sites</a:t>
                      </a:r>
                      <a:endParaRPr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057">
                <a:tc>
                  <a:txBody>
                    <a:bodyPr/>
                    <a:lstStyle/>
                    <a:p>
                      <a:pPr lvl="0" algn="l" defTabSz="457200"/>
                      <a:r>
                        <a:rPr lang="en-US"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56.6</a:t>
                      </a:r>
                      <a:r>
                        <a:rPr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%</a:t>
                      </a:r>
                      <a:endParaRPr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/>
                      <a:r>
                        <a:rPr lang="en-US" sz="1200" b="0" i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Avenir 55 Roman"/>
                        </a:rPr>
                        <a:t>Outbrain</a:t>
                      </a:r>
                      <a:endParaRPr sz="1200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Helvetica Neue" charset="0"/>
                        <a:ea typeface="Helvetica Neue" charset="0"/>
                        <a:cs typeface="Helvetica Neue" charset="0"/>
                        <a:sym typeface="Avenir 55 Roman"/>
                      </a:endParaRPr>
                    </a:p>
                  </a:txBody>
                  <a:tcPr marL="30861" marR="30861" marT="34290" marB="34290" anchor="ctr" horzOverflow="overflow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3322173" y="1994608"/>
            <a:ext cx="1813" cy="21859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95"/>
          <p:cNvSpPr/>
          <p:nvPr/>
        </p:nvSpPr>
        <p:spPr>
          <a:xfrm>
            <a:off x="6777819" y="2913724"/>
            <a:ext cx="1039032" cy="421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646" tIns="45646" rIns="45646" bIns="45646" numCol="1" anchor="t">
            <a:spAutoFit/>
          </a:bodyPr>
          <a:lstStyle>
            <a:lvl1pPr algn="ctr" defTabSz="914400">
              <a:lnSpc>
                <a:spcPct val="95000"/>
              </a:lnSpc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52%</a:t>
            </a:r>
            <a:endParaRPr sz="225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Shape 96"/>
          <p:cNvSpPr/>
          <p:nvPr/>
        </p:nvSpPr>
        <p:spPr>
          <a:xfrm>
            <a:off x="6844484" y="3250158"/>
            <a:ext cx="861817" cy="507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646" tIns="45646" rIns="45646" bIns="45646" numCol="1" anchor="t">
            <a:spAutoFit/>
          </a:bodyPr>
          <a:lstStyle/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35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mobile </a:t>
            </a:r>
            <a:r>
              <a:rPr lang="en-US" sz="135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traffic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38204" y="1965714"/>
            <a:ext cx="1813" cy="21859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95"/>
          <p:cNvSpPr/>
          <p:nvPr/>
        </p:nvSpPr>
        <p:spPr>
          <a:xfrm>
            <a:off x="7580978" y="2913724"/>
            <a:ext cx="1039032" cy="421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646" tIns="45646" rIns="45646" bIns="45646" numCol="1" anchor="t">
            <a:spAutoFit/>
          </a:bodyPr>
          <a:lstStyle>
            <a:lvl1pPr algn="ctr" defTabSz="914400">
              <a:lnSpc>
                <a:spcPct val="95000"/>
              </a:lnSpc>
              <a:defRPr sz="5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48%</a:t>
            </a:r>
            <a:endParaRPr sz="225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Shape 96"/>
          <p:cNvSpPr/>
          <p:nvPr/>
        </p:nvSpPr>
        <p:spPr>
          <a:xfrm>
            <a:off x="7622120" y="3253849"/>
            <a:ext cx="861817" cy="507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646" tIns="45646" rIns="45646" bIns="45646" numCol="1" anchor="t">
            <a:spAutoFit/>
          </a:bodyPr>
          <a:lstStyle/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desktop</a:t>
            </a:r>
          </a:p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traffic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68" y="1947778"/>
            <a:ext cx="884884" cy="8057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097" y="1947777"/>
            <a:ext cx="352625" cy="76882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2154" y="3880854"/>
            <a:ext cx="2531066" cy="189468"/>
          </a:xfrm>
          <a:prstGeom prst="rect">
            <a:avLst/>
          </a:prstGeom>
          <a:noFill/>
        </p:spPr>
        <p:txBody>
          <a:bodyPr wrap="square" lIns="64191" tIns="32096" rIns="64191" bIns="32096" rtlCol="0">
            <a:spAutoFit/>
          </a:bodyPr>
          <a:lstStyle/>
          <a:p>
            <a:r>
              <a:rPr lang="en-US" sz="810" dirty="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 desktop users reached</a:t>
            </a:r>
            <a:r>
              <a:rPr lang="en-US" sz="810">
                <a:solidFill>
                  <a:schemeClr val="bg1">
                    <a:lumMod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12/2015</a:t>
            </a:r>
            <a:endParaRPr lang="en-US" sz="810" dirty="0">
              <a:solidFill>
                <a:schemeClr val="bg1">
                  <a:lumMod val="75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687" y="3764417"/>
            <a:ext cx="734439" cy="435778"/>
          </a:xfrm>
          <a:prstGeom prst="rect">
            <a:avLst/>
          </a:prstGeom>
        </p:spPr>
      </p:pic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166328" y="156929"/>
            <a:ext cx="7886700" cy="582216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EB925"/>
                </a:solidFill>
                <a:latin typeface="Arial"/>
                <a:ea typeface="Arial"/>
                <a:cs typeface="Arial"/>
              </a:rPr>
              <a:t>Taboola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rgbClr val="FEB925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rgbClr val="FEB925"/>
                </a:solidFill>
                <a:latin typeface="Arial"/>
                <a:ea typeface="Arial"/>
                <a:cs typeface="Arial"/>
              </a:rPr>
              <a:t>Numbers</a:t>
            </a:r>
          </a:p>
        </p:txBody>
      </p:sp>
      <p:sp>
        <p:nvSpPr>
          <p:cNvPr id="29" name="Shape 89"/>
          <p:cNvSpPr/>
          <p:nvPr/>
        </p:nvSpPr>
        <p:spPr>
          <a:xfrm>
            <a:off x="762154" y="1329046"/>
            <a:ext cx="5182072" cy="3228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8521" tIns="58521" rIns="58521" bIns="58521" numCol="1" anchor="t">
            <a:spAutoFit/>
          </a:bodyPr>
          <a:lstStyle>
            <a:lvl1pPr algn="ctr" defTabSz="914400">
              <a:lnSpc>
                <a:spcPct val="95000"/>
              </a:lnSpc>
              <a:defRPr sz="5000">
                <a:latin typeface="Avenir 85 Heavy"/>
                <a:ea typeface="Avenir 85 Heavy"/>
                <a:cs typeface="Avenir 85 Heavy"/>
                <a:sym typeface="Avenir 85 Heavy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 </a:t>
            </a:r>
            <a:r>
              <a:rPr lang="en-US" sz="1400" b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typical US user </a:t>
            </a:r>
            <a:r>
              <a:rPr lang="en-US" sz="1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sees a Taboola </a:t>
            </a:r>
            <a:r>
              <a:rPr lang="en-US" sz="1400" b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widget at least twice </a:t>
            </a:r>
            <a:r>
              <a:rPr lang="en-US" sz="14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 day</a:t>
            </a:r>
            <a:endParaRPr sz="1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9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51" y="88900"/>
            <a:ext cx="8461094" cy="619019"/>
          </a:xfrm>
        </p:spPr>
        <p:txBody>
          <a:bodyPr/>
          <a:lstStyle/>
          <a:p>
            <a:r>
              <a:rPr lang="en-US" b="0" dirty="0">
                <a:solidFill>
                  <a:srgbClr val="FEB925"/>
                </a:solidFill>
                <a:latin typeface="Arial"/>
                <a:ea typeface="Arial"/>
                <a:cs typeface="Arial"/>
              </a:rPr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789" y="1115263"/>
            <a:ext cx="8298255" cy="3683429"/>
          </a:xfrm>
        </p:spPr>
        <p:txBody>
          <a:bodyPr/>
          <a:lstStyle/>
          <a:p>
            <a:pPr marL="228600" lvl="1" indent="-76200">
              <a:lnSpc>
                <a:spcPct val="15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Training a Model With TF and BQ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 </a:t>
            </a:r>
            <a:r>
              <a:rPr lang="en-US" dirty="0" smtClean="0"/>
              <a:t>Serving a model with </a:t>
            </a:r>
            <a:r>
              <a:rPr lang="en-US" dirty="0" err="1" smtClean="0"/>
              <a:t>TFServing</a:t>
            </a:r>
            <a:endParaRPr lang="en-US" dirty="0"/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dirty="0" smtClean="0"/>
              <a:t> Debugging a model with </a:t>
            </a:r>
            <a:r>
              <a:rPr lang="en-US" dirty="0" err="1" smtClean="0"/>
              <a:t>TensorBoard</a:t>
            </a:r>
            <a:endParaRPr lang="he-IL" dirty="0" smtClean="0"/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dirty="0"/>
              <a:t> </a:t>
            </a:r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>
                <a:solidFill>
                  <a:srgbClr val="ABABAB"/>
                </a:solidFill>
              </a:rPr>
              <a:pPr>
                <a:buSzPct val="25000"/>
              </a:pPr>
              <a:t>4</a:t>
            </a:fld>
            <a:endParaRPr lang="en-US" sz="900">
              <a:solidFill>
                <a:srgbClr val="ABA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90" y="292100"/>
            <a:ext cx="8461094" cy="647700"/>
          </a:xfrm>
        </p:spPr>
        <p:txBody>
          <a:bodyPr/>
          <a:lstStyle/>
          <a:p>
            <a:r>
              <a:rPr lang="en-US" b="0" dirty="0" smtClean="0">
                <a:solidFill>
                  <a:srgbClr val="FEB925"/>
                </a:solidFill>
                <a:latin typeface="Arial"/>
                <a:ea typeface="Arial"/>
                <a:cs typeface="Arial"/>
              </a:rPr>
              <a:t>Stack</a:t>
            </a:r>
            <a:endParaRPr lang="en-US" b="0" dirty="0">
              <a:solidFill>
                <a:srgbClr val="FEB92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 Google </a:t>
            </a:r>
            <a:r>
              <a:rPr lang="en-US" dirty="0" err="1" smtClean="0"/>
              <a:t>BigQuery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smtClean="0"/>
              <a:t>Serving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6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90" y="292100"/>
            <a:ext cx="8461094" cy="647700"/>
          </a:xfrm>
        </p:spPr>
        <p:txBody>
          <a:bodyPr/>
          <a:lstStyle/>
          <a:p>
            <a:r>
              <a:rPr lang="en-US" b="0" dirty="0" smtClean="0">
                <a:solidFill>
                  <a:srgbClr val="FEB925"/>
                </a:solidFill>
                <a:latin typeface="Arial"/>
                <a:ea typeface="Arial"/>
                <a:cs typeface="Arial"/>
              </a:rPr>
              <a:t>To start</a:t>
            </a:r>
            <a:endParaRPr lang="en-US" b="0" dirty="0">
              <a:solidFill>
                <a:srgbClr val="FEB92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Pip Install </a:t>
            </a:r>
          </a:p>
          <a:p>
            <a:pPr lvl="1"/>
            <a:r>
              <a:rPr lang="en-US" sz="1800" dirty="0" err="1"/>
              <a:t>t</a:t>
            </a:r>
            <a:r>
              <a:rPr lang="en-US" sz="1800" dirty="0" err="1" smtClean="0"/>
              <a:t>ensorflow</a:t>
            </a:r>
            <a:endParaRPr lang="en-US" sz="1800" dirty="0" smtClean="0"/>
          </a:p>
          <a:p>
            <a:pPr lvl="1"/>
            <a:r>
              <a:rPr lang="en-US" sz="1800" dirty="0" err="1"/>
              <a:t>gcloud</a:t>
            </a:r>
            <a:endParaRPr lang="en-US" sz="1800" dirty="0" smtClean="0"/>
          </a:p>
          <a:p>
            <a:pPr lvl="1"/>
            <a:r>
              <a:rPr lang="en-US" sz="1800" dirty="0" err="1" smtClean="0"/>
              <a:t>jupyter</a:t>
            </a:r>
            <a:endParaRPr lang="en-US" sz="1800" dirty="0" smtClean="0"/>
          </a:p>
          <a:p>
            <a:r>
              <a:rPr lang="en-US" dirty="0" smtClean="0"/>
              <a:t> 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sz="1800" dirty="0"/>
              <a:t>https://</a:t>
            </a:r>
            <a:r>
              <a:rPr lang="en-US" sz="1800" dirty="0" err="1"/>
              <a:t>docs.docker.com</a:t>
            </a:r>
            <a:r>
              <a:rPr lang="en-US" sz="1800" dirty="0"/>
              <a:t>/engine/installation</a:t>
            </a:r>
            <a:r>
              <a:rPr lang="en-US" sz="1800" dirty="0" smtClean="0"/>
              <a:t>/ </a:t>
            </a:r>
          </a:p>
          <a:p>
            <a:r>
              <a:rPr lang="en-US" dirty="0" smtClean="0"/>
              <a:t> Install </a:t>
            </a:r>
            <a:r>
              <a:rPr lang="en-US" dirty="0" err="1" smtClean="0"/>
              <a:t>gcloud</a:t>
            </a:r>
            <a:endParaRPr lang="en-US" dirty="0" smtClean="0"/>
          </a:p>
          <a:p>
            <a:pPr lvl="1"/>
            <a:r>
              <a:rPr lang="en-US" sz="1800" dirty="0"/>
              <a:t>https://</a:t>
            </a:r>
            <a:r>
              <a:rPr lang="en-US" sz="1800" dirty="0" err="1" smtClean="0"/>
              <a:t>cloud.google.com</a:t>
            </a:r>
            <a:r>
              <a:rPr lang="en-US" sz="1800" dirty="0" smtClean="0"/>
              <a:t>/</a:t>
            </a:r>
            <a:r>
              <a:rPr lang="en-US" sz="1800" dirty="0" err="1" smtClean="0"/>
              <a:t>sdk</a:t>
            </a:r>
            <a:r>
              <a:rPr lang="en-US" sz="1800" dirty="0" smtClean="0"/>
              <a:t>/downloads</a:t>
            </a:r>
          </a:p>
        </p:txBody>
      </p:sp>
    </p:spTree>
    <p:extLst>
      <p:ext uri="{BB962C8B-B14F-4D97-AF65-F5344CB8AC3E}">
        <p14:creationId xmlns:p14="http://schemas.microsoft.com/office/powerpoint/2010/main" val="689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90" y="292100"/>
            <a:ext cx="8461094" cy="647700"/>
          </a:xfrm>
        </p:spPr>
        <p:txBody>
          <a:bodyPr/>
          <a:lstStyle/>
          <a:p>
            <a:r>
              <a:rPr lang="en-US" b="0" dirty="0" smtClean="0">
                <a:solidFill>
                  <a:srgbClr val="FEB925"/>
                </a:solidFill>
                <a:latin typeface="Arial"/>
                <a:ea typeface="Arial"/>
                <a:cs typeface="Arial"/>
              </a:rPr>
              <a:t>Log in</a:t>
            </a:r>
            <a:endParaRPr lang="en-US" b="0" dirty="0">
              <a:solidFill>
                <a:srgbClr val="FEB92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Sign up for google cloud </a:t>
            </a:r>
          </a:p>
          <a:p>
            <a:pPr lvl="1"/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/>
              <a:t>cloud.google.com</a:t>
            </a:r>
            <a:r>
              <a:rPr lang="en-US" sz="1800" dirty="0"/>
              <a:t>/free</a:t>
            </a:r>
            <a:r>
              <a:rPr lang="en-US" sz="1800" dirty="0" smtClean="0"/>
              <a:t>/</a:t>
            </a:r>
          </a:p>
          <a:p>
            <a:r>
              <a:rPr lang="en-US" dirty="0" smtClean="0"/>
              <a:t> Authenticate </a:t>
            </a:r>
            <a:r>
              <a:rPr lang="en-US" dirty="0" err="1"/>
              <a:t>gcloud</a:t>
            </a:r>
            <a:endParaRPr lang="en-US" dirty="0"/>
          </a:p>
          <a:p>
            <a:pPr lvl="1"/>
            <a:r>
              <a:rPr lang="en-US" sz="1800" dirty="0" err="1" smtClean="0"/>
              <a:t>gcloud</a:t>
            </a:r>
            <a:r>
              <a:rPr lang="en-US" sz="1800" dirty="0" smtClean="0"/>
              <a:t> </a:t>
            </a:r>
            <a:r>
              <a:rPr lang="en-US" sz="1800" dirty="0" err="1"/>
              <a:t>auth</a:t>
            </a:r>
            <a:r>
              <a:rPr lang="en-US" sz="1800" dirty="0"/>
              <a:t> login</a:t>
            </a:r>
          </a:p>
          <a:p>
            <a:pPr lvl="1"/>
            <a:r>
              <a:rPr lang="en-US" sz="1800" dirty="0" err="1"/>
              <a:t>gcloud</a:t>
            </a:r>
            <a:r>
              <a:rPr lang="en-US" sz="1800" dirty="0"/>
              <a:t> </a:t>
            </a:r>
            <a:r>
              <a:rPr lang="en-US" sz="1800" dirty="0" err="1"/>
              <a:t>auth</a:t>
            </a:r>
            <a:r>
              <a:rPr lang="en-US" sz="1800" dirty="0"/>
              <a:t> application-default login</a:t>
            </a:r>
          </a:p>
        </p:txBody>
      </p:sp>
    </p:spTree>
    <p:extLst>
      <p:ext uri="{BB962C8B-B14F-4D97-AF65-F5344CB8AC3E}">
        <p14:creationId xmlns:p14="http://schemas.microsoft.com/office/powerpoint/2010/main" val="5850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90" y="292100"/>
            <a:ext cx="8461094" cy="647700"/>
          </a:xfrm>
        </p:spPr>
        <p:txBody>
          <a:bodyPr/>
          <a:lstStyle/>
          <a:p>
            <a:r>
              <a:rPr lang="en-US" b="0" dirty="0" smtClean="0">
                <a:solidFill>
                  <a:srgbClr val="FEB925"/>
                </a:solidFill>
                <a:latin typeface="Arial"/>
                <a:ea typeface="Arial"/>
                <a:cs typeface="Arial"/>
              </a:rPr>
              <a:t>Serving</a:t>
            </a:r>
            <a:endParaRPr lang="en-US" b="0" dirty="0">
              <a:solidFill>
                <a:srgbClr val="FEB92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67" y="1490472"/>
            <a:ext cx="8449517" cy="311810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tf.saved_model</a:t>
            </a:r>
            <a:endParaRPr lang="en-US" dirty="0" smtClean="0"/>
          </a:p>
          <a:p>
            <a:pPr lvl="1"/>
            <a:r>
              <a:rPr lang="en-US" sz="1800" dirty="0" smtClean="0"/>
              <a:t>Method to save and disperse TF models</a:t>
            </a:r>
          </a:p>
          <a:p>
            <a:r>
              <a:rPr lang="en-US" dirty="0" smtClean="0"/>
              <a:t> TF Serving</a:t>
            </a:r>
            <a:endParaRPr lang="en-US" dirty="0"/>
          </a:p>
          <a:p>
            <a:pPr lvl="1"/>
            <a:r>
              <a:rPr lang="en-US" sz="1800" dirty="0" smtClean="0"/>
              <a:t>Prebaked </a:t>
            </a:r>
            <a:r>
              <a:rPr lang="en-US" sz="1800" dirty="0" err="1" smtClean="0"/>
              <a:t>TensorFlow</a:t>
            </a:r>
            <a:r>
              <a:rPr lang="en-US" sz="1800" dirty="0" smtClean="0"/>
              <a:t> serving service </a:t>
            </a:r>
          </a:p>
          <a:p>
            <a:pPr lvl="1"/>
            <a:r>
              <a:rPr lang="en-US" sz="1800" dirty="0" smtClean="0"/>
              <a:t>End to end management of entire serving flow, (Web service, request management, multithreading)</a:t>
            </a:r>
          </a:p>
          <a:p>
            <a:r>
              <a:rPr lang="en-US" dirty="0" smtClean="0"/>
              <a:t> Docker</a:t>
            </a:r>
            <a:endParaRPr lang="en-US" dirty="0" smtClean="0"/>
          </a:p>
          <a:p>
            <a:pPr lvl="1"/>
            <a:r>
              <a:rPr lang="en-US" sz="1800" dirty="0" smtClean="0"/>
              <a:t>Light weight containers</a:t>
            </a:r>
          </a:p>
          <a:p>
            <a:r>
              <a:rPr lang="en-US" dirty="0" smtClean="0"/>
              <a:t> GRPC</a:t>
            </a:r>
            <a:endParaRPr lang="en-US" dirty="0" smtClean="0"/>
          </a:p>
          <a:p>
            <a:pPr lvl="1"/>
            <a:r>
              <a:rPr lang="en-US" sz="1800" dirty="0"/>
              <a:t>A high performance, open-source universal RPC framework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90" y="292100"/>
            <a:ext cx="8461094" cy="647700"/>
          </a:xfrm>
        </p:spPr>
        <p:txBody>
          <a:bodyPr/>
          <a:lstStyle/>
          <a:p>
            <a:r>
              <a:rPr lang="en-US" b="0" dirty="0" smtClean="0">
                <a:solidFill>
                  <a:srgbClr val="FEB925"/>
                </a:solidFill>
                <a:latin typeface="Arial"/>
                <a:ea typeface="Arial"/>
                <a:cs typeface="Arial"/>
              </a:rPr>
              <a:t>Tensor Board</a:t>
            </a:r>
            <a:endParaRPr lang="en-US" b="0" dirty="0">
              <a:solidFill>
                <a:srgbClr val="FEB925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67" y="736171"/>
            <a:ext cx="8449517" cy="3872405"/>
          </a:xfrm>
        </p:spPr>
        <p:txBody>
          <a:bodyPr/>
          <a:lstStyle/>
          <a:p>
            <a:r>
              <a:rPr lang="en-US" dirty="0" smtClean="0"/>
              <a:t> Google </a:t>
            </a:r>
            <a:r>
              <a:rPr lang="en-US" dirty="0" smtClean="0"/>
              <a:t>dashboard for training models</a:t>
            </a:r>
          </a:p>
          <a:p>
            <a:r>
              <a:rPr lang="en-US" dirty="0" smtClean="0"/>
              <a:t> Online </a:t>
            </a:r>
            <a:r>
              <a:rPr lang="en-US" dirty="0" smtClean="0"/>
              <a:t>view, and offline</a:t>
            </a:r>
          </a:p>
          <a:p>
            <a:r>
              <a:rPr lang="en-US" dirty="0" smtClean="0"/>
              <a:t> Save </a:t>
            </a:r>
            <a:r>
              <a:rPr lang="en-US" dirty="0" smtClean="0"/>
              <a:t>data to Tensor Board via summary operations</a:t>
            </a:r>
          </a:p>
          <a:p>
            <a:r>
              <a:rPr lang="en-US" dirty="0" smtClean="0"/>
              <a:t> Visualize </a:t>
            </a:r>
            <a:r>
              <a:rPr lang="en-US" dirty="0" smtClean="0"/>
              <a:t>scalars (Loss, Accuracy</a:t>
            </a:r>
            <a:r>
              <a:rPr lang="mr-IN" dirty="0" smtClean="0"/>
              <a:t>…</a:t>
            </a:r>
            <a:r>
              <a:rPr lang="en-US" dirty="0" smtClean="0"/>
              <a:t>) </a:t>
            </a:r>
            <a:r>
              <a:rPr lang="en-US" dirty="0" err="1" smtClean="0"/>
              <a:t>Embeddings</a:t>
            </a:r>
            <a:r>
              <a:rPr lang="en-US" dirty="0" smtClean="0"/>
              <a:t>, Images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Content Selec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24828</TotalTime>
  <Words>331</Words>
  <Application>Microsoft Macintosh PowerPoint</Application>
  <PresentationFormat>On-screen Show (16:9)</PresentationFormat>
  <Paragraphs>97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Avenir 55 Roman</vt:lpstr>
      <vt:lpstr>Avenir 65 Medium</vt:lpstr>
      <vt:lpstr>Avenir 85 Heavy</vt:lpstr>
      <vt:lpstr>Avenir Medium</vt:lpstr>
      <vt:lpstr>Calibri</vt:lpstr>
      <vt:lpstr>Helvetica</vt:lpstr>
      <vt:lpstr>Helvetica Neue</vt:lpstr>
      <vt:lpstr>Helvetica Neue Light</vt:lpstr>
      <vt:lpstr>Helvetica Neue Medium</vt:lpstr>
      <vt:lpstr>Helvetica Neue Thin</vt:lpstr>
      <vt:lpstr>Merriweather Sans</vt:lpstr>
      <vt:lpstr>Wingdings</vt:lpstr>
      <vt:lpstr>Arial</vt:lpstr>
      <vt:lpstr>Main Content Selection</vt:lpstr>
      <vt:lpstr>PowerPoint Presentation</vt:lpstr>
      <vt:lpstr>PowerPoint Presentation</vt:lpstr>
      <vt:lpstr>Taboola in Numbers</vt:lpstr>
      <vt:lpstr>Outline</vt:lpstr>
      <vt:lpstr>Stack</vt:lpstr>
      <vt:lpstr>To start</vt:lpstr>
      <vt:lpstr>Log in</vt:lpstr>
      <vt:lpstr>Serving</vt:lpstr>
      <vt:lpstr>Tensor Board</vt:lpstr>
      <vt:lpstr>BigQuery</vt:lpstr>
      <vt:lpstr>Next Steps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743</cp:revision>
  <dcterms:modified xsi:type="dcterms:W3CDTF">2017-05-22T07:45:03Z</dcterms:modified>
</cp:coreProperties>
</file>