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65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5" autoAdjust="0"/>
    <p:restoredTop sz="83458" autoAdjust="0"/>
  </p:normalViewPr>
  <p:slideViewPr>
    <p:cSldViewPr snapToGrid="0">
      <p:cViewPr varScale="1">
        <p:scale>
          <a:sx n="70" d="100"/>
          <a:sy n="70" d="100"/>
        </p:scale>
        <p:origin x="14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B9256-0DF5-46E4-905C-0A8548B065D5}" type="datetimeFigureOut">
              <a:rPr lang="en-IL" smtClean="0"/>
              <a:t>29/10/2024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65471-38BB-4BA6-B044-D61B308822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931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1301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victim will send http request. These type of request have a known structure, using the injected Java Applet we can control the URL path and the content of the POST request.</a:t>
            </a:r>
          </a:p>
          <a:p>
            <a:r>
              <a:rPr lang="en-US" dirty="0"/>
              <a:t>We will target a block (16 bytes) that we know it is first 15 bytes and then we will guess the last byte.</a:t>
            </a:r>
          </a:p>
          <a:p>
            <a:r>
              <a:rPr lang="en-US" dirty="0"/>
              <a:t>After we discover that byte, we will change the URL path such that we will have a block with known first 15 bytes, and the last byte will be the byte after the byte we just discovered.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4523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victim will send http request. These type of request have a known structure, using the injected Java Applet we can control the URL path and the content of the POST request.</a:t>
            </a:r>
          </a:p>
          <a:p>
            <a:r>
              <a:rPr lang="en-US" dirty="0"/>
              <a:t>We will target a block (16 bytes) that we know it is first 15 bytes and then we will guess the last byte.</a:t>
            </a:r>
          </a:p>
          <a:p>
            <a:r>
              <a:rPr lang="en-US" dirty="0"/>
              <a:t>After we discover that byte, we will change the URL path such that we will have a block with known first 15 bytes, and the last byte will be the byte after the byte we just discovered.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347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change in the URL path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93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357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docker build -t server_image </a:t>
            </a:r>
            <a:r>
              <a:rPr lang="de-DE" dirty="0">
                <a:effectLst/>
              </a:rPr>
              <a:t>.</a:t>
            </a:r>
            <a:endParaRPr lang="en-US" dirty="0">
              <a:effectLst/>
            </a:endParaRP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docker run --rm -t --network=host </a:t>
            </a:r>
            <a:r>
              <a:rPr lang="en-US" b="0" i="0" dirty="0" err="1">
                <a:solidFill>
                  <a:srgbClr val="F0F6FC"/>
                </a:solidFill>
                <a:effectLst/>
                <a:latin typeface="-apple-system"/>
              </a:rPr>
              <a:t>server_image</a:t>
            </a: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b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7680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docker build -t mal_server_image .</a:t>
            </a:r>
          </a:p>
          <a:p>
            <a:r>
              <a:rPr lang="en-US" dirty="0"/>
              <a:t>docker run --rm -t --network=host </a:t>
            </a:r>
            <a:r>
              <a:rPr lang="en-US" dirty="0" err="1"/>
              <a:t>mal_server_image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5230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build -t </a:t>
            </a:r>
            <a:r>
              <a:rPr lang="en-US" dirty="0" err="1"/>
              <a:t>attacker_ctf_image</a:t>
            </a:r>
            <a:r>
              <a:rPr lang="en-US" dirty="0"/>
              <a:t> .</a:t>
            </a:r>
          </a:p>
          <a:p>
            <a:r>
              <a:rPr lang="en-US" dirty="0"/>
              <a:t>docker run --rm -t --network=host </a:t>
            </a:r>
            <a:r>
              <a:rPr lang="en-US" dirty="0" err="1"/>
              <a:t>attacker_ctf_image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3468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build -t </a:t>
            </a:r>
            <a:r>
              <a:rPr lang="en-US" dirty="0" err="1"/>
              <a:t>client_image</a:t>
            </a:r>
            <a:r>
              <a:rPr lang="en-US" dirty="0"/>
              <a:t> .</a:t>
            </a:r>
          </a:p>
          <a:p>
            <a:r>
              <a:rPr lang="en-GB" dirty="0"/>
              <a:t>docker run --rm -t --network=host </a:t>
            </a:r>
            <a:r>
              <a:rPr lang="en-GB" dirty="0" err="1"/>
              <a:t>client_image</a:t>
            </a:r>
            <a:endParaRPr lang="en-GB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768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act like it is the same message, BUT it’s NOT.</a:t>
            </a:r>
          </a:p>
          <a:p>
            <a:r>
              <a:rPr lang="en-US" dirty="0"/>
              <a:t>Thus the IV is predictable while it’s suppose to be random.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72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Following images taken from: https://www.youtube.com/watch?v=-_8-2pDFvmg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265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403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605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know if we took the right guess?</a:t>
            </a:r>
          </a:p>
          <a:p>
            <a:r>
              <a:rPr lang="en-US" dirty="0"/>
              <a:t>Remember that the AES block cipher is deterministic, therefore same input (plaintext) will yield the same output (ciphertext)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157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took the right guess the input to the AES block cipher is the same.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419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guessed right, then we will get the same ciphertext as the cipher block we are trying to decrypt, otherwise – we will change our guess.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0562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too much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5471-38BB-4BA6-B044-D61B308822B2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778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AB65-4A44-2FC8-6B75-3EBAA4A7F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FE802-24C4-DB51-A37B-72FABCC79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8910-F099-D44F-5364-29A5F526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45A1-6FED-48A7-9E1A-52D6771A79B0}" type="datetimeFigureOut">
              <a:rPr lang="en-IL" smtClean="0"/>
              <a:t>29/10/2024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7A82-FCB0-E4B2-3DEE-81D42256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6E2B-8EEA-1EDD-9412-24C85606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055-7288-48E8-B4F1-E873EB458F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95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4F32-580F-7B81-A354-498B622D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F74A5-3B57-C498-C171-9F062EF91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FC3E-D2E4-636F-6E89-C0751228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45A1-6FED-48A7-9E1A-52D6771A79B0}" type="datetimeFigureOut">
              <a:rPr lang="en-IL" smtClean="0"/>
              <a:t>29/10/2024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C5FD7-1E5A-2441-B44B-D755676A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078A-CC3D-F6B8-14BF-02ABF6CB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055-7288-48E8-B4F1-E873EB458F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252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8342D-3DFE-D8E2-4BF7-99ADC3042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F0F49-24FA-7DF7-1E59-2CC20AF88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71A1-C122-E784-9D88-0493584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45A1-6FED-48A7-9E1A-52D6771A79B0}" type="datetimeFigureOut">
              <a:rPr lang="en-IL" smtClean="0"/>
              <a:t>29/10/2024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5B4A-DF05-FA2D-AD00-BEEA4BB0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BA920-16D6-4C85-EB30-A5C0F381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055-7288-48E8-B4F1-E873EB458F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007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8DC0-E378-831D-CC93-8434E1BC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6CC7-B425-65BC-813D-79E9CDE4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F1BD-F819-4D64-9DE9-4FD1C870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45A1-6FED-48A7-9E1A-52D6771A79B0}" type="datetimeFigureOut">
              <a:rPr lang="en-IL" smtClean="0"/>
              <a:t>29/10/2024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CCE5-14BD-4F85-B100-725B21FF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A916-08E6-74C4-4842-7B26D87E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055-7288-48E8-B4F1-E873EB458F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698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A9D6-1B59-203D-1928-AE4D7EBC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A916-4494-B2CE-23A3-EB10C9C9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1AE83-A267-E6B6-E965-D63557A4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45A1-6FED-48A7-9E1A-52D6771A79B0}" type="datetimeFigureOut">
              <a:rPr lang="en-IL" smtClean="0"/>
              <a:t>29/10/2024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F011B-260E-5E1D-4818-030D09C7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51AA-B242-277B-491A-597D38B9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055-7288-48E8-B4F1-E873EB458F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799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93A7-25D2-E957-733D-5B22749C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8538-278F-FC73-CFC8-A540460B8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F4BEB-7071-F22B-39BF-AF905F4A0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968E0-17E9-5F9C-EFC1-AED42C0B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45A1-6FED-48A7-9E1A-52D6771A79B0}" type="datetimeFigureOut">
              <a:rPr lang="en-IL" smtClean="0"/>
              <a:t>29/10/2024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D3B0-D681-F23A-F779-8C0019BC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2BFDB-C065-B909-39CF-8B9C7DDC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055-7288-48E8-B4F1-E873EB458F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253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DCAF-51B3-4520-BAD8-C97CAA30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6998-2A0E-9C6F-EDA2-5B4E0006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CC5DE-FC3D-EB0F-5BCA-317D017F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3DCC1-33EE-9F17-3C62-FC4BC2139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4FE9B-5F90-5A58-2013-D6927C015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01635-91CE-EFDE-0D16-2E52C5F6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45A1-6FED-48A7-9E1A-52D6771A79B0}" type="datetimeFigureOut">
              <a:rPr lang="en-IL" smtClean="0"/>
              <a:t>29/10/2024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DE256-DE14-B9C7-EE80-4B330AAE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719BA-AB48-B99A-49FD-A6C04FCE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055-7288-48E8-B4F1-E873EB458F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042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DA07-EDD0-016E-150C-829CC28D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77572-6A62-3466-89FE-E1C8B60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45A1-6FED-48A7-9E1A-52D6771A79B0}" type="datetimeFigureOut">
              <a:rPr lang="en-IL" smtClean="0"/>
              <a:t>29/10/2024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89CA-1EE2-8A2D-FEFE-2683B1CF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E4BA8-8733-BD2B-2035-32969404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055-7288-48E8-B4F1-E873EB458F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037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14530-D53A-B209-0E50-E5C45129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45A1-6FED-48A7-9E1A-52D6771A79B0}" type="datetimeFigureOut">
              <a:rPr lang="en-IL" smtClean="0"/>
              <a:t>29/10/2024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E29F1-E3E5-0CD8-6642-2A5CC7A3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8919-77A4-DFD0-63E9-5E10109D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055-7288-48E8-B4F1-E873EB458F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594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88D3-0863-D283-0D62-5AA4FD69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E50A-5BB8-2266-E73D-6E694A4B0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7F45C-02BE-389D-0742-D8A3FBF26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09B98-438E-7CAD-C150-841E868C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45A1-6FED-48A7-9E1A-52D6771A79B0}" type="datetimeFigureOut">
              <a:rPr lang="en-IL" smtClean="0"/>
              <a:t>29/10/2024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79F85-BCD6-8DB3-3FC7-D7655B0C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9E3E6-EFC6-89DE-E87D-64A8FADB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055-7288-48E8-B4F1-E873EB458F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409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972D-4A4B-ABC6-8E05-E7837D60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8582-330C-7331-B105-CA42CEC46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EAA1C-7C95-4854-F63F-5B2BA7E8B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0752-EB12-9D66-7481-16C968B4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45A1-6FED-48A7-9E1A-52D6771A79B0}" type="datetimeFigureOut">
              <a:rPr lang="en-IL" smtClean="0"/>
              <a:t>29/10/2024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A5B00-5E48-BC02-357F-3B0343CD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36BA-F4D9-957A-F2FB-CAFF803D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055-7288-48E8-B4F1-E873EB458F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97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D1DF1-3FA8-336C-097F-CF7C214F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4D1A8-ED87-4E96-AEB5-8BBBB47DA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E95B6-90DB-822A-E3CA-36612CC99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545A1-6FED-48A7-9E1A-52D6771A79B0}" type="datetimeFigureOut">
              <a:rPr lang="en-IL" smtClean="0"/>
              <a:t>29/10/2024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1826-9C73-724B-15D6-4246129AA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ED403-F43D-20CF-F78E-9B631B96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85055-7288-48E8-B4F1-E873EB458F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86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F4DDBB-662C-4DE2-885A-01EFA967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833"/>
            <a:ext cx="12192000" cy="608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39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E625AA-E85B-7151-C536-63B5BBFDE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4299"/>
            <a:ext cx="12192000" cy="4163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823B4-4930-C836-8FF4-67D2E5D10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50" y="5529832"/>
            <a:ext cx="10202699" cy="447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5244A-0A93-359E-295E-E74D5119F146}"/>
              </a:ext>
            </a:extLst>
          </p:cNvPr>
          <p:cNvSpPr txBox="1"/>
          <p:nvPr/>
        </p:nvSpPr>
        <p:spPr>
          <a:xfrm>
            <a:off x="9241277" y="5529832"/>
            <a:ext cx="1956072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Guess</a:t>
            </a:r>
            <a:endParaRPr lang="en-IL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5D7D1-06F8-D590-F85E-91DD121F4EA1}"/>
              </a:ext>
            </a:extLst>
          </p:cNvPr>
          <p:cNvSpPr txBox="1"/>
          <p:nvPr/>
        </p:nvSpPr>
        <p:spPr>
          <a:xfrm>
            <a:off x="939208" y="5970231"/>
            <a:ext cx="10598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we know if we took the right guess?</a:t>
            </a:r>
          </a:p>
          <a:p>
            <a:r>
              <a:rPr lang="en-US" dirty="0"/>
              <a:t>Remember that the AES block cipher is deterministic, therefore same input (plaintext) will yield the same output (ciphertext)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942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E625AA-E85B-7151-C536-63B5BBFDE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4299"/>
            <a:ext cx="12192000" cy="4163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823B4-4930-C836-8FF4-67D2E5D10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50" y="5529832"/>
            <a:ext cx="10202699" cy="447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5244A-0A93-359E-295E-E74D5119F146}"/>
              </a:ext>
            </a:extLst>
          </p:cNvPr>
          <p:cNvSpPr txBox="1"/>
          <p:nvPr/>
        </p:nvSpPr>
        <p:spPr>
          <a:xfrm>
            <a:off x="9241277" y="5529832"/>
            <a:ext cx="1956072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Guess</a:t>
            </a:r>
            <a:endParaRPr lang="en-IL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EEA78-A3D6-FD41-1FB1-24CBC5AD9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974" y="466588"/>
            <a:ext cx="2105319" cy="112410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76E0DA3-A84C-33A1-6CC9-924F8870280D}"/>
              </a:ext>
            </a:extLst>
          </p:cNvPr>
          <p:cNvSpPr/>
          <p:nvPr/>
        </p:nvSpPr>
        <p:spPr>
          <a:xfrm>
            <a:off x="5515583" y="263520"/>
            <a:ext cx="2568102" cy="165370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noFill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DB8515-9001-73D8-2812-F9F1694F3FED}"/>
              </a:ext>
            </a:extLst>
          </p:cNvPr>
          <p:cNvCxnSpPr>
            <a:stCxn id="11" idx="5"/>
          </p:cNvCxnSpPr>
          <p:nvPr/>
        </p:nvCxnSpPr>
        <p:spPr>
          <a:xfrm>
            <a:off x="7707595" y="1675043"/>
            <a:ext cx="2224345" cy="16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0AE11E-15EC-557A-4440-75408ECD8F24}"/>
              </a:ext>
            </a:extLst>
          </p:cNvPr>
          <p:cNvCxnSpPr>
            <a:stCxn id="11" idx="3"/>
          </p:cNvCxnSpPr>
          <p:nvPr/>
        </p:nvCxnSpPr>
        <p:spPr>
          <a:xfrm flipH="1">
            <a:off x="2636196" y="1675043"/>
            <a:ext cx="3255477" cy="167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F15C06-5CFB-AEF0-6972-E4AC1EA7154F}"/>
              </a:ext>
            </a:extLst>
          </p:cNvPr>
          <p:cNvSpPr txBox="1"/>
          <p:nvPr/>
        </p:nvSpPr>
        <p:spPr>
          <a:xfrm>
            <a:off x="956932" y="6193148"/>
            <a:ext cx="873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took the right guess the input to the AES block cipher is the same.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6443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E625AA-E85B-7151-C536-63B5BBFDE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4299"/>
            <a:ext cx="12192000" cy="4163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823B4-4930-C836-8FF4-67D2E5D10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50" y="5529832"/>
            <a:ext cx="10202699" cy="447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5244A-0A93-359E-295E-E74D5119F146}"/>
              </a:ext>
            </a:extLst>
          </p:cNvPr>
          <p:cNvSpPr txBox="1"/>
          <p:nvPr/>
        </p:nvSpPr>
        <p:spPr>
          <a:xfrm>
            <a:off x="9241277" y="5529832"/>
            <a:ext cx="1956072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Guess</a:t>
            </a:r>
            <a:endParaRPr lang="en-IL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EEA78-A3D6-FD41-1FB1-24CBC5AD9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974" y="466588"/>
            <a:ext cx="2105319" cy="112410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76E0DA3-A84C-33A1-6CC9-924F8870280D}"/>
              </a:ext>
            </a:extLst>
          </p:cNvPr>
          <p:cNvSpPr/>
          <p:nvPr/>
        </p:nvSpPr>
        <p:spPr>
          <a:xfrm>
            <a:off x="5515583" y="263520"/>
            <a:ext cx="2568102" cy="165370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noFill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DB8515-9001-73D8-2812-F9F1694F3FED}"/>
              </a:ext>
            </a:extLst>
          </p:cNvPr>
          <p:cNvCxnSpPr>
            <a:stCxn id="11" idx="5"/>
          </p:cNvCxnSpPr>
          <p:nvPr/>
        </p:nvCxnSpPr>
        <p:spPr>
          <a:xfrm>
            <a:off x="7707595" y="1675043"/>
            <a:ext cx="2224345" cy="16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0AE11E-15EC-557A-4440-75408ECD8F24}"/>
              </a:ext>
            </a:extLst>
          </p:cNvPr>
          <p:cNvCxnSpPr>
            <a:stCxn id="11" idx="3"/>
          </p:cNvCxnSpPr>
          <p:nvPr/>
        </p:nvCxnSpPr>
        <p:spPr>
          <a:xfrm flipH="1">
            <a:off x="2636196" y="1675043"/>
            <a:ext cx="3255477" cy="167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4EB07FD-06E4-925A-EC56-2DDA8EE37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2472" y="4111084"/>
            <a:ext cx="1321229" cy="178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095EB6-1CB6-5BFE-17D9-7F58846A3BD6}"/>
              </a:ext>
            </a:extLst>
          </p:cNvPr>
          <p:cNvSpPr txBox="1"/>
          <p:nvPr/>
        </p:nvSpPr>
        <p:spPr>
          <a:xfrm>
            <a:off x="941484" y="6118717"/>
            <a:ext cx="1020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we guessed right, then we will get the same ciphertext as the cipher block we are trying to decrypt, otherwise – we will change our guess.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049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1556-7232-DE14-1469-A635C533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done?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EFA67-6196-5535-982D-2A8ACE9B5F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are left to guess 128 bits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b="0" dirty="0"/>
                  <a:t> options</a:t>
                </a: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EFA67-6196-5535-982D-2A8ACE9B5F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03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9449-4213-B432-0C5C-E2643534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number of bits we need to guess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06157A-EF03-C330-278F-C4F9AF142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Craft a request, where most of the block bytes are known</a:t>
                </a:r>
              </a:p>
              <a:p>
                <a:r>
                  <a:rPr lang="en-US" dirty="0"/>
                  <a:t>Make the victim do the request (</a:t>
                </a:r>
                <a:r>
                  <a:rPr lang="en-US"/>
                  <a:t>Injected JS\Java </a:t>
                </a:r>
                <a:r>
                  <a:rPr lang="en-US" dirty="0"/>
                  <a:t>code)</a:t>
                </a:r>
              </a:p>
              <a:p>
                <a:r>
                  <a:rPr lang="en-US" dirty="0"/>
                  <a:t>Now we only need to guess 1 byte a time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options)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06157A-EF03-C330-278F-C4F9AF142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8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ED6F83-6554-8B0E-C713-8DE7F6CE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3" y="0"/>
            <a:ext cx="10910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0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E505-87FC-AC99-4936-45DE7007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6041-D8AE-0492-D166-CB094E57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0172A-E276-FF4E-52FC-3346297B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4" y="0"/>
            <a:ext cx="10958232" cy="68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4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A869-AAAA-F1D3-9219-C40CFDA2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CTF instructions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3E23-27BC-60CC-4571-368005737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4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Two CTF challenges: </a:t>
            </a:r>
            <a:r>
              <a:rPr lang="en-GB" b="1" dirty="0"/>
              <a:t>Beginner</a:t>
            </a:r>
            <a:r>
              <a:rPr lang="en-GB" dirty="0"/>
              <a:t> and </a:t>
            </a:r>
            <a:r>
              <a:rPr lang="en-GB" b="1" dirty="0"/>
              <a:t>Advanced</a:t>
            </a:r>
            <a:r>
              <a:rPr lang="en-GB" dirty="0"/>
              <a:t>. Each challenge created by removing some code parts of the E2E ’Attacker’ implementation, where the Advanced challenge created by removing more parts than the Beginner.</a:t>
            </a:r>
          </a:p>
          <a:p>
            <a:r>
              <a:rPr lang="en-GB" dirty="0"/>
              <a:t>Participants should add the missing code parts, denoted by '?’.</a:t>
            </a:r>
          </a:p>
          <a:p>
            <a:pPr marL="0" indent="0">
              <a:buNone/>
            </a:pPr>
            <a:r>
              <a:rPr lang="en-GB" dirty="0"/>
              <a:t>   For example: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Hints: </a:t>
            </a:r>
            <a:r>
              <a:rPr lang="en-GB" dirty="0"/>
              <a:t>Any hints, if exist, will appear in a remark adjacent to the relevant missing code part, for example: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43F7D-C177-739F-A135-B925538EA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080" y="3740038"/>
            <a:ext cx="3257298" cy="1147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2BF9CD-7C55-DA76-6BD1-596548263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560" y="5384308"/>
            <a:ext cx="3071225" cy="14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2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0AF9-1470-7E53-E5B9-D5B0508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7B28-13FC-7E23-EC77-DE448427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check your solution you should run the script.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GB" dirty="0"/>
              <a:t>it prints the client's cookie, you have exploited the vulnerability and retrieved the flag.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020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3CE8-D138-5FA5-C2B4-4A4694D0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84EF-A33E-FADD-A918-5222A97D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Prerequisites: </a:t>
            </a:r>
            <a:r>
              <a:rPr lang="en-US" dirty="0"/>
              <a:t>Docker must be installed on your system.</a:t>
            </a:r>
          </a:p>
          <a:p>
            <a:r>
              <a:rPr lang="en-GB" dirty="0"/>
              <a:t>Use </a:t>
            </a:r>
            <a:r>
              <a:rPr lang="en-GB" b="1" dirty="0"/>
              <a:t>4</a:t>
            </a:r>
            <a:r>
              <a:rPr lang="en-GB" dirty="0"/>
              <a:t> different terminals for the bank server, malicious server, client and attacker(this is you).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1835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7FCD-39E4-AE3F-B6BE-E80360B9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Definitions and Background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1C59-7A19-B08F-849D-F0938F23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theoretical knowledge you need to know</a:t>
            </a:r>
            <a:r>
              <a:rPr lang="en-US" dirty="0"/>
              <a:t> about the BEAST attack in order to play the CTF successfully.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0428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89D9-31E5-06C0-1691-5CEFF770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run the Bank server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15B8D-F5B5-5F6E-153A-722ADDA3D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7076" y="2057400"/>
            <a:ext cx="12199076" cy="4049486"/>
          </a:xfrm>
        </p:spPr>
      </p:pic>
    </p:spTree>
    <p:extLst>
      <p:ext uri="{BB962C8B-B14F-4D97-AF65-F5344CB8AC3E}">
        <p14:creationId xmlns:p14="http://schemas.microsoft.com/office/powerpoint/2010/main" val="961448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3E22-8AE0-D311-659B-E6A8F744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run the Malicious server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C8959-E786-B632-5CDD-CAE7E15AC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6290" y="1937657"/>
            <a:ext cx="12264262" cy="4147457"/>
          </a:xfrm>
        </p:spPr>
      </p:pic>
    </p:spTree>
    <p:extLst>
      <p:ext uri="{BB962C8B-B14F-4D97-AF65-F5344CB8AC3E}">
        <p14:creationId xmlns:p14="http://schemas.microsoft.com/office/powerpoint/2010/main" val="381462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82F3-A070-49A9-79E5-961D46F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run the Attacker (your implementation)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EF371-D114-574B-505A-01E19BBB8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2501" y="2373086"/>
            <a:ext cx="12312849" cy="3276600"/>
          </a:xfrm>
        </p:spPr>
      </p:pic>
    </p:spTree>
    <p:extLst>
      <p:ext uri="{BB962C8B-B14F-4D97-AF65-F5344CB8AC3E}">
        <p14:creationId xmlns:p14="http://schemas.microsoft.com/office/powerpoint/2010/main" val="378356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7A1A-80C4-7D98-CBC2-F53855F1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run the Client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FC375-C5F2-71BA-0D84-B347FF067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2557" y="1992086"/>
            <a:ext cx="12273626" cy="4103914"/>
          </a:xfrm>
        </p:spPr>
      </p:pic>
    </p:spTree>
    <p:extLst>
      <p:ext uri="{BB962C8B-B14F-4D97-AF65-F5344CB8AC3E}">
        <p14:creationId xmlns:p14="http://schemas.microsoft.com/office/powerpoint/2010/main" val="17509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8A32-A6AF-797D-7C0C-44F24B35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FCB2-E296-57FB-DD4F-1D45A4CA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cipher</a:t>
            </a:r>
          </a:p>
          <a:p>
            <a:r>
              <a:rPr lang="en-US" dirty="0"/>
              <a:t>Block size is 128 bits (16 bytes)</a:t>
            </a:r>
          </a:p>
          <a:p>
            <a:r>
              <a:rPr lang="en-US" dirty="0"/>
              <a:t>Symmetric-key algorithm</a:t>
            </a:r>
          </a:p>
          <a:p>
            <a:endParaRPr lang="en-US" dirty="0"/>
          </a:p>
          <a:p>
            <a:r>
              <a:rPr lang="en-US" dirty="0"/>
              <a:t>What if I want to encrypt more than 16 bytes?</a:t>
            </a:r>
          </a:p>
          <a:p>
            <a:pPr lvl="1"/>
            <a:r>
              <a:rPr lang="en-US" dirty="0"/>
              <a:t>Encrypt using the same key again?</a:t>
            </a:r>
          </a:p>
          <a:p>
            <a:pPr lvl="1"/>
            <a:r>
              <a:rPr lang="en-US" dirty="0"/>
              <a:t>Encrypt using new key?</a:t>
            </a:r>
          </a:p>
          <a:p>
            <a:pPr lvl="1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4E7B1-E552-88FF-2B5E-99BE5F58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95" y="4337672"/>
            <a:ext cx="343900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7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DFCF-3991-1DEE-9744-03FF50F8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of Operation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E00A-B019-7256-9E9F-2E453BE9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1710" cy="4351338"/>
          </a:xfrm>
        </p:spPr>
        <p:txBody>
          <a:bodyPr/>
          <a:lstStyle/>
          <a:p>
            <a:r>
              <a:rPr lang="en-US" dirty="0"/>
              <a:t>Designed to allow the repeated use of block cipher in a secure way.</a:t>
            </a:r>
          </a:p>
          <a:p>
            <a:endParaRPr lang="en-IL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20E875E9-E6C5-8DA4-1C29-2B6B7DA1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96" y="2228315"/>
            <a:ext cx="7620521" cy="454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01CB0C-251B-BB03-C8A1-5830658D178B}"/>
              </a:ext>
            </a:extLst>
          </p:cNvPr>
          <p:cNvSpPr/>
          <p:nvPr/>
        </p:nvSpPr>
        <p:spPr>
          <a:xfrm>
            <a:off x="1820254" y="3606325"/>
            <a:ext cx="3973795" cy="1760434"/>
          </a:xfrm>
          <a:custGeom>
            <a:avLst/>
            <a:gdLst>
              <a:gd name="connsiteX0" fmla="*/ 0 w 3973795"/>
              <a:gd name="connsiteY0" fmla="*/ 0 h 1760434"/>
              <a:gd name="connsiteX1" fmla="*/ 3973795 w 3973795"/>
              <a:gd name="connsiteY1" fmla="*/ 0 h 1760434"/>
              <a:gd name="connsiteX2" fmla="*/ 3973795 w 3973795"/>
              <a:gd name="connsiteY2" fmla="*/ 1760434 h 1760434"/>
              <a:gd name="connsiteX3" fmla="*/ 0 w 3973795"/>
              <a:gd name="connsiteY3" fmla="*/ 1760434 h 1760434"/>
              <a:gd name="connsiteX4" fmla="*/ 0 w 3973795"/>
              <a:gd name="connsiteY4" fmla="*/ 0 h 176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3795" h="1760434" extrusionOk="0">
                <a:moveTo>
                  <a:pt x="0" y="0"/>
                </a:moveTo>
                <a:cubicBezTo>
                  <a:pt x="1881700" y="107248"/>
                  <a:pt x="3142442" y="-16770"/>
                  <a:pt x="3973795" y="0"/>
                </a:cubicBezTo>
                <a:cubicBezTo>
                  <a:pt x="4047651" y="818896"/>
                  <a:pt x="3870651" y="1354564"/>
                  <a:pt x="3973795" y="1760434"/>
                </a:cubicBezTo>
                <a:cubicBezTo>
                  <a:pt x="2155715" y="1634226"/>
                  <a:pt x="666832" y="1861476"/>
                  <a:pt x="0" y="1760434"/>
                </a:cubicBezTo>
                <a:cubicBezTo>
                  <a:pt x="-2015" y="907488"/>
                  <a:pt x="-38182" y="8777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33969582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664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3DFD-D492-21AC-21C1-F7378869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z="4000"/>
              <a:t>ipher</a:t>
            </a:r>
            <a:r>
              <a:rPr lang="en-US"/>
              <a:t> B</a:t>
            </a:r>
            <a:r>
              <a:rPr lang="en-US" sz="4000"/>
              <a:t>lock</a:t>
            </a:r>
            <a:r>
              <a:rPr lang="en-US"/>
              <a:t> C</a:t>
            </a:r>
            <a:r>
              <a:rPr lang="en-US" sz="4000"/>
              <a:t>haining</a:t>
            </a:r>
            <a:r>
              <a:rPr lang="en-US"/>
              <a:t> (CBC)</a:t>
            </a:r>
            <a:endParaRPr lang="en-I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401D44-07E0-5095-0E3D-A72A258DD2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2422"/>
            <a:ext cx="10515600" cy="42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63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9E0A-4ACA-55F4-8D83-1EE7DC91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1.0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1522-421A-BAD4-07D1-680EBE57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TLS 1.0, next message IV is chosen as the last cipher block of previous message.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51311-5587-D405-B742-914CABDCA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4" y="2748580"/>
            <a:ext cx="12144455" cy="2704481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DD45EFF3-D877-9DED-659B-8EA9112F4FFA}"/>
              </a:ext>
            </a:extLst>
          </p:cNvPr>
          <p:cNvSpPr/>
          <p:nvPr/>
        </p:nvSpPr>
        <p:spPr>
          <a:xfrm rot="16200000">
            <a:off x="4080866" y="2369339"/>
            <a:ext cx="434579" cy="6167438"/>
          </a:xfrm>
          <a:prstGeom prst="leftBrace">
            <a:avLst>
              <a:gd name="adj1" fmla="val 7134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335F3EF-B130-75C2-9811-21432D5D0AAD}"/>
              </a:ext>
            </a:extLst>
          </p:cNvPr>
          <p:cNvSpPr/>
          <p:nvPr/>
        </p:nvSpPr>
        <p:spPr>
          <a:xfrm rot="16200000">
            <a:off x="11613621" y="2432775"/>
            <a:ext cx="434579" cy="6040567"/>
          </a:xfrm>
          <a:prstGeom prst="leftBrace">
            <a:avLst>
              <a:gd name="adj1" fmla="val 71347"/>
              <a:gd name="adj2" fmla="val 438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903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A27730-F5AA-B37F-F2A9-7F0E9713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9267"/>
            <a:ext cx="12192000" cy="2318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21CFD-7BA9-4C48-4819-6D65C74838DA}"/>
              </a:ext>
            </a:extLst>
          </p:cNvPr>
          <p:cNvSpPr txBox="1"/>
          <p:nvPr/>
        </p:nvSpPr>
        <p:spPr>
          <a:xfrm>
            <a:off x="1971675" y="1413211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Cookie</a:t>
            </a:r>
            <a:endParaRPr lang="en-IL" sz="2400" b="1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6C09B9-C950-A508-73A1-2A922D8C2575}"/>
              </a:ext>
            </a:extLst>
          </p:cNvPr>
          <p:cNvCxnSpPr/>
          <p:nvPr/>
        </p:nvCxnSpPr>
        <p:spPr>
          <a:xfrm>
            <a:off x="2590800" y="1924050"/>
            <a:ext cx="0" cy="4000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5">
            <a:extLst>
              <a:ext uri="{FF2B5EF4-FFF2-40B4-BE49-F238E27FC236}">
                <a16:creationId xmlns:a16="http://schemas.microsoft.com/office/drawing/2014/main" id="{C2D3F8C0-58D1-AFB3-80FB-275BB96F1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492" y="101500"/>
            <a:ext cx="246452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 /index.html HTTP/1.1</a:t>
            </a:r>
            <a:endParaRPr kumimoji="0" lang="en-US" altLang="en-I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Host: mysite.com</a:t>
            </a:r>
            <a:endParaRPr kumimoji="0" lang="en-US" altLang="en-I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Cookie: Session=12345678</a:t>
            </a:r>
            <a:endParaRPr kumimoji="0" lang="en-US" altLang="en-IL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Accept-Encoding: text/html</a:t>
            </a:r>
            <a:endParaRPr kumimoji="0" lang="en-US" altLang="en-I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Accept-Charset: utf-8</a:t>
            </a:r>
            <a:r>
              <a:rPr kumimoji="0" lang="en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IL" altLang="en-I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FAA38A-81B6-910F-DEE5-CB7139581937}"/>
              </a:ext>
            </a:extLst>
          </p:cNvPr>
          <p:cNvSpPr txBox="1"/>
          <p:nvPr/>
        </p:nvSpPr>
        <p:spPr>
          <a:xfrm>
            <a:off x="2353013" y="188774"/>
            <a:ext cx="2046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of HTTP request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306887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AD214E-F242-0C60-4C1E-FAA6E917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7962"/>
            <a:ext cx="12192000" cy="33342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3F456B-E0A9-C01A-7E75-62C2B0271016}"/>
              </a:ext>
            </a:extLst>
          </p:cNvPr>
          <p:cNvSpPr txBox="1"/>
          <p:nvPr/>
        </p:nvSpPr>
        <p:spPr>
          <a:xfrm>
            <a:off x="1971675" y="1413211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Cookie</a:t>
            </a:r>
            <a:endParaRPr lang="en-IL" sz="2400" b="1" dirty="0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DF34A-B73C-7403-F73D-18AA9566E45C}"/>
              </a:ext>
            </a:extLst>
          </p:cNvPr>
          <p:cNvCxnSpPr/>
          <p:nvPr/>
        </p:nvCxnSpPr>
        <p:spPr>
          <a:xfrm>
            <a:off x="2590800" y="1924050"/>
            <a:ext cx="0" cy="4000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09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E625AA-E85B-7151-C536-63B5BBFDE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4299"/>
            <a:ext cx="12192000" cy="4163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823B4-4930-C836-8FF4-67D2E5D103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201" b="63"/>
          <a:stretch/>
        </p:blipFill>
        <p:spPr>
          <a:xfrm>
            <a:off x="994650" y="5529833"/>
            <a:ext cx="2836205" cy="4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899</Words>
  <Application>Microsoft Office PowerPoint</Application>
  <PresentationFormat>Widescreen</PresentationFormat>
  <Paragraphs>101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Part 1: Definitions and Background</vt:lpstr>
      <vt:lpstr>AES</vt:lpstr>
      <vt:lpstr>Mode of Operation</vt:lpstr>
      <vt:lpstr>Cipher Block Chaining (CBC)</vt:lpstr>
      <vt:lpstr>TLS 1.0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we done?</vt:lpstr>
      <vt:lpstr>Reduce the number of bits we need to guess</vt:lpstr>
      <vt:lpstr>PowerPoint Presentation</vt:lpstr>
      <vt:lpstr>PowerPoint Presentation</vt:lpstr>
      <vt:lpstr>Part 2: CTF instructions</vt:lpstr>
      <vt:lpstr>Instructions</vt:lpstr>
      <vt:lpstr>How to run</vt:lpstr>
      <vt:lpstr>Build and run the Bank server</vt:lpstr>
      <vt:lpstr>Build and run the Malicious server</vt:lpstr>
      <vt:lpstr>Build and run the Attacker (your implementation)</vt:lpstr>
      <vt:lpstr>Build and run the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Yuval Lihod</dc:creator>
  <cp:lastModifiedBy>Yuval Lihod</cp:lastModifiedBy>
  <cp:revision>21</cp:revision>
  <dcterms:created xsi:type="dcterms:W3CDTF">2024-07-02T09:31:43Z</dcterms:created>
  <dcterms:modified xsi:type="dcterms:W3CDTF">2024-10-29T16:27:36Z</dcterms:modified>
</cp:coreProperties>
</file>