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Vidaloka"/>
      <p:regular r:id="rId27"/>
    </p:embeddedFont>
    <p:embeddedFont>
      <p:font typeface="Russo One"/>
      <p:regular r:id="rId28"/>
    </p:embeddedFont>
    <p:embeddedFont>
      <p:font typeface="Mako"/>
      <p:regular r:id="rId29"/>
    </p:embeddedFont>
    <p:embeddedFont>
      <p:font typeface="Crimson Tex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bold.fntdata"/><Relationship Id="rId30" Type="http://schemas.openxmlformats.org/officeDocument/2006/relationships/font" Target="fonts/CrimsonText-regular.fntdata"/><Relationship Id="rId33" Type="http://schemas.openxmlformats.org/officeDocument/2006/relationships/font" Target="fonts/CrimsonText-boldItalic.fntdata"/><Relationship Id="rId32" Type="http://schemas.openxmlformats.org/officeDocument/2006/relationships/font" Target="fonts/CrimsonText-italic.fntdata"/><Relationship Id="rId35" Type="http://schemas.openxmlformats.org/officeDocument/2006/relationships/font" Target="fonts/OpenSans-bold.fntdata"/><Relationship Id="rId34" Type="http://schemas.openxmlformats.org/officeDocument/2006/relationships/font" Target="fonts/OpenSans-regular.fntdata"/><Relationship Id="rId37" Type="http://schemas.openxmlformats.org/officeDocument/2006/relationships/font" Target="fonts/OpenSans-boldItalic.fntdata"/><Relationship Id="rId36" Type="http://schemas.openxmlformats.org/officeDocument/2006/relationships/font" Target="fonts/OpenSans-italic.fntdata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RussoOne-regular.fntdata"/><Relationship Id="rId27" Type="http://schemas.openxmlformats.org/officeDocument/2006/relationships/font" Target="fonts/Vidaloka-regular.fntdata"/><Relationship Id="rId29" Type="http://schemas.openxmlformats.org/officeDocument/2006/relationships/font" Target="fonts/Mak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10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erriweather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185c5bbc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185c5bbc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73b54bb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173b54bb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85c5bb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85c5bb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85c5bbc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85c5bbc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185c5bbc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185c5bbc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85c5bbc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85c5bbc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996650" y="1107925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C.R.I.M.E Attack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83250" y="31064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Compression leaks!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"/>
          <p:cNvSpPr txBox="1"/>
          <p:nvPr>
            <p:ph idx="1" type="subTitle"/>
          </p:nvPr>
        </p:nvSpPr>
        <p:spPr>
          <a:xfrm>
            <a:off x="1539700" y="2268375"/>
            <a:ext cx="58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https://github.com/avivyossef29/Crypto-Project/blob/main/crime/crime_report.pdf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1693275" y="1883875"/>
            <a:ext cx="54828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What’s wrong with  C⊕E?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2305150" y="2639225"/>
            <a:ext cx="39831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len(E(C(s)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leaked!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875" y="2504275"/>
            <a:ext cx="2334424" cy="23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1277725" y="1616025"/>
            <a:ext cx="15738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486" name="Google Shape;486;p56"/>
          <p:cNvSpPr txBox="1"/>
          <p:nvPr>
            <p:ph idx="1" type="subTitle"/>
          </p:nvPr>
        </p:nvSpPr>
        <p:spPr>
          <a:xfrm>
            <a:off x="774150" y="2021024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is bad</a:t>
            </a:r>
            <a:br>
              <a:rPr lang="en"/>
            </a:br>
            <a:r>
              <a:rPr lang="en"/>
              <a:t>(for secrecy)</a:t>
            </a:r>
            <a:endParaRPr/>
          </a:p>
        </p:txBody>
      </p:sp>
      <p:sp>
        <p:nvSpPr>
          <p:cNvPr id="487" name="Google Shape;487;p5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488" name="Google Shape;488;p56"/>
          <p:cNvSpPr txBox="1"/>
          <p:nvPr>
            <p:ph idx="4" type="title"/>
          </p:nvPr>
        </p:nvSpPr>
        <p:spPr>
          <a:xfrm>
            <a:off x="4179925" y="1039238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9" name="Google Shape;489;p56"/>
          <p:cNvSpPr txBox="1"/>
          <p:nvPr>
            <p:ph idx="13" type="title"/>
          </p:nvPr>
        </p:nvSpPr>
        <p:spPr>
          <a:xfrm>
            <a:off x="4207025" y="27227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0" name="Google Shape;490;p56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1" name="Google Shape;491;p56"/>
          <p:cNvSpPr txBox="1"/>
          <p:nvPr>
            <p:ph idx="3" type="title"/>
          </p:nvPr>
        </p:nvSpPr>
        <p:spPr>
          <a:xfrm>
            <a:off x="3444413" y="1667755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C.R.I.M.E</a:t>
            </a:r>
            <a:endParaRPr/>
          </a:p>
        </p:txBody>
      </p:sp>
      <p:sp>
        <p:nvSpPr>
          <p:cNvPr id="492" name="Google Shape;492;p56"/>
          <p:cNvSpPr txBox="1"/>
          <p:nvPr>
            <p:ph idx="5" type="subTitle"/>
          </p:nvPr>
        </p:nvSpPr>
        <p:spPr>
          <a:xfrm>
            <a:off x="2936255" y="2111788"/>
            <a:ext cx="32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Concept &amp; History</a:t>
            </a:r>
            <a:endParaRPr/>
          </a:p>
        </p:txBody>
      </p:sp>
      <p:sp>
        <p:nvSpPr>
          <p:cNvPr id="493" name="Google Shape;493;p5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C.R.I.M.E</a:t>
            </a:r>
            <a:endParaRPr/>
          </a:p>
        </p:txBody>
      </p:sp>
      <p:sp>
        <p:nvSpPr>
          <p:cNvPr id="494" name="Google Shape;494;p56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5" name="Google Shape;495;p56"/>
          <p:cNvSpPr txBox="1"/>
          <p:nvPr>
            <p:ph idx="9" type="title"/>
          </p:nvPr>
        </p:nvSpPr>
        <p:spPr>
          <a:xfrm>
            <a:off x="3444425" y="33222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CTF</a:t>
            </a:r>
            <a:endParaRPr/>
          </a:p>
        </p:txBody>
      </p:sp>
      <p:sp>
        <p:nvSpPr>
          <p:cNvPr id="496" name="Google Shape;496;p56"/>
          <p:cNvSpPr txBox="1"/>
          <p:nvPr>
            <p:ph idx="14" type="subTitle"/>
          </p:nvPr>
        </p:nvSpPr>
        <p:spPr>
          <a:xfrm>
            <a:off x="3444425" y="37145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 Description</a:t>
            </a:r>
            <a:br>
              <a:rPr lang="en"/>
            </a:br>
            <a:r>
              <a:rPr lang="en"/>
              <a:t>&amp; Live Demonstration</a:t>
            </a:r>
            <a:br>
              <a:rPr lang="en"/>
            </a:br>
            <a:endParaRPr/>
          </a:p>
        </p:txBody>
      </p:sp>
      <p:sp>
        <p:nvSpPr>
          <p:cNvPr id="497" name="Google Shape;497;p5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/>
        </p:nvSpPr>
        <p:spPr>
          <a:xfrm>
            <a:off x="527500" y="887850"/>
            <a:ext cx="2306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C.R.I.M.E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57"/>
          <p:cNvSpPr txBox="1"/>
          <p:nvPr/>
        </p:nvSpPr>
        <p:spPr>
          <a:xfrm>
            <a:off x="440875" y="1570050"/>
            <a:ext cx="6681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Compression reduces data based on repetition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57"/>
          <p:cNvSpPr txBox="1"/>
          <p:nvPr/>
        </p:nvSpPr>
        <p:spPr>
          <a:xfrm>
            <a:off x="440875" y="2171025"/>
            <a:ext cx="63345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compressed before encrypted, the compressed length is exposed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440875" y="2846325"/>
            <a:ext cx="5360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Length can be used as a side channel attack vector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440875" y="3496825"/>
            <a:ext cx="5804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Exposes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CPA-vulnerable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browsers (XSS) to session hijacking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/>
        </p:nvSpPr>
        <p:spPr>
          <a:xfrm>
            <a:off x="527500" y="887850"/>
            <a:ext cx="2306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C.R.I.M.E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58"/>
          <p:cNvSpPr txBox="1"/>
          <p:nvPr/>
        </p:nvSpPr>
        <p:spPr>
          <a:xfrm>
            <a:off x="440875" y="1570050"/>
            <a:ext cx="6681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Guess content by observing encrypted size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8"/>
          <p:cNvSpPr txBox="1"/>
          <p:nvPr/>
        </p:nvSpPr>
        <p:spPr>
          <a:xfrm>
            <a:off x="440875" y="2171000"/>
            <a:ext cx="66810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targeted guess to advance the guess further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440875" y="2846325"/>
            <a:ext cx="5360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patterns in HTTP for session hijacking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63" y="1391328"/>
            <a:ext cx="6538075" cy="31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8"/>
          <p:cNvSpPr/>
          <p:nvPr/>
        </p:nvSpPr>
        <p:spPr>
          <a:xfrm>
            <a:off x="1610325" y="4306650"/>
            <a:ext cx="6107400" cy="21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/>
        </p:nvSpPr>
        <p:spPr>
          <a:xfrm>
            <a:off x="527500" y="887850"/>
            <a:ext cx="5468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C.R.I.M.E - </a:t>
            </a: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59"/>
          <p:cNvSpPr txBox="1"/>
          <p:nvPr/>
        </p:nvSpPr>
        <p:spPr>
          <a:xfrm>
            <a:off x="440875" y="1570050"/>
            <a:ext cx="7363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Hypothesised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August 2011, demonstrated a year~ later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9"/>
          <p:cNvSpPr txBox="1"/>
          <p:nvPr/>
        </p:nvSpPr>
        <p:spPr>
          <a:xfrm>
            <a:off x="440875" y="2766575"/>
            <a:ext cx="72549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Was Effective against SPDY (compressed headers), TLS (may compress)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9"/>
          <p:cNvSpPr txBox="1"/>
          <p:nvPr/>
        </p:nvSpPr>
        <p:spPr>
          <a:xfrm>
            <a:off x="440875" y="3441875"/>
            <a:ext cx="6995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Mitigated in TLS by disabling compression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59"/>
          <p:cNvSpPr txBox="1"/>
          <p:nvPr/>
        </p:nvSpPr>
        <p:spPr>
          <a:xfrm>
            <a:off x="440875" y="2164863"/>
            <a:ext cx="7363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Relies on pattern matching used by DEFLATE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/>
        </p:nvSpPr>
        <p:spPr>
          <a:xfrm>
            <a:off x="527500" y="887850"/>
            <a:ext cx="5468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C.R.I.M.E - </a:t>
            </a: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60"/>
          <p:cNvSpPr txBox="1"/>
          <p:nvPr/>
        </p:nvSpPr>
        <p:spPr>
          <a:xfrm>
            <a:off x="392400" y="1718938"/>
            <a:ext cx="7363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 guessing from “ cookie = “ + (r ~ (0..=255))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60"/>
          <p:cNvSpPr txBox="1"/>
          <p:nvPr/>
        </p:nvSpPr>
        <p:spPr>
          <a:xfrm>
            <a:off x="392400" y="2341563"/>
            <a:ext cx="72549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 guess :  argmin(Oracle(P)) +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(r ~ (0..=255))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971475" y="3160350"/>
            <a:ext cx="6995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375" y="1828073"/>
            <a:ext cx="2148025" cy="1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0"/>
          <p:cNvSpPr txBox="1"/>
          <p:nvPr/>
        </p:nvSpPr>
        <p:spPr>
          <a:xfrm>
            <a:off x="1388400" y="3275675"/>
            <a:ext cx="63672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Until the session token is uncovered!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0"/>
          <p:cNvSpPr txBox="1"/>
          <p:nvPr/>
        </p:nvSpPr>
        <p:spPr>
          <a:xfrm>
            <a:off x="1984975" y="3669275"/>
            <a:ext cx="4667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you’re lucky…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/>
          <p:nvPr/>
        </p:nvSpPr>
        <p:spPr>
          <a:xfrm>
            <a:off x="527500" y="887850"/>
            <a:ext cx="5468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C.R.I.M.E - </a:t>
            </a: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61"/>
          <p:cNvSpPr txBox="1"/>
          <p:nvPr/>
        </p:nvSpPr>
        <p:spPr>
          <a:xfrm>
            <a:off x="440875" y="1570050"/>
            <a:ext cx="7363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compression induces ‘noise’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1"/>
          <p:cNvSpPr txBox="1"/>
          <p:nvPr/>
        </p:nvSpPr>
        <p:spPr>
          <a:xfrm>
            <a:off x="440875" y="2192675"/>
            <a:ext cx="60207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resolve a tie?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1"/>
          <p:cNvSpPr txBox="1"/>
          <p:nvPr/>
        </p:nvSpPr>
        <p:spPr>
          <a:xfrm>
            <a:off x="971475" y="3160350"/>
            <a:ext cx="6995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00" y="1592525"/>
            <a:ext cx="2500750" cy="2344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1"/>
          <p:cNvSpPr txBox="1"/>
          <p:nvPr/>
        </p:nvSpPr>
        <p:spPr>
          <a:xfrm>
            <a:off x="440875" y="2799875"/>
            <a:ext cx="55551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might choose the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wrong path and dead end.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61"/>
          <p:cNvSpPr txBox="1"/>
          <p:nvPr/>
        </p:nvSpPr>
        <p:spPr>
          <a:xfrm>
            <a:off x="440875" y="3450350"/>
            <a:ext cx="55551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 - use DFS/recursion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/>
        </p:nvSpPr>
        <p:spPr>
          <a:xfrm>
            <a:off x="527500" y="887850"/>
            <a:ext cx="5468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C.R.I.M.E - </a:t>
            </a: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 vs. Stream Ciphers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62"/>
          <p:cNvSpPr txBox="1"/>
          <p:nvPr/>
        </p:nvSpPr>
        <p:spPr>
          <a:xfrm>
            <a:off x="440875" y="1570050"/>
            <a:ext cx="7363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RC4: |E(s)| == |s|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2"/>
          <p:cNvSpPr txBox="1"/>
          <p:nvPr/>
        </p:nvSpPr>
        <p:spPr>
          <a:xfrm>
            <a:off x="440875" y="2192675"/>
            <a:ext cx="60207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the case with block ciphers (AES)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2"/>
          <p:cNvSpPr txBox="1"/>
          <p:nvPr/>
        </p:nvSpPr>
        <p:spPr>
          <a:xfrm>
            <a:off x="971475" y="3160350"/>
            <a:ext cx="69951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62"/>
          <p:cNvSpPr txBox="1"/>
          <p:nvPr/>
        </p:nvSpPr>
        <p:spPr>
          <a:xfrm>
            <a:off x="440875" y="2799875"/>
            <a:ext cx="5901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 up with a solution ! (hint - it’s simple)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7" name="Google Shape;5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13" y="3275675"/>
            <a:ext cx="4374675" cy="1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