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</p:sldMasterIdLst>
  <p:notesMasterIdLst>
    <p:notesMasterId r:id="rId47"/>
  </p:notesMasterIdLst>
  <p:handoutMasterIdLst>
    <p:handoutMasterId r:id="rId48"/>
  </p:handoutMasterIdLst>
  <p:sldIdLst>
    <p:sldId id="366" r:id="rId2"/>
    <p:sldId id="408" r:id="rId3"/>
    <p:sldId id="369" r:id="rId4"/>
    <p:sldId id="376" r:id="rId5"/>
    <p:sldId id="371" r:id="rId6"/>
    <p:sldId id="414" r:id="rId7"/>
    <p:sldId id="274" r:id="rId8"/>
    <p:sldId id="375" r:id="rId9"/>
    <p:sldId id="374" r:id="rId10"/>
    <p:sldId id="418" r:id="rId11"/>
    <p:sldId id="378" r:id="rId12"/>
    <p:sldId id="405" r:id="rId13"/>
    <p:sldId id="380" r:id="rId14"/>
    <p:sldId id="381" r:id="rId15"/>
    <p:sldId id="382" r:id="rId16"/>
    <p:sldId id="406" r:id="rId17"/>
    <p:sldId id="385" r:id="rId18"/>
    <p:sldId id="386" r:id="rId19"/>
    <p:sldId id="411" r:id="rId20"/>
    <p:sldId id="373" r:id="rId21"/>
    <p:sldId id="387" r:id="rId22"/>
    <p:sldId id="388" r:id="rId23"/>
    <p:sldId id="389" r:id="rId24"/>
    <p:sldId id="417" r:id="rId25"/>
    <p:sldId id="413" r:id="rId26"/>
    <p:sldId id="398" r:id="rId27"/>
    <p:sldId id="319" r:id="rId28"/>
    <p:sldId id="396" r:id="rId29"/>
    <p:sldId id="397" r:id="rId30"/>
    <p:sldId id="416" r:id="rId31"/>
    <p:sldId id="317" r:id="rId32"/>
    <p:sldId id="419" r:id="rId33"/>
    <p:sldId id="404" r:id="rId34"/>
    <p:sldId id="394" r:id="rId35"/>
    <p:sldId id="393" r:id="rId36"/>
    <p:sldId id="335" r:id="rId37"/>
    <p:sldId id="399" r:id="rId38"/>
    <p:sldId id="409" r:id="rId39"/>
    <p:sldId id="400" r:id="rId40"/>
    <p:sldId id="401" r:id="rId41"/>
    <p:sldId id="402" r:id="rId42"/>
    <p:sldId id="392" r:id="rId43"/>
    <p:sldId id="403" r:id="rId44"/>
    <p:sldId id="334" r:id="rId45"/>
    <p:sldId id="358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2F4"/>
    <a:srgbClr val="CF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77123" autoAdjust="0"/>
  </p:normalViewPr>
  <p:slideViewPr>
    <p:cSldViewPr snapToGrid="0">
      <p:cViewPr varScale="1">
        <p:scale>
          <a:sx n="115" d="100"/>
          <a:sy n="115" d="100"/>
        </p:scale>
        <p:origin x="45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vi%20Zaguri\&#1500;&#1497;&#1502;&#1493;&#1491;&#1497;&#1501;\&#1514;&#1493;&#1488;&#1512;%20&#1513;&#1504;&#1497;%20-%20&#1504;&#1497;&#1492;&#1493;&#1500;%20&#1496;&#1499;&#1504;&#1493;&#1500;&#1493;&#1490;&#1497;\!&#1508;&#1512;&#1493;&#1497;&#1511;&#1496;%20&#1490;&#1502;&#1512;\!&#1505;&#1508;&#1512;%20&#1508;&#1512;&#1493;&#1497;&#1511;&#1496;\&#1491;&#1497;&#1512;&#1493;&#1490;%20&#1510;&#1497;&#1493;&#1504;&#1497;&#1501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vi%20Zaguri\&#1500;&#1497;&#1502;&#1493;&#1491;&#1497;&#1501;\&#1514;&#1493;&#1488;&#1512;%20&#1513;&#1504;&#1497;%20-%20&#1504;&#1497;&#1492;&#1493;&#1500;%20&#1496;&#1499;&#1504;&#1493;&#1500;&#1493;&#1490;&#1497;\!&#1508;&#1512;&#1493;&#1497;&#1511;&#1496;%20&#1490;&#1502;&#1512;\!&#1505;&#1508;&#1512;%20&#1508;&#1512;&#1493;&#1497;&#1511;&#1496;\&#1491;&#1497;&#1512;&#1493;&#1490;%20&#1510;&#1497;&#1493;&#1504;&#1497;&#1501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vi%20Zaguri\&#1500;&#1497;&#1502;&#1493;&#1491;&#1497;&#1501;\&#1514;&#1493;&#1488;&#1512;%20&#1513;&#1504;&#1497;%20-%20&#1504;&#1497;&#1492;&#1493;&#1500;%20&#1496;&#1499;&#1504;&#1493;&#1500;&#1493;&#1490;&#1497;\!&#1508;&#1512;&#1493;&#1497;&#1511;&#1496;%20&#1490;&#1502;&#1512;\!&#1505;&#1508;&#1512;%20&#1508;&#1512;&#1493;&#1497;&#1511;&#1496;\&#1491;&#1497;&#1512;&#1493;&#1490;%20&#1510;&#1497;&#1493;&#1504;&#1497;&#1501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vi%20Zaguri\&#1500;&#1497;&#1502;&#1493;&#1491;&#1497;&#1501;\&#1514;&#1493;&#1488;&#1512;%20&#1513;&#1504;&#1497;%20-%20&#1504;&#1497;&#1492;&#1493;&#1500;%20&#1496;&#1499;&#1504;&#1493;&#1500;&#1493;&#1490;&#1497;\!&#1508;&#1512;&#1493;&#1497;&#1511;&#1496;%20&#1490;&#1502;&#1512;\!&#1505;&#1508;&#1512;%20&#1508;&#1512;&#1493;&#1497;&#1511;&#1496;\&#1491;&#1497;&#1512;&#1493;&#1490;%20&#1510;&#1497;&#1493;&#1504;&#1497;&#1501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Sheet1!$B$14</c:f>
              <c:strCache>
                <c:ptCount val="1"/>
                <c:pt idx="0">
                  <c:v>System Composer  +  ECSAM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Sheet1!$A$15:$A$20</c:f>
              <c:strCache>
                <c:ptCount val="6"/>
                <c:pt idx="0">
                  <c:v>נוחיות ויזואלית</c:v>
                </c:pt>
                <c:pt idx="1">
                  <c:v>ביצוע הגדרת חוזרת / עדכון הגדרה</c:v>
                </c:pt>
                <c:pt idx="2">
                  <c:v>IN\OUT - שינוי כניסות ויציאות מהמערכות השונות</c:v>
                </c:pt>
                <c:pt idx="3">
                  <c:v>הזזת אלמנטים על מנת לבצע שינוי בתרחיש</c:v>
                </c:pt>
                <c:pt idx="4">
                  <c:v>שפת מידול מוכרת לכלל המשתתפים בפרויקט</c:v>
                </c:pt>
                <c:pt idx="5">
                  <c:v>השפעה של שינויים באמצע הפרויקט</c:v>
                </c:pt>
              </c:strCache>
            </c:strRef>
          </c:cat>
          <c:val>
            <c:numRef>
              <c:f>Sheet1!$B$15:$B$20</c:f>
              <c:numCache>
                <c:formatCode>General</c:formatCode>
                <c:ptCount val="6"/>
                <c:pt idx="0">
                  <c:v>10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10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EC-48FE-955F-DBBD2F1EA7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703215"/>
        <c:axId val="454701551"/>
      </c:barChart>
      <c:catAx>
        <c:axId val="454703215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54701551"/>
        <c:crosses val="autoZero"/>
        <c:auto val="1"/>
        <c:lblAlgn val="ctr"/>
        <c:lblOffset val="100"/>
        <c:noMultiLvlLbl val="0"/>
      </c:catAx>
      <c:valAx>
        <c:axId val="454701551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54703215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1.9007039866418017E-2"/>
          <c:w val="0.95675253368869306"/>
          <c:h val="0.759602839925056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Sheet1!$B$26</c:f>
              <c:strCache>
                <c:ptCount val="1"/>
                <c:pt idx="0">
                  <c:v>Enterprise Architect +  SYSML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Sheet1!$A$27:$A$32</c:f>
              <c:strCache>
                <c:ptCount val="6"/>
                <c:pt idx="0">
                  <c:v>נוחיות ויזואלית</c:v>
                </c:pt>
                <c:pt idx="1">
                  <c:v>ביצוע הגדרת חוזרת / עדכון הגדרה</c:v>
                </c:pt>
                <c:pt idx="2">
                  <c:v>IN\OUT - שינוי כניסות ויציאות מהמערכות השונות</c:v>
                </c:pt>
                <c:pt idx="3">
                  <c:v>הזזת אלמנטים על מנת לבצע שינוי בתרחיש</c:v>
                </c:pt>
                <c:pt idx="4">
                  <c:v>שפת מידול מוכרת לכלל המשתתפים בפרויקט</c:v>
                </c:pt>
                <c:pt idx="5">
                  <c:v>השפעה של שינויים באמצע הפרויקט</c:v>
                </c:pt>
              </c:strCache>
            </c:strRef>
          </c:cat>
          <c:val>
            <c:numRef>
              <c:f>Sheet1!$B$27:$B$32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8</c:v>
                </c:pt>
                <c:pt idx="3">
                  <c:v>9</c:v>
                </c:pt>
                <c:pt idx="4">
                  <c:v>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C6-4E68-B400-65FE8F989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699055"/>
        <c:axId val="454704047"/>
      </c:barChart>
      <c:catAx>
        <c:axId val="454699055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54704047"/>
        <c:crosses val="autoZero"/>
        <c:auto val="1"/>
        <c:lblAlgn val="ctr"/>
        <c:lblOffset val="100"/>
        <c:noMultiLvlLbl val="0"/>
      </c:catAx>
      <c:valAx>
        <c:axId val="454704047"/>
        <c:scaling>
          <c:orientation val="minMax"/>
          <c:max val="11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54699055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Sheet1!$B$39</c:f>
              <c:strCache>
                <c:ptCount val="1"/>
                <c:pt idx="0">
                  <c:v>Visio +  ECSAM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Sheet1!$A$40:$A$45</c:f>
              <c:strCache>
                <c:ptCount val="6"/>
                <c:pt idx="0">
                  <c:v>נוחיות ויזואלית</c:v>
                </c:pt>
                <c:pt idx="1">
                  <c:v>ביצוע הגדרת חוזרת / עדכון הגדרה</c:v>
                </c:pt>
                <c:pt idx="2">
                  <c:v>IN\OUT - שינוי כניסות ויציאות מהמערכות השונות</c:v>
                </c:pt>
                <c:pt idx="3">
                  <c:v>הזזת אלמנטים על מנת לבצע שינוי בתרחיש</c:v>
                </c:pt>
                <c:pt idx="4">
                  <c:v>שפת מידול מוכרת לכלל המשתתפים בפרויקט</c:v>
                </c:pt>
                <c:pt idx="5">
                  <c:v>השפעה של שינויים באמצע הפרויקט</c:v>
                </c:pt>
              </c:strCache>
            </c:strRef>
          </c:cat>
          <c:val>
            <c:numRef>
              <c:f>Sheet1!$B$40:$B$45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9</c:v>
                </c:pt>
                <c:pt idx="3">
                  <c:v>5</c:v>
                </c:pt>
                <c:pt idx="4">
                  <c:v>8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ED-4059-AA17-370BB6F00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6681631"/>
        <c:axId val="456682879"/>
      </c:barChart>
      <c:catAx>
        <c:axId val="456681631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56682879"/>
        <c:crosses val="autoZero"/>
        <c:auto val="1"/>
        <c:lblAlgn val="ctr"/>
        <c:lblOffset val="100"/>
        <c:noMultiLvlLbl val="0"/>
      </c:catAx>
      <c:valAx>
        <c:axId val="456682879"/>
        <c:scaling>
          <c:orientation val="minMax"/>
          <c:max val="11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56681631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1400" b="1" i="0" baseline="0">
                <a:effectLst/>
              </a:rPr>
              <a:t>סיכום ממצאי השוואת המדדים בסקלה של 1-10 </a:t>
            </a:r>
            <a:endParaRPr lang="he-IL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Visio +  ECSAM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נוחיות ויזואלית</c:v>
                </c:pt>
                <c:pt idx="1">
                  <c:v>ביצוע הגדרת חוזרת / עדכון הגדרה</c:v>
                </c:pt>
                <c:pt idx="2">
                  <c:v>IN\OUT - שינוי כניסות ויציאות מהמערכות השונות</c:v>
                </c:pt>
                <c:pt idx="3">
                  <c:v>הזזת אלמנטים על מנת לבצע שינוי בתרחיש</c:v>
                </c:pt>
                <c:pt idx="4">
                  <c:v>שפת מידול מוכרת לכלל המשתתפים בפרויקט</c:v>
                </c:pt>
                <c:pt idx="5">
                  <c:v>השפעה של שינויים באמצע הפרויקט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9</c:v>
                </c:pt>
                <c:pt idx="3">
                  <c:v>5</c:v>
                </c:pt>
                <c:pt idx="4">
                  <c:v>8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1F-4929-8A89-457ED5D8D3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System Composer  +  ECSAM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נוחיות ויזואלית</c:v>
                </c:pt>
                <c:pt idx="1">
                  <c:v>ביצוע הגדרת חוזרת / עדכון הגדרה</c:v>
                </c:pt>
                <c:pt idx="2">
                  <c:v>IN\OUT - שינוי כניסות ויציאות מהמערכות השונות</c:v>
                </c:pt>
                <c:pt idx="3">
                  <c:v>הזזת אלמנטים על מנת לבצע שינוי בתרחיש</c:v>
                </c:pt>
                <c:pt idx="4">
                  <c:v>שפת מידול מוכרת לכלל המשתתפים בפרויקט</c:v>
                </c:pt>
                <c:pt idx="5">
                  <c:v>השפעה של שינויים באמצע הפרויקט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10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1F-4929-8A89-457ED5D8D3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Enterprise Architect +  SYSML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נוחיות ויזואלית</c:v>
                </c:pt>
                <c:pt idx="1">
                  <c:v>ביצוע הגדרת חוזרת / עדכון הגדרה</c:v>
                </c:pt>
                <c:pt idx="2">
                  <c:v>IN\OUT - שינוי כניסות ויציאות מהמערכות השונות</c:v>
                </c:pt>
                <c:pt idx="3">
                  <c:v>הזזת אלמנטים על מנת לבצע שינוי בתרחיש</c:v>
                </c:pt>
                <c:pt idx="4">
                  <c:v>שפת מידול מוכרת לכלל המשתתפים בפרויקט</c:v>
                </c:pt>
                <c:pt idx="5">
                  <c:v>השפעה של שינויים באמצע הפרויקט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8</c:v>
                </c:pt>
                <c:pt idx="3">
                  <c:v>9</c:v>
                </c:pt>
                <c:pt idx="4">
                  <c:v>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1F-4929-8A89-457ED5D8D3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8838831"/>
        <c:axId val="318839247"/>
      </c:barChart>
      <c:catAx>
        <c:axId val="318838831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18839247"/>
        <c:crosses val="autoZero"/>
        <c:auto val="1"/>
        <c:lblAlgn val="ctr"/>
        <c:lblOffset val="100"/>
        <c:noMultiLvlLbl val="0"/>
      </c:catAx>
      <c:valAx>
        <c:axId val="318839247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18838831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F410F3F-C4AA-40F1-B22C-A7CA25FC1CE5}" type="datetimeFigureOut">
              <a:rPr lang="he-IL" smtClean="0"/>
              <a:t>כ"ו/אב/תש"ף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22CCC62-D66F-4FFF-8DFD-37F3E479F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69929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71AB4A6-857F-4313-816D-AB2C06EF1578}" type="datetimeFigureOut">
              <a:rPr lang="he-IL" smtClean="0"/>
              <a:t>כ"ו/אב/תש"ף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554F520-DDCF-49B9-96E6-93CC7A9932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1608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המצגת נועדה לתמצות הנושאים העיקריים שלמדנו וחקרנו,</a:t>
            </a:r>
            <a:r>
              <a:rPr lang="he-IL" baseline="0" dirty="0" smtClean="0"/>
              <a:t> היא לא מחליפה את הספר ואנו יודעים כי הבוחנים קראו אותו לעומק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105430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6251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8997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4405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69787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188173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74740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50543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5724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89838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049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297709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7893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426220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544817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4568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906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8042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4656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5873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35158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4F520-DDCF-49B9-96E6-93CC7A993210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543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="0" baseline="0" dirty="0"/>
          </a:p>
        </p:txBody>
      </p:sp>
    </p:spTree>
    <p:extLst>
      <p:ext uri="{BB962C8B-B14F-4D97-AF65-F5344CB8AC3E}">
        <p14:creationId xmlns:p14="http://schemas.microsoft.com/office/powerpoint/2010/main" val="15205651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96130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8249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82860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174370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766852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22870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774680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63948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954932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20623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8386884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23255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7977136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97780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7638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99524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8477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בסקר הספרות הצגנו שפות, שיטות וכלים וזאת בגלל</a:t>
            </a:r>
            <a:r>
              <a:rPr lang="he-IL" baseline="0" dirty="0" smtClean="0"/>
              <a:t> </a:t>
            </a:r>
            <a:r>
              <a:rPr lang="he-IL" dirty="0" smtClean="0"/>
              <a:t>מורכבות הפרויקט הכולל גם שפות, גם שיטות וגם כלים</a:t>
            </a:r>
          </a:p>
        </p:txBody>
      </p:sp>
    </p:spTree>
    <p:extLst>
      <p:ext uri="{BB962C8B-B14F-4D97-AF65-F5344CB8AC3E}">
        <p14:creationId xmlns:p14="http://schemas.microsoft.com/office/powerpoint/2010/main" val="905769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76859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6967-4549-4734-A480-644E6EAD5265}" type="datetime8">
              <a:rPr lang="he-IL" smtClean="0"/>
              <a:t>16 אוגוסט 20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50065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D485-FEB1-420A-81AB-C5025B961B23}" type="datetime8">
              <a:rPr lang="he-IL" smtClean="0"/>
              <a:t>16 אוגוסט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762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2719-1541-46C6-9C8E-E7C308064398}" type="datetime8">
              <a:rPr lang="he-IL" smtClean="0"/>
              <a:t>16 אוגוסט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704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9EF5-B5EB-42EC-BAD1-321B95ED2704}" type="datetime8">
              <a:rPr lang="he-IL" smtClean="0"/>
              <a:t>16 אוגוסט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‹#›</a:t>
            </a:fld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25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5428-F573-406B-8D11-8669CDFDCA55}" type="datetime8">
              <a:rPr lang="he-IL" smtClean="0"/>
              <a:t>16 אוגוסט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4103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A459-9E2D-4BAF-9D20-6E5A9AF738EF}" type="datetime8">
              <a:rPr lang="he-IL" smtClean="0"/>
              <a:t>16 אוגוסט 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7001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072A-9245-4462-BE94-475E07C6305F}" type="datetime8">
              <a:rPr lang="he-IL" smtClean="0"/>
              <a:t>16 אוגוסט 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0793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9DB6-3647-4585-9BBF-98CA0A7B25FD}" type="datetime8">
              <a:rPr lang="he-IL" smtClean="0"/>
              <a:t>16 אוגוסט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3908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ED3E-7A0D-4220-8819-E9159BD98D94}" type="datetime8">
              <a:rPr lang="he-IL" smtClean="0"/>
              <a:t>16 אוגוסט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35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28D6-25F8-4A5E-9C85-509A5D01BC7F}" type="datetime8">
              <a:rPr lang="he-IL" smtClean="0"/>
              <a:t>16 אוגוסט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39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9545-1749-49D4-97ED-407DC0DE354E}" type="datetime8">
              <a:rPr lang="he-IL" smtClean="0"/>
              <a:t>16 אוגוסט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649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F8DF-2765-420B-A05C-BF312B4D6095}" type="datetime8">
              <a:rPr lang="he-IL" smtClean="0"/>
              <a:t>16 אוגוסט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841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A8FF-1C31-4449-9B94-DEF7477DA703}" type="datetime8">
              <a:rPr lang="he-IL" smtClean="0"/>
              <a:t>16 אוגוסט 20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072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0B60-1BC0-436D-ACF4-0FD759C5EEA1}" type="datetime8">
              <a:rPr lang="he-IL" smtClean="0"/>
              <a:t>16 אוגוסט 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099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4B9-D884-48EC-B906-9E5F3DD28293}" type="datetime8">
              <a:rPr lang="he-IL" smtClean="0"/>
              <a:t>16 אוגוסט 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28167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3AA3-0EE5-4242-9EA6-3CD2F79FAD48}" type="datetime8">
              <a:rPr lang="he-IL" smtClean="0"/>
              <a:t>16 אוגוסט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74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14AA-AA8D-4A11-9B26-DA6DB1E2C7D2}" type="datetime8">
              <a:rPr lang="he-IL" smtClean="0"/>
              <a:t>16 אוגוסט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306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B69511C-1D6A-4C63-BE25-9A027355CF0B}" type="datetime8">
              <a:rPr lang="he-IL" smtClean="0"/>
              <a:t>16 אוגוסט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5525C7B-EB65-47E5-A1DC-1FED662109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044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  <p:sldLayoutId id="2147483987" r:id="rId14"/>
    <p:sldLayoutId id="2147483988" r:id="rId15"/>
    <p:sldLayoutId id="2147483989" r:id="rId16"/>
    <p:sldLayoutId id="2147483990" r:id="rId17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&#1514;&#1512;&#1495;&#1497;&#1513;%20&#1514;&#1488;&#1493;&#1504;&#1492;%20-%20&#1489;&#1500;&#1497;%20&#1511;&#1493;&#1500;.mp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&#1514;&#1512;&#1495;&#1497;&#1513;%20&#1514;&#1488;&#1493;&#1504;&#1492;%20-%20&#1489;&#1500;&#1497;%20&#1511;&#1493;&#1500;.mp4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g.org/spec/SysML/1.3/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269" y="896817"/>
            <a:ext cx="9144000" cy="4062046"/>
          </a:xfrm>
        </p:spPr>
        <p:txBody>
          <a:bodyPr>
            <a:noAutofit/>
          </a:bodyPr>
          <a:lstStyle/>
          <a:p>
            <a:pPr algn="ctr" rtl="1"/>
            <a:r>
              <a:rPr lang="he-IL" sz="5400" b="1" dirty="0">
                <a:latin typeface="Narkisim" panose="020E0502050101010101" pitchFamily="34" charset="-79"/>
                <a:cs typeface="Narkisim" panose="020E0502050101010101" pitchFamily="34" charset="-79"/>
              </a:rPr>
              <a:t>בחינת שימוש בשיטות ובכלים</a:t>
            </a:r>
            <a:r>
              <a:rPr lang="en-US" sz="5400" dirty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5400" dirty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5400" b="1" dirty="0">
                <a:latin typeface="Narkisim" panose="020E0502050101010101" pitchFamily="34" charset="-79"/>
                <a:cs typeface="Narkisim" panose="020E0502050101010101" pitchFamily="34" charset="-79"/>
              </a:rPr>
              <a:t>למידול מערכתי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 </a:t>
            </a:r>
            <a:br>
              <a:rPr lang="en-US" sz="5400" dirty="0"/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System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Tools and 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he-I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31822" y="5258314"/>
            <a:ext cx="3511062" cy="936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200" dirty="0" smtClean="0"/>
              <a:t>מאת: אבי זוגרי (308153097) וליאור מנטין (300995271)</a:t>
            </a:r>
          </a:p>
          <a:p>
            <a:r>
              <a:rPr lang="he-IL" sz="1200" dirty="0" smtClean="0"/>
              <a:t>מנחים: ד"ר מיכאל וינוקור ואלון מודעי</a:t>
            </a:r>
          </a:p>
          <a:p>
            <a:r>
              <a:rPr lang="he-IL" sz="1200" dirty="0" smtClean="0"/>
              <a:t>תאריך: 2020.08.05</a:t>
            </a:r>
            <a:endParaRPr lang="he-IL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39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b="1" dirty="0">
                <a:latin typeface="Narkisim" panose="020E0502050101010101" pitchFamily="34" charset="-79"/>
                <a:cs typeface="Narkisim" panose="020E0502050101010101" pitchFamily="34" charset="-79"/>
              </a:rPr>
              <a:t>שיטת </a:t>
            </a:r>
            <a:r>
              <a:rPr lang="en-US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ECSAM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10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שיטה להצגת דרישות הנדסיות ומודלים למערכות מבוססות מחשב</a:t>
            </a:r>
          </a:p>
          <a:p>
            <a:pPr>
              <a:lnSpc>
                <a:spcPct val="150000"/>
              </a:lnSpc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מציגה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את המערכת באמצעות שלוש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תצוגות עקביות משלימות</a:t>
            </a:r>
          </a:p>
          <a:p>
            <a:pPr>
              <a:lnSpc>
                <a:spcPct val="150000"/>
              </a:lnSpc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המידול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נעשה בצורה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המתאימה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לניתוח מערכות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ותתי מערכות</a:t>
            </a:r>
          </a:p>
          <a:p>
            <a:pPr>
              <a:lnSpc>
                <a:spcPct val="150000"/>
              </a:lnSpc>
            </a:pP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מבוססת על שפת ה- </a:t>
            </a:r>
            <a: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  <a:t>State Charts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 שפרסם פרופ' דוד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הראל</a:t>
            </a: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sz="1600" dirty="0" smtClean="0"/>
              <a:t>David </a:t>
            </a:r>
            <a:r>
              <a:rPr lang="en-US" sz="1600" dirty="0" err="1" smtClean="0"/>
              <a:t>Harel</a:t>
            </a:r>
            <a:r>
              <a:rPr lang="en-US" sz="1600" dirty="0" smtClean="0"/>
              <a:t>. (2007). </a:t>
            </a:r>
            <a:r>
              <a:rPr lang="en-US" sz="1600" dirty="0" err="1" smtClean="0"/>
              <a:t>Statecharts</a:t>
            </a:r>
            <a:r>
              <a:rPr lang="en-US" sz="1600" dirty="0" smtClean="0"/>
              <a:t> in the Making: A Personal Account. </a:t>
            </a:r>
            <a:r>
              <a:rPr lang="en-US" sz="1600" i="1" dirty="0" smtClean="0"/>
              <a:t>The Weizmann Institute of Science.</a:t>
            </a:r>
            <a:endParaRPr lang="he-IL" sz="20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10</a:t>
            </a:fld>
            <a:endParaRPr lang="he-I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55" y="1680794"/>
            <a:ext cx="7028970" cy="4011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952" y="1419912"/>
            <a:ext cx="6838095" cy="453333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5892800" y="1825624"/>
            <a:ext cx="3594100" cy="26320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0" y="5016500"/>
            <a:ext cx="3514725" cy="15601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486900" y="1825624"/>
            <a:ext cx="123825" cy="47510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7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כלי המידול </a:t>
            </a:r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Enterprise Architect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משמש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למידול מערכות ותהליכים נוספים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עפ"י שפות וסטנדרטים </a:t>
            </a:r>
          </a:p>
          <a:p>
            <a:pPr>
              <a:lnSpc>
                <a:spcPct val="150000"/>
              </a:lnSpc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באמצעותו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ניתן לבצע ניתוח, תכנון, יישום, בדיקה ותחזוקה של מודלים ברמה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גבוהה</a:t>
            </a:r>
          </a:p>
          <a:p>
            <a:pPr>
              <a:lnSpc>
                <a:spcPct val="150000"/>
              </a:lnSpc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בעל תמיכה מלאה בשפת ה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SysML</a:t>
            </a:r>
            <a:endParaRPr lang="he-IL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בפרויקט הזה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התנסינו בבניה של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דיאגרמות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BDD, IBD, SD, UCD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.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844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כלי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המידול </a:t>
            </a:r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System Composer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123" y="1857742"/>
            <a:ext cx="11181678" cy="47364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מהווה חלק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ממגוון הכלים הנכללים בתוכנה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MATLAB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, בעל יכולת התממשקות אל מגוון רחב של יכולות הכוללות בין היתר את הכלים: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Simulink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 ו-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State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Flow</a:t>
            </a:r>
            <a:endParaRPr lang="he-IL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>
              <a:lnSpc>
                <a:spcPct val="150000"/>
              </a:lnSpc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נועד להגדרה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,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ניתוח, בנית מודלים וארכיטקטורות להנדסת מערכות</a:t>
            </a:r>
            <a:endParaRPr lang="he-IL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>
              <a:lnSpc>
                <a:spcPct val="150000"/>
              </a:lnSpc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בשילוב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עם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הכלים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State Flow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ו-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Simulink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ניתן לתכנן, לבנות מודלים ולבצע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סימולציות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מורכבות</a:t>
            </a:r>
          </a:p>
          <a:p>
            <a:pPr>
              <a:lnSpc>
                <a:spcPct val="150000"/>
              </a:lnSpc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יודע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לספק למהנדס המערכת שפה גרפית הכוללת דיאגרמות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וטבלאות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מעבר, תרשימי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זרימה,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קישור לדרישות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ועוד</a:t>
            </a:r>
          </a:p>
          <a:p>
            <a:pPr>
              <a:lnSpc>
                <a:spcPct val="150000"/>
              </a:lnSpc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מפותח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ומאופיין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בשיתוף פעולה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עם הלקוחות השונים אשר מעלים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דרישות בהתאם לצרכיהם</a:t>
            </a:r>
            <a:endParaRPr lang="he-IL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64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כלי השרטוט </a:t>
            </a:r>
            <a:r>
              <a:rPr lang="en-US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Visio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כלי שרטוט מבית </a:t>
            </a:r>
            <a:r>
              <a:rPr lang="en-US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Microsoft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פופולארי מאוד בקרב 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מהנדסים</a:t>
            </a:r>
          </a:p>
          <a:p>
            <a:pPr>
              <a:lnSpc>
                <a:spcPct val="150000"/>
              </a:lnSpc>
            </a:pPr>
            <a:endParaRPr lang="he-IL" sz="1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>
              <a:lnSpc>
                <a:spcPct val="150000"/>
              </a:lnSpc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מאפשר 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יצירת תרשימי זרימה, דיאגרמות, תרשימים ארגוניים, </a:t>
            </a:r>
            <a:r>
              <a:rPr lang="en-US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עיצובים 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הנדסיים 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ועוד</a:t>
            </a:r>
          </a:p>
          <a:p>
            <a:pPr>
              <a:lnSpc>
                <a:spcPct val="150000"/>
              </a:lnSpc>
            </a:pPr>
            <a:endParaRPr lang="he-IL" sz="1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>
              <a:lnSpc>
                <a:spcPct val="150000"/>
              </a:lnSpc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כלי פשוט בעל יכולת ביצוע שרטוטים מיידים, בצורה ברורה ומובנת בעיקר בשלבי טרום הפרויקט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639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060" y="1563792"/>
            <a:ext cx="9144000" cy="4062046"/>
          </a:xfrm>
        </p:spPr>
        <p:txBody>
          <a:bodyPr>
            <a:noAutofit/>
          </a:bodyPr>
          <a:lstStyle/>
          <a:p>
            <a:pPr algn="ctr" rtl="1"/>
            <a:r>
              <a:rPr lang="he-IL" sz="166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מתודולוגיה</a:t>
            </a:r>
            <a:endParaRPr lang="he-I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07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פרדיגמה 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מחקרית</a:t>
            </a:r>
            <a:endParaRPr lang="he-IL" dirty="0">
              <a:solidFill>
                <a:srgbClr val="FF0000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e-IL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ביצוע </a:t>
            </a:r>
            <a:r>
              <a:rPr lang="he-IL" sz="2000" dirty="0">
                <a:latin typeface="Narkisim" panose="020E0502050101010101" pitchFamily="34" charset="-79"/>
                <a:cs typeface="Narkisim" panose="020E0502050101010101" pitchFamily="34" charset="-79"/>
              </a:rPr>
              <a:t>סינון ראשוני של </a:t>
            </a:r>
            <a:r>
              <a:rPr lang="he-IL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מגוון השפות/שיטות וכלי המידול </a:t>
            </a:r>
            <a:r>
              <a:rPr lang="he-IL" sz="2000" dirty="0">
                <a:latin typeface="Narkisim" panose="020E0502050101010101" pitchFamily="34" charset="-79"/>
                <a:cs typeface="Narkisim" panose="020E0502050101010101" pitchFamily="34" charset="-79"/>
              </a:rPr>
              <a:t>בכדי להגיע להיקף מציאותי של עבודת </a:t>
            </a:r>
            <a:r>
              <a:rPr lang="he-IL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המחקר</a:t>
            </a:r>
          </a:p>
          <a:p>
            <a:pPr>
              <a:lnSpc>
                <a:spcPct val="100000"/>
              </a:lnSpc>
            </a:pPr>
            <a:r>
              <a:rPr lang="he-IL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הצגת תוצאות </a:t>
            </a:r>
            <a:r>
              <a:rPr lang="he-IL" sz="2000" dirty="0">
                <a:latin typeface="Narkisim" panose="020E0502050101010101" pitchFamily="34" charset="-79"/>
                <a:cs typeface="Narkisim" panose="020E0502050101010101" pitchFamily="34" charset="-79"/>
              </a:rPr>
              <a:t>שימושיות למהנדסי המערכות </a:t>
            </a:r>
            <a:r>
              <a:rPr lang="he-IL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כדי שיוכלו </a:t>
            </a:r>
            <a:r>
              <a:rPr lang="he-IL" sz="2000" dirty="0">
                <a:latin typeface="Narkisim" panose="020E0502050101010101" pitchFamily="34" charset="-79"/>
                <a:cs typeface="Narkisim" panose="020E0502050101010101" pitchFamily="34" charset="-79"/>
              </a:rPr>
              <a:t>להשתמש </a:t>
            </a:r>
            <a:r>
              <a:rPr lang="he-IL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בעבודת מחקר זו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e-IL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הכלים </a:t>
            </a:r>
            <a:r>
              <a:rPr lang="he-IL" sz="2000" dirty="0">
                <a:latin typeface="Narkisim" panose="020E0502050101010101" pitchFamily="34" charset="-79"/>
                <a:cs typeface="Narkisim" panose="020E0502050101010101" pitchFamily="34" charset="-79"/>
              </a:rPr>
              <a:t>והשיטות שנבחרו </a:t>
            </a:r>
            <a:r>
              <a:rPr lang="he-IL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הם: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2000" dirty="0">
                <a:latin typeface="Narkisim" panose="020E0502050101010101" pitchFamily="34" charset="-79"/>
                <a:cs typeface="Narkisim" panose="020E0502050101010101" pitchFamily="34" charset="-79"/>
              </a:rPr>
              <a:t>Modeling tools: System Composer and Enterprise Architect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2000" dirty="0">
                <a:latin typeface="Narkisim" panose="020E0502050101010101" pitchFamily="34" charset="-79"/>
                <a:cs typeface="Narkisim" panose="020E0502050101010101" pitchFamily="34" charset="-79"/>
              </a:rPr>
              <a:t>Modeling </a:t>
            </a:r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Methods</a:t>
            </a:r>
            <a:r>
              <a:rPr lang="he-IL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/</a:t>
            </a:r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languages</a:t>
            </a:r>
            <a:r>
              <a:rPr lang="en-US" sz="2000" dirty="0">
                <a:latin typeface="Narkisim" panose="020E0502050101010101" pitchFamily="34" charset="-79"/>
                <a:cs typeface="Narkisim" panose="020E0502050101010101" pitchFamily="34" charset="-79"/>
              </a:rPr>
              <a:t>: ECSAM and SysML 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2000" dirty="0">
                <a:latin typeface="Narkisim" panose="020E0502050101010101" pitchFamily="34" charset="-79"/>
                <a:cs typeface="Narkisim" panose="020E0502050101010101" pitchFamily="34" charset="-79"/>
              </a:rPr>
              <a:t>Diagram tools: Visio</a:t>
            </a:r>
            <a:endParaRPr lang="he-IL" sz="20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he-IL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בפרויקט שלנו הקשרים </a:t>
            </a:r>
            <a:r>
              <a:rPr lang="he-IL" sz="2000" smtClean="0">
                <a:latin typeface="Narkisim" panose="020E0502050101010101" pitchFamily="34" charset="-79"/>
                <a:cs typeface="Narkisim" panose="020E0502050101010101" pitchFamily="34" charset="-79"/>
              </a:rPr>
              <a:t>בין שפות/שיטות </a:t>
            </a:r>
            <a:r>
              <a:rPr lang="he-IL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כלי המידול וכלי השרטוט הם: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arkisim" panose="020E0502050101010101" pitchFamily="34" charset="-79"/>
                <a:cs typeface="Narkisim" panose="020E0502050101010101" pitchFamily="34" charset="-79"/>
              </a:rPr>
              <a:t>System </a:t>
            </a:r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Composer with ECSAM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arkisim" panose="020E0502050101010101" pitchFamily="34" charset="-79"/>
                <a:cs typeface="Narkisim" panose="020E0502050101010101" pitchFamily="34" charset="-79"/>
              </a:rPr>
              <a:t>Enterprise </a:t>
            </a:r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Architect with SysML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Visio with ECSAM</a:t>
            </a:r>
            <a:endParaRPr lang="he-IL" sz="20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4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565" y="3719715"/>
            <a:ext cx="5185187" cy="25890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e-IL" sz="4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דוגמא לסימולציה </a:t>
            </a:r>
            <a:r>
              <a:rPr lang="he-IL" sz="4400" dirty="0">
                <a:latin typeface="Narkisim" panose="020E0502050101010101" pitchFamily="34" charset="-79"/>
                <a:cs typeface="Narkisim" panose="020E0502050101010101" pitchFamily="34" charset="-79"/>
              </a:rPr>
              <a:t>- "ניטור פגיעה ברכב 360"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751759"/>
          </a:xfrm>
        </p:spPr>
        <p:txBody>
          <a:bodyPr>
            <a:noAutofit/>
          </a:bodyPr>
          <a:lstStyle/>
          <a:p>
            <a:pPr lvl="0">
              <a:lnSpc>
                <a:spcPct val="170000"/>
              </a:lnSpc>
            </a:pP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"ניטור פגיעה ברכב 360" - מערכת משולבת עם סיבוכיות גבוה בעלת תתי מערכות עם סיבוכיות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בינונית/גבוה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he-IL" sz="1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</a:t>
            </a:r>
            <a:endParaRPr lang="en-US" sz="1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90" y="3719715"/>
            <a:ext cx="3226796" cy="2589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82" y="3719715"/>
            <a:ext cx="4415117" cy="258900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0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565" y="3904379"/>
            <a:ext cx="5185187" cy="2306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e-IL" sz="4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דוגמא לסימולציה </a:t>
            </a:r>
            <a:r>
              <a:rPr lang="he-IL" sz="4400" dirty="0">
                <a:latin typeface="Narkisim" panose="020E0502050101010101" pitchFamily="34" charset="-79"/>
                <a:cs typeface="Narkisim" panose="020E0502050101010101" pitchFamily="34" charset="-79"/>
              </a:rPr>
              <a:t>- "ניהול מערך קרונות חכם</a:t>
            </a:r>
            <a:r>
              <a:rPr lang="he-IL" sz="4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"</a:t>
            </a:r>
            <a:endParaRPr lang="he-IL" sz="4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152584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"ניהול מערך קרונות חכם" - מערכת משולבת עם סיבוכיות בינונית/גבוה בעלת הרבה תתי מערכות זהות עם סיבוכיות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נמוכה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904378"/>
            <a:ext cx="3430659" cy="2306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833" y="3904378"/>
            <a:ext cx="4173967" cy="232299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16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שאלות המחקר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824"/>
            <a:ext cx="10515600" cy="52841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e-IL" b="1" dirty="0">
                <a:latin typeface="Narkisim" panose="020E0502050101010101" pitchFamily="34" charset="-79"/>
                <a:cs typeface="Narkisim" panose="020E0502050101010101" pitchFamily="34" charset="-79"/>
              </a:rPr>
              <a:t>שאלת מחקר ראשית</a:t>
            </a:r>
            <a:endParaRPr lang="en-US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מהי שיטת המידול האידיאלית עבור הנדסת מערכת ובאיזה שכבה יש 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לבצעה?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מה 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יעיל יותר עבור מהנדס המערכת, כלי מידול מלווה 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בשפה/שיטה 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ידועה בעל יכולת קישור אל הפיזיקה של חלקי המערכת בתוך אותו כלי או שילוב של כלי מידול ושרטוטים מערכתיים שונים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?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US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>
              <a:lnSpc>
                <a:spcPct val="100000"/>
              </a:lnSpc>
            </a:pPr>
            <a:r>
              <a:rPr lang="he-IL" b="1" dirty="0">
                <a:latin typeface="Narkisim" panose="020E0502050101010101" pitchFamily="34" charset="-79"/>
                <a:cs typeface="Narkisim" panose="020E0502050101010101" pitchFamily="34" charset="-79"/>
              </a:rPr>
              <a:t>שאלת מחקר </a:t>
            </a:r>
            <a:r>
              <a:rPr lang="he-IL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משניות</a:t>
            </a:r>
            <a:endParaRPr lang="en-US" b="1" dirty="0" smtClean="0">
              <a:solidFill>
                <a:srgbClr val="FF0000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באיזה מידה יש יתרון למידול כלים על פני שימוש בשרטוטי </a:t>
            </a:r>
            <a:r>
              <a:rPr lang="en-US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Visio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?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כאשר 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מבצעים סימולציה, באיזה שכבת מערכת יש לבצע את הסימולציה (באיזה רמה יש לבצע 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את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התרחישים)?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עד איזה שכבה יש ערך מוסף לביצוע הסימולציה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?</a:t>
            </a:r>
            <a:endParaRPr lang="en-US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18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1741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מדדים לבחינת שאלות המחקר</a:t>
            </a:r>
            <a:endParaRPr lang="he-IL" dirty="0">
              <a:solidFill>
                <a:srgbClr val="FF0000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849852"/>
              </p:ext>
            </p:extLst>
          </p:nvPr>
        </p:nvGraphicFramePr>
        <p:xfrm>
          <a:off x="2194112" y="2130011"/>
          <a:ext cx="7803776" cy="365405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630283">
                  <a:extLst>
                    <a:ext uri="{9D8B030D-6E8A-4147-A177-3AD203B41FA5}">
                      <a16:colId xmlns:a16="http://schemas.microsoft.com/office/drawing/2014/main" val="1404890530"/>
                    </a:ext>
                  </a:extLst>
                </a:gridCol>
                <a:gridCol w="2173493">
                  <a:extLst>
                    <a:ext uri="{9D8B030D-6E8A-4147-A177-3AD203B41FA5}">
                      <a16:colId xmlns:a16="http://schemas.microsoft.com/office/drawing/2014/main" val="4015346497"/>
                    </a:ext>
                  </a:extLst>
                </a:gridCol>
              </a:tblGrid>
              <a:tr h="515185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מדדים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משקלים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189947"/>
                  </a:ext>
                </a:extLst>
              </a:tr>
              <a:tr h="515185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נוחיות ויזואלית 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20%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625274"/>
                  </a:ext>
                </a:extLst>
              </a:tr>
              <a:tr h="515185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ביצוע הגדרת חוזרת / עדכון הגדרה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20%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751970"/>
                  </a:ext>
                </a:extLst>
              </a:tr>
              <a:tr h="562947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IN\OUT</a:t>
                      </a:r>
                      <a:r>
                        <a:rPr lang="he-IL" dirty="0" smtClean="0"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 - שינוי כניסות ויציאות מהמערכות השונות 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10%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159058"/>
                  </a:ext>
                </a:extLst>
              </a:tr>
              <a:tr h="515185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שינויי ארכיטקטורה באמצעות הזזת אלמנטים 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10%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01354"/>
                  </a:ext>
                </a:extLst>
              </a:tr>
              <a:tr h="515185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שפת מידול מוכרת לכלל המשתתפים בפרויקט 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10%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655140"/>
                  </a:ext>
                </a:extLst>
              </a:tr>
              <a:tr h="515185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השפעה של שינויים באמצע הפרויקט 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30%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747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83350" y="2644576"/>
            <a:ext cx="2184251" cy="3139491"/>
          </a:xfrm>
          <a:prstGeom prst="rect">
            <a:avLst/>
          </a:prstGeom>
          <a:solidFill>
            <a:srgbClr val="CFE3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479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מיישמי 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העבודה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 רקע מקצועי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281" y="1573026"/>
            <a:ext cx="10395438" cy="458034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he-IL" sz="3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אבי זגורי:</a:t>
            </a:r>
          </a:p>
          <a:p>
            <a:pPr lvl="1">
              <a:lnSpc>
                <a:spcPct val="100000"/>
              </a:lnSpc>
            </a:pPr>
            <a:r>
              <a:rPr lang="he-IL" sz="3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בוגר תואר ראשון בהנדסת חשמל, מכון טכנולוגי חולון</a:t>
            </a:r>
          </a:p>
          <a:p>
            <a:pPr lvl="1">
              <a:lnSpc>
                <a:spcPct val="100000"/>
              </a:lnSpc>
            </a:pPr>
            <a:r>
              <a:rPr lang="he-IL" sz="3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ראש צוות פיתוח כלים פנים ארגוניים ופיתוח אוטומציה (</a:t>
            </a:r>
            <a:r>
              <a:rPr lang="en-US" sz="3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Python</a:t>
            </a:r>
            <a:r>
              <a:rPr lang="he-IL" sz="3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), </a:t>
            </a:r>
            <a:r>
              <a:rPr lang="en-US" sz="36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Airspan</a:t>
            </a:r>
            <a:r>
              <a:rPr lang="en-US" sz="3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Networks</a:t>
            </a:r>
            <a:r>
              <a:rPr lang="he-IL" sz="3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endParaRPr lang="he-IL" sz="4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he-IL" sz="3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ליאור מנטין:</a:t>
            </a:r>
          </a:p>
          <a:p>
            <a:pPr lvl="1">
              <a:lnSpc>
                <a:spcPct val="100000"/>
              </a:lnSpc>
            </a:pPr>
            <a:r>
              <a:rPr lang="he-IL" sz="3600" dirty="0">
                <a:latin typeface="Narkisim" panose="020E0502050101010101" pitchFamily="34" charset="-79"/>
                <a:cs typeface="Narkisim" panose="020E0502050101010101" pitchFamily="34" charset="-79"/>
              </a:rPr>
              <a:t>בוגר תואר ראשון בהנדסת חשמל, מכון טכנולוגי </a:t>
            </a:r>
            <a:r>
              <a:rPr lang="he-IL" sz="3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חולון</a:t>
            </a:r>
            <a:endParaRPr lang="he-IL" sz="3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lvl="1">
              <a:lnSpc>
                <a:spcPct val="100000"/>
              </a:lnSpc>
            </a:pPr>
            <a:r>
              <a:rPr lang="he-IL" sz="3600" dirty="0">
                <a:latin typeface="Narkisim" panose="020E0502050101010101" pitchFamily="34" charset="-79"/>
                <a:cs typeface="Narkisim" panose="020E0502050101010101" pitchFamily="34" charset="-79"/>
              </a:rPr>
              <a:t>מהנדס תמסורת (תקשורת אופטית, לווינית, </a:t>
            </a:r>
            <a:r>
              <a:rPr lang="en-US" sz="3600" dirty="0">
                <a:latin typeface="Narkisim" panose="020E0502050101010101" pitchFamily="34" charset="-79"/>
                <a:cs typeface="Narkisim" panose="020E0502050101010101" pitchFamily="34" charset="-79"/>
              </a:rPr>
              <a:t>RF</a:t>
            </a:r>
            <a:r>
              <a:rPr lang="he-IL" sz="3600" dirty="0">
                <a:latin typeface="Narkisim" panose="020E0502050101010101" pitchFamily="34" charset="-79"/>
                <a:cs typeface="Narkisim" panose="020E0502050101010101" pitchFamily="34" charset="-79"/>
              </a:rPr>
              <a:t> ועוד</a:t>
            </a:r>
            <a:r>
              <a:rPr lang="he-IL" sz="3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), משרד הבטחון</a:t>
            </a:r>
            <a:endParaRPr lang="he-IL" sz="3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3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מדדים לבחינת שאלות המחקר</a:t>
            </a:r>
            <a:endParaRPr lang="he-IL" dirty="0">
              <a:solidFill>
                <a:srgbClr val="FF0000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נוחיות ויזואלית (20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%)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ביצוע הגדרת חוזרת / עדכון הגדרה (20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IN\OUT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 - שינוי כניסות ויציאות מהמערכות השונות (10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%)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שינויי ארכיטקטורה באמצעות הזזת אלמנטים (10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%)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שפת מידול מוכרת לכלל המשתתפים בפרויקט (10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%)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השפעה של שינויים באמצע הפרויקט (30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%)</a:t>
            </a:r>
          </a:p>
          <a:p>
            <a:pPr marL="514350" indent="-514350">
              <a:buFont typeface="+mj-lt"/>
              <a:buAutoNum type="arabicPeriod"/>
            </a:pP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מדד נוסף אותו נבחן במחקר זה הינו: 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יכולת 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אימות הניתוח על ידי 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סימולציה </a:t>
            </a:r>
            <a:r>
              <a:rPr lang="en-US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(מדד 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זה יבחן ע"י כלי ה-</a:t>
            </a:r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System Composer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בלבד)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607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785" y="760904"/>
            <a:ext cx="9648954" cy="5586108"/>
          </a:xfrm>
        </p:spPr>
        <p:txBody>
          <a:bodyPr>
            <a:noAutofit/>
          </a:bodyPr>
          <a:lstStyle/>
          <a:p>
            <a:pPr algn="ctr" rtl="1"/>
            <a:r>
              <a:rPr lang="he-IL" sz="166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הדגמת</a:t>
            </a:r>
            <a:br>
              <a:rPr lang="he-IL" sz="166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166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סימולציה</a:t>
            </a:r>
            <a:endParaRPr lang="he-IL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28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639" y="365125"/>
            <a:ext cx="11529236" cy="1325563"/>
          </a:xfrm>
        </p:spPr>
        <p:txBody>
          <a:bodyPr>
            <a:noAutofit/>
          </a:bodyPr>
          <a:lstStyle/>
          <a:p>
            <a:pPr algn="ctr"/>
            <a:r>
              <a:rPr lang="he-IL" sz="4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הסבר </a:t>
            </a:r>
            <a:r>
              <a:rPr lang="he-IL" sz="40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ערכי </a:t>
            </a:r>
            <a:r>
              <a:rPr lang="he-IL" sz="4000" b="1" dirty="0">
                <a:latin typeface="Narkisim" panose="020E0502050101010101" pitchFamily="34" charset="-79"/>
                <a:cs typeface="Narkisim" panose="020E0502050101010101" pitchFamily="34" charset="-79"/>
              </a:rPr>
              <a:t>החיישנים בתרחישים </a:t>
            </a:r>
            <a:r>
              <a:rPr lang="he-IL" sz="40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"ניטור </a:t>
            </a:r>
            <a:r>
              <a:rPr lang="he-IL" sz="4000" b="1" dirty="0">
                <a:latin typeface="Narkisim" panose="020E0502050101010101" pitchFamily="34" charset="-79"/>
                <a:cs typeface="Narkisim" panose="020E0502050101010101" pitchFamily="34" charset="-79"/>
              </a:rPr>
              <a:t>פגיעה ברכב </a:t>
            </a:r>
            <a:r>
              <a:rPr lang="he-IL" sz="40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360</a:t>
            </a:r>
            <a:r>
              <a:rPr lang="he-IL" sz="4000" dirty="0">
                <a:latin typeface="Narkisim" panose="020E0502050101010101" pitchFamily="34" charset="-79"/>
                <a:cs typeface="Narkisim" panose="020E0502050101010101" pitchFamily="34" charset="-79"/>
              </a:rPr>
              <a:t>"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381926"/>
              </p:ext>
            </p:extLst>
          </p:nvPr>
        </p:nvGraphicFramePr>
        <p:xfrm>
          <a:off x="251638" y="1690688"/>
          <a:ext cx="11529236" cy="4677075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063541">
                  <a:extLst>
                    <a:ext uri="{9D8B030D-6E8A-4147-A177-3AD203B41FA5}">
                      <a16:colId xmlns:a16="http://schemas.microsoft.com/office/drawing/2014/main" val="3504119656"/>
                    </a:ext>
                  </a:extLst>
                </a:gridCol>
                <a:gridCol w="905140">
                  <a:extLst>
                    <a:ext uri="{9D8B030D-6E8A-4147-A177-3AD203B41FA5}">
                      <a16:colId xmlns:a16="http://schemas.microsoft.com/office/drawing/2014/main" val="2318446250"/>
                    </a:ext>
                  </a:extLst>
                </a:gridCol>
                <a:gridCol w="1776339">
                  <a:extLst>
                    <a:ext uri="{9D8B030D-6E8A-4147-A177-3AD203B41FA5}">
                      <a16:colId xmlns:a16="http://schemas.microsoft.com/office/drawing/2014/main" val="64884435"/>
                    </a:ext>
                  </a:extLst>
                </a:gridCol>
                <a:gridCol w="2919080">
                  <a:extLst>
                    <a:ext uri="{9D8B030D-6E8A-4147-A177-3AD203B41FA5}">
                      <a16:colId xmlns:a16="http://schemas.microsoft.com/office/drawing/2014/main" val="1230477694"/>
                    </a:ext>
                  </a:extLst>
                </a:gridCol>
                <a:gridCol w="4865136">
                  <a:extLst>
                    <a:ext uri="{9D8B030D-6E8A-4147-A177-3AD203B41FA5}">
                      <a16:colId xmlns:a16="http://schemas.microsoft.com/office/drawing/2014/main" val="2772821952"/>
                    </a:ext>
                  </a:extLst>
                </a:gridCol>
              </a:tblGrid>
              <a:tr h="461745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חיישן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ערך נשלח</a:t>
                      </a:r>
                      <a:endParaRPr lang="en-US" sz="16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סף שינוי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מצב</a:t>
                      </a:r>
                      <a:endParaRPr lang="en-US" sz="16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פעולה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extLst>
                  <a:ext uri="{0D108BD9-81ED-4DB2-BD59-A6C34878D82A}">
                    <a16:rowId xmlns:a16="http://schemas.microsoft.com/office/drawing/2014/main" val="1327244157"/>
                  </a:ext>
                </a:extLst>
              </a:tr>
              <a:tr h="3383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GPS</a:t>
                      </a:r>
                      <a:endParaRPr lang="en-US" sz="1600" dirty="0" smtClean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0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old xyz = new xyz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אין שינוי במיקום הרכב</a:t>
                      </a:r>
                      <a:endParaRPr lang="en-US" sz="16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לא נשלחת התראה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extLst>
                  <a:ext uri="{0D108BD9-81ED-4DB2-BD59-A6C34878D82A}">
                    <a16:rowId xmlns:a16="http://schemas.microsoft.com/office/drawing/2014/main" val="3804182317"/>
                  </a:ext>
                </a:extLst>
              </a:tr>
              <a:tr h="461745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1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old xyz != new xyz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מיקום הרכב השתנה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נשלחת התראה על שינוי מיקום הרכב</a:t>
                      </a:r>
                      <a:endParaRPr lang="en-US" sz="16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extLst>
                  <a:ext uri="{0D108BD9-81ED-4DB2-BD59-A6C34878D82A}">
                    <a16:rowId xmlns:a16="http://schemas.microsoft.com/office/drawing/2014/main" val="1319233965"/>
                  </a:ext>
                </a:extLst>
              </a:tr>
              <a:tr h="338353"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מצלמות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0</a:t>
                      </a:r>
                      <a:endParaRPr lang="en-US" sz="16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0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המצלמות לא מצלמות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לא נשלחת התראה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extLst>
                  <a:ext uri="{0D108BD9-81ED-4DB2-BD59-A6C34878D82A}">
                    <a16:rowId xmlns:a16="http://schemas.microsoft.com/office/drawing/2014/main" val="3391437713"/>
                  </a:ext>
                </a:extLst>
              </a:tr>
              <a:tr h="461745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1</a:t>
                      </a:r>
                      <a:endParaRPr lang="en-US" sz="16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1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המצלמות מצלמות את סביבת הרכב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נשלחת התראה למע' זיהוי פריצות ופגיעות </a:t>
                      </a:r>
                      <a:endParaRPr lang="en-US" sz="16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extLst>
                  <a:ext uri="{0D108BD9-81ED-4DB2-BD59-A6C34878D82A}">
                    <a16:rowId xmlns:a16="http://schemas.microsoft.com/office/drawing/2014/main" val="797994693"/>
                  </a:ext>
                </a:extLst>
              </a:tr>
              <a:tr h="338353">
                <a:tc rowSpan="3"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לחץ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0</a:t>
                      </a:r>
                      <a:endParaRPr lang="en-US" sz="16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0-3</a:t>
                      </a:r>
                      <a:r>
                        <a:rPr lang="he-IL" sz="16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0</a:t>
                      </a:r>
                      <a:r>
                        <a:rPr lang="en-US" sz="16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k psi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שינוי מינורי בלחץ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לא נשלחת התראה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extLst>
                  <a:ext uri="{0D108BD9-81ED-4DB2-BD59-A6C34878D82A}">
                    <a16:rowId xmlns:a16="http://schemas.microsoft.com/office/drawing/2014/main" val="299246546"/>
                  </a:ext>
                </a:extLst>
              </a:tr>
              <a:tr h="676706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1</a:t>
                      </a:r>
                      <a:endParaRPr lang="en-US" sz="16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31k-60k psi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שינוי לחץ ברמה בינונית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נשלחת התראה על שינוי לחץ ברמה בינונית ונשלחת פקודת הפעלה למצלמות.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extLst>
                  <a:ext uri="{0D108BD9-81ED-4DB2-BD59-A6C34878D82A}">
                    <a16:rowId xmlns:a16="http://schemas.microsoft.com/office/drawing/2014/main" val="2976245392"/>
                  </a:ext>
                </a:extLst>
              </a:tr>
              <a:tr h="676706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2</a:t>
                      </a:r>
                      <a:endParaRPr lang="en-US" sz="16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61k-150k psi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שינוי לחץ ברמה גבוהה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נשלחת התראה על שינוי לחץ </a:t>
                      </a:r>
                      <a:r>
                        <a:rPr lang="he-IL" sz="16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ברמה </a:t>
                      </a:r>
                      <a:r>
                        <a:rPr lang="he-IL" sz="160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גבוהה </a:t>
                      </a: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ונשלחת פקודת הפעלה למצלמות.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extLst>
                  <a:ext uri="{0D108BD9-81ED-4DB2-BD59-A6C34878D82A}">
                    <a16:rowId xmlns:a16="http://schemas.microsoft.com/office/drawing/2014/main" val="3820505430"/>
                  </a:ext>
                </a:extLst>
              </a:tr>
              <a:tr h="338353"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מהירות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0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V &lt; </a:t>
                      </a:r>
                      <a:r>
                        <a:rPr lang="en-US" sz="16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5 km/h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מכונית במצב רצוי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מצב תקין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extLst>
                  <a:ext uri="{0D108BD9-81ED-4DB2-BD59-A6C34878D82A}">
                    <a16:rowId xmlns:a16="http://schemas.microsoft.com/office/drawing/2014/main" val="3488770664"/>
                  </a:ext>
                </a:extLst>
              </a:tr>
              <a:tr h="338353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1</a:t>
                      </a:r>
                      <a:endParaRPr lang="en-US" sz="16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V&gt;=</a:t>
                      </a:r>
                      <a:r>
                        <a:rPr lang="en-US" sz="16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5 km/h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מהירות גבוהה מהרצוי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התראה על רכב בתנועה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41840" marR="41840" marT="0" marB="0" anchor="ctr"/>
                </a:tc>
                <a:extLst>
                  <a:ext uri="{0D108BD9-81ED-4DB2-BD59-A6C34878D82A}">
                    <a16:rowId xmlns:a16="http://schemas.microsoft.com/office/drawing/2014/main" val="47829896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86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e-IL" sz="3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דוגמא לתרחיש – </a:t>
            </a:r>
            <a:r>
              <a:rPr lang="he-IL" sz="3600" b="1" dirty="0">
                <a:latin typeface="Narkisim" panose="020E0502050101010101" pitchFamily="34" charset="-79"/>
                <a:cs typeface="Narkisim" panose="020E0502050101010101" pitchFamily="34" charset="-79"/>
              </a:rPr>
              <a:t>תאונה </a:t>
            </a:r>
            <a:r>
              <a:rPr lang="he-IL" sz="36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(פגיעה </a:t>
            </a:r>
            <a:r>
              <a:rPr lang="he-IL" sz="3600" b="1" dirty="0">
                <a:latin typeface="Narkisim" panose="020E0502050101010101" pitchFamily="34" charset="-79"/>
                <a:cs typeface="Narkisim" panose="020E0502050101010101" pitchFamily="34" charset="-79"/>
              </a:rPr>
              <a:t>בגוף </a:t>
            </a:r>
            <a:r>
              <a:rPr lang="he-IL" sz="36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הרכב)</a:t>
            </a:r>
            <a:r>
              <a:rPr lang="he-IL" sz="3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he-IL" sz="36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(יודגם בסימולציה מעשית)</a:t>
            </a:r>
            <a:endParaRPr lang="he-IL" sz="3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98082"/>
              </p:ext>
            </p:extLst>
          </p:nvPr>
        </p:nvGraphicFramePr>
        <p:xfrm>
          <a:off x="265815" y="1690689"/>
          <a:ext cx="11493794" cy="466566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862974">
                  <a:extLst>
                    <a:ext uri="{9D8B030D-6E8A-4147-A177-3AD203B41FA5}">
                      <a16:colId xmlns:a16="http://schemas.microsoft.com/office/drawing/2014/main" val="1868408223"/>
                    </a:ext>
                  </a:extLst>
                </a:gridCol>
                <a:gridCol w="1361824">
                  <a:extLst>
                    <a:ext uri="{9D8B030D-6E8A-4147-A177-3AD203B41FA5}">
                      <a16:colId xmlns:a16="http://schemas.microsoft.com/office/drawing/2014/main" val="3033034694"/>
                    </a:ext>
                  </a:extLst>
                </a:gridCol>
                <a:gridCol w="8268996">
                  <a:extLst>
                    <a:ext uri="{9D8B030D-6E8A-4147-A177-3AD203B41FA5}">
                      <a16:colId xmlns:a16="http://schemas.microsoft.com/office/drawing/2014/main" val="410661336"/>
                    </a:ext>
                  </a:extLst>
                </a:gridCol>
              </a:tblGrid>
              <a:tr h="604962">
                <a:tc rowSpan="4"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b="1" kern="1200" dirty="0">
                          <a:solidFill>
                            <a:schemeClr val="lt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תאונה </a:t>
                      </a:r>
                      <a:r>
                        <a:rPr lang="he-IL" sz="1600" b="1" kern="1200" dirty="0" smtClean="0">
                          <a:solidFill>
                            <a:schemeClr val="lt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– 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/>
                      </a:r>
                      <a:b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</a:br>
                      <a:r>
                        <a:rPr lang="he-IL" sz="1600" b="1" kern="1200" dirty="0" smtClean="0">
                          <a:solidFill>
                            <a:schemeClr val="lt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פגיעה </a:t>
                      </a:r>
                      <a:r>
                        <a:rPr lang="he-IL" sz="1600" b="1" kern="1200" dirty="0">
                          <a:solidFill>
                            <a:schemeClr val="lt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בגוף הרכב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Narkisim" panose="020E0502050101010101" pitchFamily="34" charset="-79"/>
                        <a:ea typeface="+mn-ea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b="1" kern="1200" dirty="0" smtClean="0">
                          <a:solidFill>
                            <a:schemeClr val="lt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מופע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Narkisim" panose="020E0502050101010101" pitchFamily="34" charset="-79"/>
                        <a:ea typeface="+mn-ea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b="1" kern="1200" dirty="0" smtClean="0">
                          <a:solidFill>
                            <a:schemeClr val="lt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תיאור המופע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Narkisim" panose="020E0502050101010101" pitchFamily="34" charset="-79"/>
                        <a:ea typeface="+mn-ea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9134315"/>
                  </a:ext>
                </a:extLst>
              </a:tr>
              <a:tr h="1473004">
                <a:tc vMerge="1"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מופע 1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Narkisim" panose="020E0502050101010101" pitchFamily="34" charset="-79"/>
                        <a:ea typeface="+mn-ea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חיישני הלחץ זיהו מכה בגוף הרכב בעוצמה של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30k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psi</a:t>
                      </a:r>
                      <a: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, </a:t>
                      </a:r>
                      <a:b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</a:br>
                      <a: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חיישני הלחץ זיהו את המכה שהייתה מתחת לסף הנמוך. עקב הפגיעה החלשה חיישני המצלמות לא הופעלו ולא נשלחה התראה למרכז הבקרה.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Narkisim" panose="020E0502050101010101" pitchFamily="34" charset="-79"/>
                        <a:ea typeface="+mn-ea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0504205"/>
                  </a:ext>
                </a:extLst>
              </a:tr>
              <a:tr h="147300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מופע 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Narkisim" panose="020E0502050101010101" pitchFamily="34" charset="-79"/>
                        <a:ea typeface="+mn-ea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חיישני הלחץ זיהו מכה בגוף הרכב בעוצמה של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40k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psi</a:t>
                      </a:r>
                      <a: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, </a:t>
                      </a:r>
                      <a:b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</a:br>
                      <a: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חיישני הלחץ זיהו את המכה שהייתה מעל הסף הנמוך, אך מתחת לסף הגבוה, עקב הפגיעה הבינונית חיישני </a:t>
                      </a: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המצלמות</a:t>
                      </a:r>
                      <a:r>
                        <a:rPr lang="he-IL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 לא</a:t>
                      </a:r>
                      <a:r>
                        <a:rPr lang="he-IL" sz="1600" kern="1200" dirty="0" smtClean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 </a:t>
                      </a:r>
                      <a: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הופעלו ונשלחה התראה למרכז הבקרה.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Narkisim" panose="020E0502050101010101" pitchFamily="34" charset="-79"/>
                        <a:ea typeface="+mn-ea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6448235"/>
                  </a:ext>
                </a:extLst>
              </a:tr>
              <a:tr h="111469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מופע 3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Narkisim" panose="020E0502050101010101" pitchFamily="34" charset="-79"/>
                        <a:ea typeface="+mn-ea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חיישני הלחץ זיהו מכה בגוף הרכב בעוצמה של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130k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psi</a:t>
                      </a:r>
                      <a: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, </a:t>
                      </a:r>
                      <a:b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</a:br>
                      <a:r>
                        <a:rPr lang="he-IL" sz="1600" kern="1200" dirty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חיישני הלחץ זיהו את המכה שהייתה מעל לסף הגבוה, עקב הפגיעה החזקה חיישני המצלמות הופעלו ונשלחה התראה למרכז הבקרה.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Narkisim" panose="020E0502050101010101" pitchFamily="34" charset="-79"/>
                        <a:ea typeface="+mn-ea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490779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58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23" y="365125"/>
            <a:ext cx="10758377" cy="1325563"/>
          </a:xfrm>
        </p:spPr>
        <p:txBody>
          <a:bodyPr>
            <a:noAutofit/>
          </a:bodyPr>
          <a:lstStyle/>
          <a:p>
            <a:pPr algn="ctr"/>
            <a:r>
              <a:rPr lang="he-IL" sz="3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דוגמא לתרחיש עם ערכים אמיתיים – </a:t>
            </a:r>
            <a:r>
              <a:rPr lang="he-IL" sz="3600" b="1" dirty="0">
                <a:latin typeface="Narkisim" panose="020E0502050101010101" pitchFamily="34" charset="-79"/>
                <a:cs typeface="Narkisim" panose="020E0502050101010101" pitchFamily="34" charset="-79"/>
              </a:rPr>
              <a:t>תאונה (</a:t>
            </a:r>
            <a:r>
              <a:rPr lang="he-IL" sz="36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פגיעה </a:t>
            </a:r>
            <a:r>
              <a:rPr lang="he-IL" sz="3600" b="1" dirty="0">
                <a:latin typeface="Narkisim" panose="020E0502050101010101" pitchFamily="34" charset="-79"/>
                <a:cs typeface="Narkisim" panose="020E0502050101010101" pitchFamily="34" charset="-79"/>
              </a:rPr>
              <a:t>בגוף </a:t>
            </a:r>
            <a:r>
              <a:rPr lang="he-IL" sz="36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הרכב)</a:t>
            </a:r>
            <a:r>
              <a:rPr lang="he-IL" sz="3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he-IL" sz="36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(יודגם בסימולציה מעשית)</a:t>
            </a:r>
            <a:endParaRPr lang="he-IL" sz="3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045009"/>
              </p:ext>
            </p:extLst>
          </p:nvPr>
        </p:nvGraphicFramePr>
        <p:xfrm>
          <a:off x="223285" y="1616148"/>
          <a:ext cx="11610752" cy="4744391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526937">
                  <a:extLst>
                    <a:ext uri="{9D8B030D-6E8A-4147-A177-3AD203B41FA5}">
                      <a16:colId xmlns:a16="http://schemas.microsoft.com/office/drawing/2014/main" val="3695060112"/>
                    </a:ext>
                  </a:extLst>
                </a:gridCol>
                <a:gridCol w="1104832">
                  <a:extLst>
                    <a:ext uri="{9D8B030D-6E8A-4147-A177-3AD203B41FA5}">
                      <a16:colId xmlns:a16="http://schemas.microsoft.com/office/drawing/2014/main" val="2487411000"/>
                    </a:ext>
                  </a:extLst>
                </a:gridCol>
                <a:gridCol w="3582748">
                  <a:extLst>
                    <a:ext uri="{9D8B030D-6E8A-4147-A177-3AD203B41FA5}">
                      <a16:colId xmlns:a16="http://schemas.microsoft.com/office/drawing/2014/main" val="3056812370"/>
                    </a:ext>
                  </a:extLst>
                </a:gridCol>
                <a:gridCol w="751935">
                  <a:extLst>
                    <a:ext uri="{9D8B030D-6E8A-4147-A177-3AD203B41FA5}">
                      <a16:colId xmlns:a16="http://schemas.microsoft.com/office/drawing/2014/main" val="2422849125"/>
                    </a:ext>
                  </a:extLst>
                </a:gridCol>
                <a:gridCol w="884629">
                  <a:extLst>
                    <a:ext uri="{9D8B030D-6E8A-4147-A177-3AD203B41FA5}">
                      <a16:colId xmlns:a16="http://schemas.microsoft.com/office/drawing/2014/main" val="282944196"/>
                    </a:ext>
                  </a:extLst>
                </a:gridCol>
                <a:gridCol w="748638">
                  <a:extLst>
                    <a:ext uri="{9D8B030D-6E8A-4147-A177-3AD203B41FA5}">
                      <a16:colId xmlns:a16="http://schemas.microsoft.com/office/drawing/2014/main" val="4137410430"/>
                    </a:ext>
                  </a:extLst>
                </a:gridCol>
                <a:gridCol w="711000">
                  <a:extLst>
                    <a:ext uri="{9D8B030D-6E8A-4147-A177-3AD203B41FA5}">
                      <a16:colId xmlns:a16="http://schemas.microsoft.com/office/drawing/2014/main" val="1738612635"/>
                    </a:ext>
                  </a:extLst>
                </a:gridCol>
                <a:gridCol w="2300033">
                  <a:extLst>
                    <a:ext uri="{9D8B030D-6E8A-4147-A177-3AD203B41FA5}">
                      <a16:colId xmlns:a16="http://schemas.microsoft.com/office/drawing/2014/main" val="425895060"/>
                    </a:ext>
                  </a:extLst>
                </a:gridCol>
              </a:tblGrid>
              <a:tr h="364027"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תרחיש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מספר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מופע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מופע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 gridSpan="4"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מערך חיישנים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פעולת המערכת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extLst>
                  <a:ext uri="{0D108BD9-81ED-4DB2-BD59-A6C34878D82A}">
                    <a16:rowId xmlns:a16="http://schemas.microsoft.com/office/drawing/2014/main" val="2084862797"/>
                  </a:ext>
                </a:extLst>
              </a:tr>
              <a:tr h="51570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לחץ</a:t>
                      </a:r>
                      <a:endParaRPr lang="en-US" sz="16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מצלמות</a:t>
                      </a:r>
                      <a:endParaRPr lang="en-US" sz="16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מהירות</a:t>
                      </a:r>
                      <a:endParaRPr lang="en-US" sz="16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GPS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587198"/>
                  </a:ext>
                </a:extLst>
              </a:tr>
              <a:tr h="1227157">
                <a:tc rowSpan="3"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תאונה - פגיעה בגוף הרכב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מופע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1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עוצמת הפגיעה בגוף הרכב: 30000</a:t>
                      </a:r>
                      <a:r>
                        <a:rPr lang="en-US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psi </a:t>
                      </a:r>
                    </a:p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Expected Results</a:t>
                      </a: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: לא נגרם נזק לגוף הרכב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30k</a:t>
                      </a:r>
                      <a:r>
                        <a:rPr lang="en-US" sz="1600" baseline="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psi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0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0 km/h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0</a:t>
                      </a:r>
                      <a:endParaRPr lang="en-US" sz="16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דיווח למרכז הבקרה ולמשתמש על פגיעה בגוף הרכב.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extLst>
                  <a:ext uri="{0D108BD9-81ED-4DB2-BD59-A6C34878D82A}">
                    <a16:rowId xmlns:a16="http://schemas.microsoft.com/office/drawing/2014/main" val="1512538157"/>
                  </a:ext>
                </a:extLst>
              </a:tr>
              <a:tr h="1092081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מופע</a:t>
                      </a:r>
                      <a:endParaRPr lang="en-US" sz="160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2</a:t>
                      </a:r>
                      <a:endParaRPr lang="en-US" sz="16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עוצמת הפגיעה בגוף הרכב: 40000</a:t>
                      </a:r>
                      <a:r>
                        <a:rPr lang="en-US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psi </a:t>
                      </a:r>
                    </a:p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Expected Results</a:t>
                      </a: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: נזק קל לגוף הרכב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40k</a:t>
                      </a:r>
                      <a:r>
                        <a:rPr lang="en-US" sz="1600" baseline="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psi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0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0 km/h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0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דיווח למרכז הבקרה ולמשתמש על פגיעה חמורה בגוף הרכב.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extLst>
                  <a:ext uri="{0D108BD9-81ED-4DB2-BD59-A6C34878D82A}">
                    <a16:rowId xmlns:a16="http://schemas.microsoft.com/office/drawing/2014/main" val="4210920274"/>
                  </a:ext>
                </a:extLst>
              </a:tr>
              <a:tr h="1541233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מופע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3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עוצמת הפגיעה בגוף הרכב: 130000</a:t>
                      </a:r>
                      <a:r>
                        <a:rPr lang="en-US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psi </a:t>
                      </a:r>
                    </a:p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Expected Results</a:t>
                      </a: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: נזק חמור לגוף הרכב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130k</a:t>
                      </a:r>
                      <a:r>
                        <a:rPr lang="en-US" sz="1600" baseline="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psi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1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0 km/h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0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6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דיווח למרכז הבקרה ולמשתמש על פגיעה חמורה בגוף הרכב העשויה לכלול נפגעים.</a:t>
                      </a:r>
                      <a:endParaRPr lang="en-US" sz="16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18974" marR="18974" marT="0" marB="0" anchor="ctr"/>
                </a:tc>
                <a:extLst>
                  <a:ext uri="{0D108BD9-81ED-4DB2-BD59-A6C34878D82A}">
                    <a16:rowId xmlns:a16="http://schemas.microsoft.com/office/drawing/2014/main" val="34075127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24</a:t>
            </a:fld>
            <a:endParaRPr lang="he-IL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47427" y="6441776"/>
            <a:ext cx="3023555" cy="279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2800" b="1" dirty="0" smtClean="0">
                <a:latin typeface="Narkisim" panose="020E0502050101010101" pitchFamily="34" charset="-79"/>
                <a:cs typeface="Narkisim" panose="020E0502050101010101" pitchFamily="34" charset="-79"/>
                <a:hlinkClick r:id="rId2" action="ppaction://hlinkfile"/>
              </a:rPr>
              <a:t>סימוצליה מעשית</a:t>
            </a:r>
            <a:endParaRPr lang="he-IL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938" y="1384847"/>
            <a:ext cx="9144000" cy="4062046"/>
          </a:xfrm>
        </p:spPr>
        <p:txBody>
          <a:bodyPr>
            <a:noAutofit/>
          </a:bodyPr>
          <a:lstStyle/>
          <a:p>
            <a:pPr algn="ctr" rtl="1"/>
            <a:r>
              <a:rPr lang="he-IL" sz="199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ממצאים</a:t>
            </a:r>
            <a:endParaRPr lang="he-I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76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000" dirty="0">
                <a:latin typeface="Narkisim" panose="020E0502050101010101" pitchFamily="34" charset="-79"/>
                <a:cs typeface="Narkisim" panose="020E0502050101010101" pitchFamily="34" charset="-79"/>
              </a:rPr>
              <a:t>יתרונות וחסרונות - </a:t>
            </a:r>
            <a:r>
              <a:rPr lang="en-US" sz="4000" dirty="0">
                <a:latin typeface="Narkisim" panose="020E0502050101010101" pitchFamily="34" charset="-79"/>
                <a:cs typeface="Narkisim" panose="020E0502050101010101" pitchFamily="34" charset="-79"/>
              </a:rPr>
              <a:t>System </a:t>
            </a:r>
            <a:r>
              <a:rPr lang="en-US" sz="4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Composer + </a:t>
            </a:r>
            <a:r>
              <a:rPr lang="en-US" sz="4000" b="1" dirty="0">
                <a:latin typeface="Narkisim" panose="020E0502050101010101" pitchFamily="34" charset="-79"/>
                <a:cs typeface="Narkisim" panose="020E0502050101010101" pitchFamily="34" charset="-79"/>
              </a:rPr>
              <a:t>ECSAM</a:t>
            </a:r>
            <a:endParaRPr lang="he-IL" sz="40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747" y="1825624"/>
            <a:ext cx="6263054" cy="429382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he-IL" sz="2000" dirty="0">
                <a:latin typeface="Narkisim" panose="020E0502050101010101" pitchFamily="34" charset="-79"/>
                <a:cs typeface="Narkisim" panose="020E0502050101010101" pitchFamily="34" charset="-79"/>
              </a:rPr>
              <a:t>יתרונות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תצוגה ויזואלית ברורה</a:t>
            </a:r>
            <a:endParaRPr lang="en-US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מעבר בצורה פשוטה ובצורה מידית בין הרכיבים השונות</a:t>
            </a:r>
            <a:endParaRPr lang="en-US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הוספה והסרה של רכיבים בצורה פשוטה ומהירה</a:t>
            </a:r>
            <a:endParaRPr lang="en-US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קישור פשוט בין הרכיבים השונים</a:t>
            </a:r>
            <a:endParaRPr lang="en-US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קבלת נתונים על כל קישור (פרמטרים, פרוטוקול, ירושות במידה וקיימות וכו')</a:t>
            </a:r>
            <a:endParaRPr lang="en-US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קישור מסמכי הדרישות/חלקים מהמסמך לכל רכיב במערכת</a:t>
            </a:r>
            <a:endParaRPr lang="en-US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ביצוע סימולציות בצורה פשוטה תוך קבלת נתונים על כל שלב ושלב</a:t>
            </a:r>
            <a:endParaRPr lang="en-US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שכפול אלמנטים גדולים ומורכבים (פרויקט ניהול מערך קרונות חכם),</a:t>
            </a:r>
            <a:endParaRPr lang="en-US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יכולת שיתוף הפרויקט באופן פשוט </a:t>
            </a:r>
          </a:p>
          <a:p>
            <a:pPr>
              <a:lnSpc>
                <a:spcPct val="170000"/>
              </a:lnSpc>
            </a:pPr>
            <a:r>
              <a:rPr lang="he-IL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חסרונות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שינוי ארכיטקטורה עלול להיות מסובך מאוד</a:t>
            </a:r>
            <a:endParaRPr lang="en-US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אין יכולת להוציא מסמך מסכם ברמת על</a:t>
            </a:r>
            <a:endParaRPr lang="en-US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אין יכולת להוציא מסמך מסכם/דוח עבור כלל רכיבי המערכת</a:t>
            </a:r>
            <a:endParaRPr lang="en-US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ממשק </a:t>
            </a:r>
            <a:r>
              <a:rPr lang="en-US" sz="1600" dirty="0">
                <a:latin typeface="Narkisim" panose="020E0502050101010101" pitchFamily="34" charset="-79"/>
                <a:cs typeface="Narkisim" panose="020E0502050101010101" pitchFamily="34" charset="-79"/>
              </a:rPr>
              <a:t>WEB</a:t>
            </a: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 לא נוח עבור שיתוף ארכיטקטורת הפרויקט למשתמש ללא </a:t>
            </a:r>
            <a:r>
              <a:rPr lang="en-US" sz="1600" dirty="0">
                <a:latin typeface="Narkisim" panose="020E0502050101010101" pitchFamily="34" charset="-79"/>
                <a:cs typeface="Narkisim" panose="020E0502050101010101" pitchFamily="34" charset="-79"/>
              </a:rPr>
              <a:t>MATLAB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109319996"/>
              </p:ext>
            </p:extLst>
          </p:nvPr>
        </p:nvGraphicFramePr>
        <p:xfrm>
          <a:off x="473148" y="1969478"/>
          <a:ext cx="4617598" cy="4659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ight Arrow 4"/>
          <p:cNvSpPr/>
          <p:nvPr/>
        </p:nvSpPr>
        <p:spPr>
          <a:xfrm rot="3111565">
            <a:off x="151974" y="3722941"/>
            <a:ext cx="972501" cy="2574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ight Arrow 5"/>
          <p:cNvSpPr/>
          <p:nvPr/>
        </p:nvSpPr>
        <p:spPr>
          <a:xfrm rot="3111565">
            <a:off x="2939974" y="3722942"/>
            <a:ext cx="972501" cy="2574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ight Arrow 6"/>
          <p:cNvSpPr/>
          <p:nvPr/>
        </p:nvSpPr>
        <p:spPr>
          <a:xfrm rot="3111565">
            <a:off x="1463436" y="3722942"/>
            <a:ext cx="972501" cy="2574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ight Arrow 7"/>
          <p:cNvSpPr/>
          <p:nvPr/>
        </p:nvSpPr>
        <p:spPr>
          <a:xfrm rot="3111565">
            <a:off x="2284577" y="3722943"/>
            <a:ext cx="972501" cy="2574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5090746" y="3389736"/>
            <a:ext cx="5344172" cy="51529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5090746" y="3909485"/>
            <a:ext cx="5344172" cy="27879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5090746" y="6059375"/>
            <a:ext cx="5344172" cy="2787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5090746" y="6348282"/>
            <a:ext cx="5344172" cy="4753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26</a:t>
            </a:fld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5090746" y="4183816"/>
            <a:ext cx="5344172" cy="27879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62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400" dirty="0">
                <a:latin typeface="Narkisim" panose="020E0502050101010101" pitchFamily="34" charset="-79"/>
                <a:cs typeface="Narkisim" panose="020E0502050101010101" pitchFamily="34" charset="-79"/>
              </a:rPr>
              <a:t>מדדים – </a:t>
            </a:r>
            <a:r>
              <a:rPr lang="en-US" sz="4400" dirty="0">
                <a:latin typeface="Narkisim" panose="020E0502050101010101" pitchFamily="34" charset="-79"/>
                <a:cs typeface="Narkisim" panose="020E0502050101010101" pitchFamily="34" charset="-79"/>
              </a:rPr>
              <a:t>System </a:t>
            </a:r>
            <a:r>
              <a:rPr lang="en-US" sz="4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Composer + </a:t>
            </a:r>
            <a:r>
              <a:rPr lang="en-US" sz="4400" b="1" dirty="0">
                <a:latin typeface="Narkisim" panose="020E0502050101010101" pitchFamily="34" charset="-79"/>
                <a:cs typeface="Narkisim" panose="020E0502050101010101" pitchFamily="34" charset="-79"/>
              </a:rPr>
              <a:t>ECSAM</a:t>
            </a:r>
            <a:endParaRPr lang="he-IL" sz="4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05" y="1375187"/>
            <a:ext cx="11386039" cy="5184897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מדד 1 – ויזואליות – ציון 10</a:t>
            </a:r>
            <a:r>
              <a:rPr lang="en-US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/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10 </a:t>
            </a:r>
          </a:p>
          <a:p>
            <a:pPr lvl="1"/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ממשק נוח וברור בעל אפשרות למתן שמות מכווינים, ניתן לצלול פנימה בצורה היררכית (מקומנו בהיררכיה מוצג בצורה ברורה)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מדד 2 - ביצוע הגדרת חוזרת / עדכון הגדרה – ציון 10</a:t>
            </a:r>
            <a:r>
              <a:rPr lang="en-US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/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9</a:t>
            </a:r>
          </a:p>
          <a:p>
            <a:pPr lvl="1"/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פעולת העתק הדבק פשוטה, הרכיב החדש יכיל את כל תתי המערכות וההגדרות של הרכיב המקורי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מדד 3 - </a:t>
            </a:r>
            <a:r>
              <a:rPr lang="en-US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IN\OUT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 - שינוי כניסות ויציאות מהמערכות השונות – ציון 10</a:t>
            </a:r>
            <a:r>
              <a:rPr lang="en-US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/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9</a:t>
            </a:r>
          </a:p>
          <a:p>
            <a:pPr lvl="1"/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פעולה פשוטה הדורשת שינוי סוג הפורט בלבד, הצפייה הייתה שגם הפורט ממול ישתנה בהתאם דבר אשר אינו קורה אוטומטית.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מדד 4 - שינויי ארכיטקטורה באמצעות הזזת אלמנטים – ציון 10</a:t>
            </a:r>
            <a:r>
              <a:rPr lang="en-US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/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9</a:t>
            </a:r>
          </a:p>
          <a:p>
            <a:pPr lvl="1"/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פעולה 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פשוטה יחסית</a:t>
            </a:r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.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אך עם זאת, דורשת </a:t>
            </a:r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ניתוק הקישורים לפני הזזת האלמנט וחיבורם מחדש לאחר מכן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מדד 5 – שפת מידול מוכרת לכלל המשתתפים בפרויקט – ציון 10</a:t>
            </a:r>
            <a:r>
              <a:rPr lang="en-US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/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10</a:t>
            </a:r>
          </a:p>
          <a:p>
            <a:pPr lvl="1"/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בניית ארכיטקטורה הינה פעולה פשוטה, בניית הסימולציה דורשת מאמץ רב יותר, 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כמו כן יש לא מעט מסמכים </a:t>
            </a:r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באתר </a:t>
            </a:r>
            <a:r>
              <a:rPr lang="en-US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MATLAB</a:t>
            </a:r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 אשר מסבירים הכל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מדד 6 - השפעה של שינויים באמצע הפרויקט – ציון 10</a:t>
            </a:r>
            <a:r>
              <a:rPr lang="en-US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/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8</a:t>
            </a:r>
          </a:p>
          <a:p>
            <a:pPr lvl="1"/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פעולה זו 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עלולה לדרוש </a:t>
            </a:r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שינוי מסיבי של כלל האלמנטים עקב שכבות הקישוריות הרבות בין הרכיבים, אולם בהשוואה לכלים האחרים שנבדקו פעולה זו הייתה פשוטה יחסית</a:t>
            </a:r>
          </a:p>
          <a:p>
            <a:pPr lvl="1"/>
            <a:endParaRPr lang="he-IL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9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400" dirty="0">
                <a:latin typeface="Narkisim" panose="020E0502050101010101" pitchFamily="34" charset="-79"/>
                <a:cs typeface="Narkisim" panose="020E0502050101010101" pitchFamily="34" charset="-79"/>
              </a:rPr>
              <a:t>דוגמא – </a:t>
            </a:r>
            <a:r>
              <a:rPr lang="en-US" sz="4400" dirty="0">
                <a:latin typeface="Narkisim" panose="020E0502050101010101" pitchFamily="34" charset="-79"/>
                <a:cs typeface="Narkisim" panose="020E0502050101010101" pitchFamily="34" charset="-79"/>
              </a:rPr>
              <a:t>System </a:t>
            </a:r>
            <a:r>
              <a:rPr lang="en-US" sz="4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Composer + </a:t>
            </a:r>
            <a:r>
              <a:rPr lang="en-US" sz="4400" b="1" dirty="0">
                <a:latin typeface="Narkisim" panose="020E0502050101010101" pitchFamily="34" charset="-79"/>
                <a:cs typeface="Narkisim" panose="020E0502050101010101" pitchFamily="34" charset="-79"/>
              </a:rPr>
              <a:t>ECSAM</a:t>
            </a:r>
            <a:endParaRPr lang="he-IL" sz="4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010" y="3526560"/>
            <a:ext cx="5039061" cy="2752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97949"/>
            <a:ext cx="4244071" cy="36094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73276" y="2923899"/>
            <a:ext cx="50577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1600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מתוך כלי </a:t>
            </a:r>
            <a:r>
              <a:rPr lang="he-IL" sz="16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השרטוט </a:t>
            </a:r>
            <a:r>
              <a:rPr lang="en-US" sz="1600" dirty="0">
                <a:latin typeface="Narkisim" panose="020E0502050101010101" pitchFamily="34" charset="-79"/>
                <a:cs typeface="Narkisim" panose="020E0502050101010101" pitchFamily="34" charset="-79"/>
              </a:rPr>
              <a:t>System Composer</a:t>
            </a:r>
            <a:r>
              <a:rPr lang="he-IL" sz="16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– </a:t>
            </a: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"ניטור פגיעה ברכב 360" </a:t>
            </a:r>
            <a:endParaRPr lang="he-IL" sz="1600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/>
            <a:r>
              <a:rPr lang="he-IL" sz="16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הארכיטקטורה לפני ניסיון ההכפלה ב-</a:t>
            </a:r>
            <a:r>
              <a:rPr lang="en-US" sz="16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n</a:t>
            </a:r>
            <a:r>
              <a:rPr lang="he-IL" sz="16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פעמים</a:t>
            </a:r>
            <a:endParaRPr lang="he-IL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7393" y="2446762"/>
            <a:ext cx="50577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1600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מתוך כלי </a:t>
            </a:r>
            <a:r>
              <a:rPr lang="he-IL" sz="16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השרטוט </a:t>
            </a:r>
            <a:r>
              <a:rPr lang="en-US" sz="1600" dirty="0">
                <a:latin typeface="Narkisim" panose="020E0502050101010101" pitchFamily="34" charset="-79"/>
                <a:cs typeface="Narkisim" panose="020E0502050101010101" pitchFamily="34" charset="-79"/>
              </a:rPr>
              <a:t>System Composer</a:t>
            </a:r>
            <a:r>
              <a:rPr lang="he-IL" sz="16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– </a:t>
            </a: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"ניטור פגיעה ברכב 360" </a:t>
            </a:r>
            <a:endParaRPr lang="he-IL" sz="1600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/>
            <a:r>
              <a:rPr lang="he-IL" sz="16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הארכיטקטורה אחרי ניסיון ההכפלה ב-</a:t>
            </a:r>
            <a:r>
              <a:rPr lang="en-US" sz="16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n</a:t>
            </a:r>
            <a:r>
              <a:rPr lang="he-IL" sz="16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פעמים</a:t>
            </a:r>
            <a:endParaRPr lang="he-IL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28</a:t>
            </a:fld>
            <a:endParaRPr lang="he-IL"/>
          </a:p>
        </p:txBody>
      </p:sp>
      <p:sp>
        <p:nvSpPr>
          <p:cNvPr id="3" name="Rectangle 2"/>
          <p:cNvSpPr/>
          <p:nvPr/>
        </p:nvSpPr>
        <p:spPr>
          <a:xfrm>
            <a:off x="838200" y="3097949"/>
            <a:ext cx="4244071" cy="360944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/>
          <p:cNvSpPr/>
          <p:nvPr/>
        </p:nvSpPr>
        <p:spPr>
          <a:xfrm>
            <a:off x="5973276" y="3526560"/>
            <a:ext cx="5057795" cy="275221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000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400" dirty="0">
                <a:latin typeface="Narkisim" panose="020E0502050101010101" pitchFamily="34" charset="-79"/>
                <a:cs typeface="Narkisim" panose="020E0502050101010101" pitchFamily="34" charset="-79"/>
              </a:rPr>
              <a:t>דוגמא – </a:t>
            </a:r>
            <a:r>
              <a:rPr lang="en-US" sz="4400" dirty="0">
                <a:latin typeface="Narkisim" panose="020E0502050101010101" pitchFamily="34" charset="-79"/>
                <a:cs typeface="Narkisim" panose="020E0502050101010101" pitchFamily="34" charset="-79"/>
              </a:rPr>
              <a:t>System </a:t>
            </a:r>
            <a:r>
              <a:rPr lang="en-US" sz="4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Composer + </a:t>
            </a:r>
            <a:r>
              <a:rPr lang="en-US" sz="4400" b="1" dirty="0">
                <a:latin typeface="Narkisim" panose="020E0502050101010101" pitchFamily="34" charset="-79"/>
                <a:cs typeface="Narkisim" panose="020E0502050101010101" pitchFamily="34" charset="-79"/>
              </a:rPr>
              <a:t>ECSAM</a:t>
            </a:r>
            <a:endParaRPr lang="he-IL" sz="4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96004" y="2059738"/>
            <a:ext cx="50577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1600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מתוך כלי </a:t>
            </a:r>
            <a:r>
              <a:rPr lang="he-IL" sz="16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השרטוט </a:t>
            </a:r>
            <a:r>
              <a:rPr lang="en-US" sz="1600" dirty="0">
                <a:latin typeface="Narkisim" panose="020E0502050101010101" pitchFamily="34" charset="-79"/>
                <a:cs typeface="Narkisim" panose="020E0502050101010101" pitchFamily="34" charset="-79"/>
              </a:rPr>
              <a:t>System Composer</a:t>
            </a:r>
            <a:r>
              <a:rPr lang="he-IL" sz="16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– </a:t>
            </a: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"ניטור פגיעה ברכב 360" </a:t>
            </a:r>
            <a:endParaRPr lang="he-IL" sz="1600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/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כניסה לתוך היררכיה מספר 1 במערך הבקרה</a:t>
            </a:r>
            <a:endParaRPr lang="he-IL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4513"/>
            <a:ext cx="10515599" cy="367154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66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נושאים להצגה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576" y="1237130"/>
            <a:ext cx="9928377" cy="5070531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he-IL" sz="3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מבוא</a:t>
            </a:r>
            <a:endParaRPr lang="he-IL" sz="30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lvl="1">
              <a:lnSpc>
                <a:spcPct val="150000"/>
              </a:lnSpc>
            </a:pPr>
            <a:r>
              <a:rPr lang="he-IL" sz="3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סקר </a:t>
            </a:r>
            <a:r>
              <a:rPr lang="he-IL" sz="3000" dirty="0">
                <a:latin typeface="Narkisim" panose="020E0502050101010101" pitchFamily="34" charset="-79"/>
                <a:cs typeface="Narkisim" panose="020E0502050101010101" pitchFamily="34" charset="-79"/>
              </a:rPr>
              <a:t>ספרות</a:t>
            </a:r>
          </a:p>
          <a:p>
            <a:pPr lvl="1">
              <a:lnSpc>
                <a:spcPct val="150000"/>
              </a:lnSpc>
            </a:pPr>
            <a:r>
              <a:rPr lang="he-IL" sz="3000" dirty="0">
                <a:latin typeface="Narkisim" panose="020E0502050101010101" pitchFamily="34" charset="-79"/>
                <a:cs typeface="Narkisim" panose="020E0502050101010101" pitchFamily="34" charset="-79"/>
              </a:rPr>
              <a:t>מתודולוגיה</a:t>
            </a:r>
          </a:p>
          <a:p>
            <a:pPr lvl="1">
              <a:lnSpc>
                <a:spcPct val="150000"/>
              </a:lnSpc>
            </a:pPr>
            <a:r>
              <a:rPr lang="he-IL" sz="3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הדגמת סימולציה</a:t>
            </a:r>
            <a:endParaRPr lang="he-IL" sz="30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lvl="1">
              <a:lnSpc>
                <a:spcPct val="150000"/>
              </a:lnSpc>
            </a:pPr>
            <a:r>
              <a:rPr lang="he-IL" sz="3000" dirty="0">
                <a:latin typeface="Narkisim" panose="020E0502050101010101" pitchFamily="34" charset="-79"/>
                <a:cs typeface="Narkisim" panose="020E0502050101010101" pitchFamily="34" charset="-79"/>
              </a:rPr>
              <a:t>ממצאים</a:t>
            </a:r>
          </a:p>
          <a:p>
            <a:pPr lvl="1">
              <a:lnSpc>
                <a:spcPct val="150000"/>
              </a:lnSpc>
            </a:pPr>
            <a:r>
              <a:rPr lang="he-IL" sz="3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מסקנות</a:t>
            </a:r>
          </a:p>
          <a:p>
            <a:pPr lvl="1">
              <a:lnSpc>
                <a:spcPct val="150000"/>
              </a:lnSpc>
            </a:pPr>
            <a:r>
              <a:rPr lang="he-IL" sz="3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מגבלות המחקר</a:t>
            </a:r>
            <a:endParaRPr lang="he-IL" sz="30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lvl="1">
              <a:lnSpc>
                <a:spcPct val="150000"/>
              </a:lnSpc>
            </a:pPr>
            <a:r>
              <a:rPr lang="he-IL" sz="3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כיווני </a:t>
            </a:r>
            <a:r>
              <a:rPr lang="he-IL" sz="3000" dirty="0">
                <a:latin typeface="Narkisim" panose="020E0502050101010101" pitchFamily="34" charset="-79"/>
                <a:cs typeface="Narkisim" panose="020E0502050101010101" pitchFamily="34" charset="-79"/>
              </a:rPr>
              <a:t>המשך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62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339" y="365125"/>
            <a:ext cx="10525461" cy="1325563"/>
          </a:xfrm>
        </p:spPr>
        <p:txBody>
          <a:bodyPr>
            <a:normAutofit/>
          </a:bodyPr>
          <a:lstStyle/>
          <a:p>
            <a:pPr algn="ctr"/>
            <a:r>
              <a:rPr lang="he-IL" sz="4000" dirty="0">
                <a:latin typeface="Narkisim" panose="020E0502050101010101" pitchFamily="34" charset="-79"/>
                <a:cs typeface="Narkisim" panose="020E0502050101010101" pitchFamily="34" charset="-79"/>
              </a:rPr>
              <a:t>יתרונות וחסרונות - </a:t>
            </a:r>
            <a:r>
              <a:rPr lang="en-US" sz="4000" dirty="0">
                <a:latin typeface="Narkisim" panose="020E0502050101010101" pitchFamily="34" charset="-79"/>
                <a:cs typeface="Narkisim" panose="020E0502050101010101" pitchFamily="34" charset="-79"/>
              </a:rPr>
              <a:t>Enterprise Architect + SysML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1247" y="1690688"/>
            <a:ext cx="6317015" cy="5026635"/>
          </a:xfrm>
        </p:spPr>
        <p:txBody>
          <a:bodyPr>
            <a:noAutofit/>
          </a:bodyPr>
          <a:lstStyle/>
          <a:p>
            <a:r>
              <a:rPr lang="he-IL" sz="2000" dirty="0">
                <a:latin typeface="Narkisim" panose="020E0502050101010101" pitchFamily="34" charset="-79"/>
                <a:cs typeface="Narkisim" panose="020E0502050101010101" pitchFamily="34" charset="-79"/>
              </a:rPr>
              <a:t>יתרונות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sz="1800" dirty="0">
                <a:latin typeface="Narkisim" panose="020E0502050101010101" pitchFamily="34" charset="-79"/>
                <a:cs typeface="Narkisim" panose="020E0502050101010101" pitchFamily="34" charset="-79"/>
              </a:rPr>
              <a:t>תצוגה ויזואלית ברורה</a:t>
            </a:r>
            <a:endParaRPr lang="en-US" sz="1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he-IL" sz="1800" dirty="0">
                <a:latin typeface="Narkisim" panose="020E0502050101010101" pitchFamily="34" charset="-79"/>
                <a:cs typeface="Narkisim" panose="020E0502050101010101" pitchFamily="34" charset="-79"/>
              </a:rPr>
              <a:t>מעבר בצורה פשוטה בין הרמות השונות</a:t>
            </a:r>
            <a:endParaRPr lang="en-US" sz="1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he-IL" sz="1800" dirty="0">
                <a:latin typeface="Narkisim" panose="020E0502050101010101" pitchFamily="34" charset="-79"/>
                <a:cs typeface="Narkisim" panose="020E0502050101010101" pitchFamily="34" charset="-79"/>
              </a:rPr>
              <a:t>עבודה בצורה היררכית מסודרת (בהתאם </a:t>
            </a:r>
            <a:r>
              <a:rPr lang="he-IL" sz="1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לשפת ה- </a:t>
            </a:r>
            <a:r>
              <a:rPr lang="en-US" sz="1800" dirty="0">
                <a:latin typeface="Narkisim" panose="020E0502050101010101" pitchFamily="34" charset="-79"/>
                <a:cs typeface="Narkisim" panose="020E0502050101010101" pitchFamily="34" charset="-79"/>
              </a:rPr>
              <a:t>SysML</a:t>
            </a:r>
            <a:r>
              <a:rPr lang="he-IL" sz="1800" dirty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en-US" sz="1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he-IL" sz="1800" dirty="0">
                <a:latin typeface="Narkisim" panose="020E0502050101010101" pitchFamily="34" charset="-79"/>
                <a:cs typeface="Narkisim" panose="020E0502050101010101" pitchFamily="34" charset="-79"/>
              </a:rPr>
              <a:t>הוספה והסרה של רכיבים בצורה פשוטה ומהירה</a:t>
            </a:r>
            <a:endParaRPr lang="en-US" sz="1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he-IL" sz="1800" dirty="0">
                <a:latin typeface="Narkisim" panose="020E0502050101010101" pitchFamily="34" charset="-79"/>
                <a:cs typeface="Narkisim" panose="020E0502050101010101" pitchFamily="34" charset="-79"/>
              </a:rPr>
              <a:t>קישור פשוט בין האלמנטים השונים</a:t>
            </a:r>
            <a:endParaRPr lang="en-US" sz="1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he-IL" sz="1800" dirty="0">
                <a:latin typeface="Narkisim" panose="020E0502050101010101" pitchFamily="34" charset="-79"/>
                <a:cs typeface="Narkisim" panose="020E0502050101010101" pitchFamily="34" charset="-79"/>
              </a:rPr>
              <a:t>אלמנט שחוזר על עצמו נדרש בבניה פעם אחת </a:t>
            </a:r>
            <a:r>
              <a:rPr lang="he-IL" sz="1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בלבד</a:t>
            </a:r>
            <a:endParaRPr lang="he-IL" sz="1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he-IL" sz="2000" dirty="0">
                <a:latin typeface="Narkisim" panose="020E0502050101010101" pitchFamily="34" charset="-79"/>
                <a:cs typeface="Narkisim" panose="020E0502050101010101" pitchFamily="34" charset="-79"/>
              </a:rPr>
              <a:t>חסרונות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sz="1800" dirty="0">
                <a:latin typeface="Narkisim" panose="020E0502050101010101" pitchFamily="34" charset="-79"/>
                <a:cs typeface="Narkisim" panose="020E0502050101010101" pitchFamily="34" charset="-79"/>
              </a:rPr>
              <a:t>שינוי גדול לאחר מידול הארכיטקטורה הכללית עלול להיות מורכב</a:t>
            </a:r>
            <a:endParaRPr lang="en-US" sz="1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he-IL" sz="1800" dirty="0">
                <a:latin typeface="Narkisim" panose="020E0502050101010101" pitchFamily="34" charset="-79"/>
                <a:cs typeface="Narkisim" panose="020E0502050101010101" pitchFamily="34" charset="-79"/>
              </a:rPr>
              <a:t>שינוי ב-</a:t>
            </a:r>
            <a:r>
              <a:rPr lang="en-US" sz="1800" dirty="0">
                <a:latin typeface="Narkisim" panose="020E0502050101010101" pitchFamily="34" charset="-79"/>
                <a:cs typeface="Narkisim" panose="020E0502050101010101" pitchFamily="34" charset="-79"/>
              </a:rPr>
              <a:t>IBD</a:t>
            </a:r>
            <a:r>
              <a:rPr lang="he-IL" sz="1800" dirty="0">
                <a:latin typeface="Narkisim" panose="020E0502050101010101" pitchFamily="34" charset="-79"/>
                <a:cs typeface="Narkisim" panose="020E0502050101010101" pitchFamily="34" charset="-79"/>
              </a:rPr>
              <a:t> של בלוק פרטני לא משפיע על ה-</a:t>
            </a:r>
            <a:r>
              <a:rPr lang="en-US" sz="1800" dirty="0">
                <a:latin typeface="Narkisim" panose="020E0502050101010101" pitchFamily="34" charset="-79"/>
                <a:cs typeface="Narkisim" panose="020E0502050101010101" pitchFamily="34" charset="-79"/>
              </a:rPr>
              <a:t>IBD</a:t>
            </a:r>
            <a:r>
              <a:rPr lang="he-IL" sz="1800" dirty="0">
                <a:latin typeface="Narkisim" panose="020E0502050101010101" pitchFamily="34" charset="-79"/>
                <a:cs typeface="Narkisim" panose="020E0502050101010101" pitchFamily="34" charset="-79"/>
              </a:rPr>
              <a:t> הכללי</a:t>
            </a:r>
            <a:endParaRPr lang="en-US" sz="1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he-IL" sz="1800" dirty="0">
                <a:latin typeface="Narkisim" panose="020E0502050101010101" pitchFamily="34" charset="-79"/>
                <a:cs typeface="Narkisim" panose="020E0502050101010101" pitchFamily="34" charset="-79"/>
              </a:rPr>
              <a:t>חוסר היכולת בביצוע מידול ברמה </a:t>
            </a:r>
            <a:r>
              <a:rPr lang="he-IL" sz="1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הפיזית</a:t>
            </a:r>
          </a:p>
          <a:p>
            <a:pPr marL="914400" lvl="1" indent="-457200">
              <a:buFont typeface="+mj-lt"/>
              <a:buAutoNum type="arabicPeriod"/>
            </a:pPr>
            <a:endParaRPr lang="he-IL" sz="1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he-IL" sz="11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יש </a:t>
            </a:r>
            <a:r>
              <a:rPr lang="he-IL" sz="1100" dirty="0">
                <a:latin typeface="Narkisim" panose="020E0502050101010101" pitchFamily="34" charset="-79"/>
                <a:cs typeface="Narkisim" panose="020E0502050101010101" pitchFamily="34" charset="-79"/>
              </a:rPr>
              <a:t>לציין שההחלטה באיזה סדר לבנות את המודל ובאיזה חלקים של </a:t>
            </a:r>
            <a:r>
              <a:rPr lang="en-US" sz="1100" dirty="0">
                <a:latin typeface="Narkisim" panose="020E0502050101010101" pitchFamily="34" charset="-79"/>
                <a:cs typeface="Narkisim" panose="020E0502050101010101" pitchFamily="34" charset="-79"/>
              </a:rPr>
              <a:t>SYSML</a:t>
            </a:r>
            <a:r>
              <a:rPr lang="he-IL" sz="1100" dirty="0">
                <a:latin typeface="Narkisim" panose="020E0502050101010101" pitchFamily="34" charset="-79"/>
                <a:cs typeface="Narkisim" panose="020E0502050101010101" pitchFamily="34" charset="-79"/>
              </a:rPr>
              <a:t> </a:t>
            </a:r>
            <a:r>
              <a:rPr lang="he-IL" sz="11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להשתמש נשארת </a:t>
            </a:r>
            <a:r>
              <a:rPr lang="he-IL" sz="1100" dirty="0">
                <a:latin typeface="Narkisim" panose="020E0502050101010101" pitchFamily="34" charset="-79"/>
                <a:cs typeface="Narkisim" panose="020E0502050101010101" pitchFamily="34" charset="-79"/>
              </a:rPr>
              <a:t>בידי מהנדס </a:t>
            </a:r>
            <a:r>
              <a:rPr lang="he-IL" sz="11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המערכת. </a:t>
            </a:r>
            <a:r>
              <a:rPr lang="en-US" sz="11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11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11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נקודה </a:t>
            </a:r>
            <a:r>
              <a:rPr lang="he-IL" sz="1100" dirty="0">
                <a:latin typeface="Narkisim" panose="020E0502050101010101" pitchFamily="34" charset="-79"/>
                <a:cs typeface="Narkisim" panose="020E0502050101010101" pitchFamily="34" charset="-79"/>
              </a:rPr>
              <a:t>זו יכולה להיחשב כגמישות אך למעשה יכולה גם להפריע ולבלבל את </a:t>
            </a:r>
            <a:r>
              <a:rPr lang="he-IL" sz="11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מהנדס המערכת (חוסר </a:t>
            </a:r>
            <a:r>
              <a:rPr lang="he-IL" sz="1100" dirty="0">
                <a:latin typeface="Narkisim" panose="020E0502050101010101" pitchFamily="34" charset="-79"/>
                <a:cs typeface="Narkisim" panose="020E0502050101010101" pitchFamily="34" charset="-79"/>
              </a:rPr>
              <a:t>היכרות את כלל האפשרויות וכו).</a:t>
            </a:r>
            <a:endParaRPr lang="en-US" sz="11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0" indent="0">
              <a:buNone/>
            </a:pPr>
            <a:endParaRPr lang="he-IL" sz="1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4" name="Chart 203"/>
          <p:cNvGraphicFramePr/>
          <p:nvPr>
            <p:extLst/>
          </p:nvPr>
        </p:nvGraphicFramePr>
        <p:xfrm>
          <a:off x="457201" y="2115771"/>
          <a:ext cx="4703883" cy="4601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ight Arrow 4"/>
          <p:cNvSpPr/>
          <p:nvPr/>
        </p:nvSpPr>
        <p:spPr>
          <a:xfrm rot="3111565">
            <a:off x="55155" y="3825865"/>
            <a:ext cx="972501" cy="2574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ight Arrow 5"/>
          <p:cNvSpPr/>
          <p:nvPr/>
        </p:nvSpPr>
        <p:spPr>
          <a:xfrm rot="3111565">
            <a:off x="2322891" y="3825863"/>
            <a:ext cx="972501" cy="2574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5271246" y="2673083"/>
            <a:ext cx="5389581" cy="34316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5271246" y="3611434"/>
            <a:ext cx="5389581" cy="34316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5271245" y="5131405"/>
            <a:ext cx="5389581" cy="343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5271245" y="4830183"/>
            <a:ext cx="5389581" cy="3012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30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951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מדדים - </a:t>
            </a:r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Enterprise </a:t>
            </a:r>
            <a:r>
              <a:rPr lang="en-US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Architect + </a:t>
            </a:r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SysML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399" y="1690688"/>
            <a:ext cx="11210192" cy="531678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מדד 1 – ויזואליות – ציון 10</a:t>
            </a:r>
            <a:r>
              <a:rPr lang="en-US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/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7 </a:t>
            </a:r>
          </a:p>
          <a:p>
            <a:pPr marL="457200" lvl="1" indent="0">
              <a:buNone/>
            </a:pPr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ממשק 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נוח בעל </a:t>
            </a:r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בעיית עומס ויזואלי בעבודה עם אלמנטים 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מרובים</a:t>
            </a:r>
            <a:endParaRPr lang="he-IL" sz="1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457200" indent="-457200">
              <a:buFont typeface="+mj-lt"/>
              <a:buAutoNum type="arabicPeriod"/>
            </a:pPr>
            <a:r>
              <a:rPr lang="he-IL" sz="24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מדד 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2 - ביצוע הגדרת חוזרת / עדכון הגדרה – ציון 10</a:t>
            </a:r>
            <a:r>
              <a:rPr lang="en-US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/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8</a:t>
            </a:r>
          </a:p>
          <a:p>
            <a:pPr marL="457200" lvl="1" indent="0">
              <a:buNone/>
            </a:pPr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הגדרה חוזרת פשוטה למימוש, אולם בעדכון </a:t>
            </a:r>
            <a:r>
              <a:rPr lang="en-US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IBD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פרטני </a:t>
            </a:r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לא מתבצע עדכון 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ב- </a:t>
            </a:r>
            <a:r>
              <a:rPr lang="en-US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IBD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הכללי</a:t>
            </a:r>
            <a:endParaRPr lang="he-IL" sz="1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457200" indent="-457200">
              <a:buFont typeface="+mj-lt"/>
              <a:buAutoNum type="arabicPeriod"/>
            </a:pPr>
            <a:r>
              <a:rPr lang="he-IL" sz="24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מדד 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3 - </a:t>
            </a:r>
            <a:r>
              <a:rPr lang="en-US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IN\OUT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 - שינוי כניסות ויציאות מהמערכות השונות – ציון 10</a:t>
            </a:r>
            <a:r>
              <a:rPr lang="en-US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/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8</a:t>
            </a:r>
          </a:p>
          <a:p>
            <a:pPr marL="457200" lvl="1" indent="0">
              <a:buNone/>
            </a:pPr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הוספת כניסות ויציאות הינה הליך פשוט, אך פעולה זו אינה גוררת עדכון 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ב- </a:t>
            </a:r>
            <a:r>
              <a:rPr lang="en-US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IBD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הכללי</a:t>
            </a:r>
            <a:endParaRPr lang="he-IL" sz="1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457200" indent="-457200">
              <a:buFont typeface="+mj-lt"/>
              <a:buAutoNum type="arabicPeriod"/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מדד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4 - 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שינויי ארכיטקטורה באמצעות הזזת אלמנטים – ציון 10</a:t>
            </a:r>
            <a:r>
              <a:rPr lang="en-US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/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9</a:t>
            </a:r>
          </a:p>
          <a:p>
            <a:pPr marL="457200" lvl="1" indent="0">
              <a:buNone/>
            </a:pPr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איחוד של אלמנטים 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הינו </a:t>
            </a:r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תהליך פשוט של גרירת האלמנט אך דורשת מחיקה של 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הקישורים</a:t>
            </a:r>
            <a:endParaRPr lang="he-IL" sz="1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457200" indent="-457200">
              <a:buFont typeface="+mj-lt"/>
              <a:buAutoNum type="arabicPeriod"/>
            </a:pPr>
            <a:r>
              <a:rPr lang="he-IL" sz="24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מדד 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5 – שפת מידול מוכרת לכלל המשתתפים בפרויקט – ציון 10</a:t>
            </a:r>
            <a:r>
              <a:rPr lang="en-US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/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7</a:t>
            </a:r>
          </a:p>
          <a:p>
            <a:pPr marL="457200" lvl="1" indent="0">
              <a:buNone/>
            </a:pPr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שפה מידול נפוצה ומוכרת אך בעלת אפשרויות רבות ליישום ומידול הדורשות עצת מומחה, בנוסף המידול מתבצע ברמה הלוגית ולא 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הפיזית.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4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מדד 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6 - השפעה של שינויים באמצע הפרויקט – ציון 10</a:t>
            </a:r>
            <a:r>
              <a:rPr lang="en-US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/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7</a:t>
            </a:r>
          </a:p>
          <a:p>
            <a:pPr marL="457200" lvl="1" indent="0">
              <a:buNone/>
            </a:pPr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שינוי פנימי הינו פעולה פשוטה, אולם כאשר השינוי 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ב- </a:t>
            </a:r>
            <a:r>
              <a:rPr lang="en-US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IBD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פנימי </a:t>
            </a:r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דורש שינוי כניסות יציאות 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קיים צורך בהתאמות </a:t>
            </a:r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רבה 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עבור ה- </a:t>
            </a:r>
            <a:r>
              <a:rPr lang="en-US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IBD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הכללי</a:t>
            </a:r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.</a:t>
            </a:r>
            <a:endParaRPr lang="he-IL" sz="1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he-IL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84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דוגמא – </a:t>
            </a:r>
            <a:r>
              <a:rPr lang="en-US" sz="4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Enterprise </a:t>
            </a:r>
            <a:r>
              <a:rPr lang="en-US" sz="4400" dirty="0">
                <a:latin typeface="Narkisim" panose="020E0502050101010101" pitchFamily="34" charset="-79"/>
                <a:cs typeface="Narkisim" panose="020E0502050101010101" pitchFamily="34" charset="-79"/>
              </a:rPr>
              <a:t>Architect + SysML</a:t>
            </a:r>
            <a:endParaRPr lang="he-IL" sz="4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9109"/>
            <a:ext cx="4734260" cy="3012141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06" y="2969109"/>
            <a:ext cx="4863194" cy="30121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90606" y="2384334"/>
            <a:ext cx="48631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400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מתוך כלי </a:t>
            </a:r>
            <a:r>
              <a:rPr lang="he-IL" sz="14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השרטוט </a:t>
            </a:r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Enterprise </a:t>
            </a:r>
            <a:r>
              <a:rPr lang="en-US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Architect</a:t>
            </a:r>
            <a:r>
              <a:rPr lang="he-IL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14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– </a:t>
            </a:r>
            <a:r>
              <a:rPr lang="he-IL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"ניהול </a:t>
            </a:r>
            <a:r>
              <a:rPr lang="he-IL" sz="1400" dirty="0">
                <a:latin typeface="Narkisim" panose="020E0502050101010101" pitchFamily="34" charset="-79"/>
                <a:cs typeface="Narkisim" panose="020E0502050101010101" pitchFamily="34" charset="-79"/>
              </a:rPr>
              <a:t>מערך קרונות </a:t>
            </a:r>
            <a:r>
              <a:rPr lang="he-IL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חכם" </a:t>
            </a:r>
            <a:endParaRPr lang="he-IL" sz="1400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/>
            <a:r>
              <a:rPr lang="en-US" sz="16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IBD</a:t>
            </a:r>
            <a:r>
              <a:rPr lang="he-IL" sz="16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פרטני של קרון בודד</a:t>
            </a:r>
            <a:endParaRPr lang="he-IL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199" y="2353557"/>
            <a:ext cx="4734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400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מתוך כלי </a:t>
            </a:r>
            <a:r>
              <a:rPr lang="he-IL" sz="14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השרטוט </a:t>
            </a:r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Enterprise </a:t>
            </a:r>
            <a:r>
              <a:rPr lang="en-US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Architect</a:t>
            </a:r>
            <a:r>
              <a:rPr lang="he-IL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14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– </a:t>
            </a:r>
            <a:r>
              <a:rPr lang="he-IL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"ניהול </a:t>
            </a:r>
            <a:r>
              <a:rPr lang="he-IL" sz="1400" dirty="0">
                <a:latin typeface="Narkisim" panose="020E0502050101010101" pitchFamily="34" charset="-79"/>
                <a:cs typeface="Narkisim" panose="020E0502050101010101" pitchFamily="34" charset="-79"/>
              </a:rPr>
              <a:t>מערך קרונות </a:t>
            </a:r>
            <a:r>
              <a:rPr lang="he-IL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חכם" </a:t>
            </a:r>
            <a:endParaRPr lang="he-IL" sz="1400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/>
            <a:r>
              <a:rPr lang="en-US" sz="14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IBD</a:t>
            </a:r>
            <a:r>
              <a:rPr lang="he-IL" sz="14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כללי של כלל המערכת</a:t>
            </a:r>
            <a:endParaRPr lang="he-IL" sz="1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32</a:t>
            </a:fld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6490606" y="2969109"/>
            <a:ext cx="4863193" cy="301214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838199" y="2969109"/>
            <a:ext cx="4734261" cy="301214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6490605" y="3476625"/>
            <a:ext cx="304801" cy="2162176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605405" y="3886200"/>
            <a:ext cx="304801" cy="1676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966105" y="3200399"/>
            <a:ext cx="2453370" cy="243840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1453893" y="3411467"/>
            <a:ext cx="198668" cy="804863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578279" y="4433887"/>
            <a:ext cx="238273" cy="928687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2680605" y="3476625"/>
            <a:ext cx="164647" cy="6572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2769053" y="4557712"/>
            <a:ext cx="164647" cy="6572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/>
          <p:cNvSpPr/>
          <p:nvPr/>
        </p:nvSpPr>
        <p:spPr>
          <a:xfrm>
            <a:off x="6490604" y="2996689"/>
            <a:ext cx="4863193" cy="301214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6490605" y="3449045"/>
            <a:ext cx="304801" cy="2162176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/>
          <p:cNvSpPr/>
          <p:nvPr/>
        </p:nvSpPr>
        <p:spPr>
          <a:xfrm>
            <a:off x="10605405" y="3886200"/>
            <a:ext cx="304801" cy="1676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63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דוגמא – </a:t>
            </a:r>
            <a:r>
              <a:rPr lang="en-US" sz="4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Enterprise </a:t>
            </a:r>
            <a:r>
              <a:rPr lang="en-US" sz="4400" dirty="0">
                <a:latin typeface="Narkisim" panose="020E0502050101010101" pitchFamily="34" charset="-79"/>
                <a:cs typeface="Narkisim" panose="020E0502050101010101" pitchFamily="34" charset="-79"/>
              </a:rPr>
              <a:t>Architect + SysML</a:t>
            </a:r>
            <a:endParaRPr lang="he-IL" sz="4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9109"/>
            <a:ext cx="4734260" cy="3012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06" y="2969109"/>
            <a:ext cx="4863194" cy="30121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90606" y="2384334"/>
            <a:ext cx="48631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400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מתוך כלי </a:t>
            </a:r>
            <a:r>
              <a:rPr lang="he-IL" sz="14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השרטוט </a:t>
            </a:r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Enterprise </a:t>
            </a:r>
            <a:r>
              <a:rPr lang="en-US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Architect</a:t>
            </a:r>
            <a:r>
              <a:rPr lang="he-IL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14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– </a:t>
            </a:r>
            <a:r>
              <a:rPr lang="he-IL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"ניהול </a:t>
            </a:r>
            <a:r>
              <a:rPr lang="he-IL" sz="1400" dirty="0">
                <a:latin typeface="Narkisim" panose="020E0502050101010101" pitchFamily="34" charset="-79"/>
                <a:cs typeface="Narkisim" panose="020E0502050101010101" pitchFamily="34" charset="-79"/>
              </a:rPr>
              <a:t>מערך קרונות </a:t>
            </a:r>
            <a:r>
              <a:rPr lang="he-IL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חכם" </a:t>
            </a:r>
            <a:endParaRPr lang="he-IL" sz="1400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/>
            <a:r>
              <a:rPr lang="en-US" sz="16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IBD</a:t>
            </a:r>
            <a:r>
              <a:rPr lang="he-IL" sz="16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פרטני</a:t>
            </a:r>
            <a:endParaRPr lang="he-IL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199" y="2353557"/>
            <a:ext cx="4734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400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מתוך כלי </a:t>
            </a:r>
            <a:r>
              <a:rPr lang="he-IL" sz="14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השרטוט </a:t>
            </a:r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Enterprise </a:t>
            </a:r>
            <a:r>
              <a:rPr lang="en-US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Architect</a:t>
            </a:r>
            <a:r>
              <a:rPr lang="he-IL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14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– </a:t>
            </a:r>
            <a:r>
              <a:rPr lang="he-IL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"ניהול </a:t>
            </a:r>
            <a:r>
              <a:rPr lang="he-IL" sz="1400" dirty="0">
                <a:latin typeface="Narkisim" panose="020E0502050101010101" pitchFamily="34" charset="-79"/>
                <a:cs typeface="Narkisim" panose="020E0502050101010101" pitchFamily="34" charset="-79"/>
              </a:rPr>
              <a:t>מערך קרונות </a:t>
            </a:r>
            <a:r>
              <a:rPr lang="he-IL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חכם" </a:t>
            </a:r>
            <a:endParaRPr lang="he-IL" sz="1400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/>
            <a:r>
              <a:rPr lang="en-US" sz="14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IBD</a:t>
            </a:r>
            <a:r>
              <a:rPr lang="he-IL" sz="14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כללי</a:t>
            </a:r>
            <a:endParaRPr lang="he-IL" sz="1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00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יתרונות וחסרונות – </a:t>
            </a:r>
            <a:r>
              <a:rPr lang="en-US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VISIO + </a:t>
            </a:r>
            <a:r>
              <a:rPr lang="en-US" b="1" dirty="0">
                <a:latin typeface="Narkisim" panose="020E0502050101010101" pitchFamily="34" charset="-79"/>
                <a:cs typeface="Narkisim" panose="020E0502050101010101" pitchFamily="34" charset="-79"/>
              </a:rPr>
              <a:t>ECSAM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954" y="1582615"/>
            <a:ext cx="6506308" cy="5196253"/>
          </a:xfrm>
        </p:spPr>
        <p:txBody>
          <a:bodyPr>
            <a:normAutofit fontScale="25000" lnSpcReduction="20000"/>
          </a:bodyPr>
          <a:lstStyle/>
          <a:p>
            <a:r>
              <a:rPr lang="he-IL" sz="8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יתרונות</a:t>
            </a:r>
            <a:endParaRPr lang="he-IL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he-IL" sz="6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המובילה בשוק בתוכנות דיאגרמות</a:t>
            </a:r>
            <a:endParaRPr lang="en-US" sz="6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he-IL" sz="6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בעלת </a:t>
            </a:r>
            <a:r>
              <a:rPr lang="he-IL" sz="6400" dirty="0">
                <a:latin typeface="Narkisim" panose="020E0502050101010101" pitchFamily="34" charset="-79"/>
                <a:cs typeface="Narkisim" panose="020E0502050101010101" pitchFamily="34" charset="-79"/>
              </a:rPr>
              <a:t>מגוון רחב של צורות דיאגרמות</a:t>
            </a:r>
            <a:endParaRPr lang="en-US" sz="6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he-IL" sz="6400" dirty="0">
                <a:latin typeface="Narkisim" panose="020E0502050101010101" pitchFamily="34" charset="-79"/>
                <a:cs typeface="Narkisim" panose="020E0502050101010101" pitchFamily="34" charset="-79"/>
              </a:rPr>
              <a:t>רוב אנשי המקצוע </a:t>
            </a:r>
            <a:r>
              <a:rPr lang="he-IL" sz="6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מכירים </a:t>
            </a:r>
            <a:r>
              <a:rPr lang="he-IL" sz="6400" dirty="0">
                <a:latin typeface="Narkisim" panose="020E0502050101010101" pitchFamily="34" charset="-79"/>
                <a:cs typeface="Narkisim" panose="020E0502050101010101" pitchFamily="34" charset="-79"/>
              </a:rPr>
              <a:t>את התוכנה וכיצד להשתמש בה</a:t>
            </a:r>
            <a:endParaRPr lang="en-US" sz="6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he-IL" sz="6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הוספה </a:t>
            </a:r>
            <a:r>
              <a:rPr lang="he-IL" sz="6400" dirty="0">
                <a:latin typeface="Narkisim" panose="020E0502050101010101" pitchFamily="34" charset="-79"/>
                <a:cs typeface="Narkisim" panose="020E0502050101010101" pitchFamily="34" charset="-79"/>
              </a:rPr>
              <a:t>והסרה של רכיבים בצורה פשוטה ומהירה</a:t>
            </a:r>
            <a:endParaRPr lang="en-US" sz="6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he-IL" sz="6400" dirty="0">
                <a:latin typeface="Narkisim" panose="020E0502050101010101" pitchFamily="34" charset="-79"/>
                <a:cs typeface="Narkisim" panose="020E0502050101010101" pitchFamily="34" charset="-79"/>
              </a:rPr>
              <a:t>קישור בצורה פשוטה בין הרכיבים השונים</a:t>
            </a:r>
            <a:endParaRPr lang="en-US" sz="6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he-IL" sz="6400" dirty="0">
                <a:latin typeface="Narkisim" panose="020E0502050101010101" pitchFamily="34" charset="-79"/>
                <a:cs typeface="Narkisim" panose="020E0502050101010101" pitchFamily="34" charset="-79"/>
              </a:rPr>
              <a:t>שכפול אלמנטים גדולים ומורכבים (פרויקט ניהול מערך קרונות חכם),</a:t>
            </a:r>
            <a:endParaRPr lang="en-US" sz="6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he-IL" sz="6400" dirty="0">
                <a:latin typeface="Narkisim" panose="020E0502050101010101" pitchFamily="34" charset="-79"/>
                <a:cs typeface="Narkisim" panose="020E0502050101010101" pitchFamily="34" charset="-79"/>
              </a:rPr>
              <a:t>יכולת שיתוף הפרויקט באופן פשוט ללא צורך בהורדת/קניית התוכנה</a:t>
            </a:r>
            <a:endParaRPr lang="en-US" sz="6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he-IL" sz="6400" dirty="0">
                <a:latin typeface="Narkisim" panose="020E0502050101010101" pitchFamily="34" charset="-79"/>
                <a:cs typeface="Narkisim" panose="020E0502050101010101" pitchFamily="34" charset="-79"/>
              </a:rPr>
              <a:t>ממשק </a:t>
            </a:r>
            <a:r>
              <a:rPr lang="en-US" sz="6400" dirty="0">
                <a:latin typeface="Narkisim" panose="020E0502050101010101" pitchFamily="34" charset="-79"/>
                <a:cs typeface="Narkisim" panose="020E0502050101010101" pitchFamily="34" charset="-79"/>
              </a:rPr>
              <a:t>WEB</a:t>
            </a:r>
            <a:r>
              <a:rPr lang="he-IL" sz="6400" dirty="0">
                <a:latin typeface="Narkisim" panose="020E0502050101010101" pitchFamily="34" charset="-79"/>
                <a:cs typeface="Narkisim" panose="020E0502050101010101" pitchFamily="34" charset="-79"/>
              </a:rPr>
              <a:t> נוח עבור שיתוף ארכיטקטורת הפרויקט למשתמש ללא </a:t>
            </a:r>
            <a:r>
              <a:rPr lang="en-US" sz="6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Visio</a:t>
            </a:r>
            <a:endParaRPr lang="he-IL" sz="20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endParaRPr lang="he-IL" sz="80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he-IL" sz="8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חסרונות</a:t>
            </a:r>
            <a:endParaRPr lang="he-IL" sz="80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he-IL" sz="6400" dirty="0">
                <a:latin typeface="Narkisim" panose="020E0502050101010101" pitchFamily="34" charset="-79"/>
                <a:cs typeface="Narkisim" panose="020E0502050101010101" pitchFamily="34" charset="-79"/>
              </a:rPr>
              <a:t>בניית המודל לוקח זמן רב על מנת לעצב אותו לרמה קריאה וברורה</a:t>
            </a:r>
            <a:endParaRPr lang="en-US" sz="6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lvl="2">
              <a:lnSpc>
                <a:spcPct val="100000"/>
              </a:lnSpc>
            </a:pPr>
            <a:r>
              <a:rPr lang="he-IL" sz="6400" dirty="0">
                <a:latin typeface="Narkisim" panose="020E0502050101010101" pitchFamily="34" charset="-79"/>
                <a:cs typeface="Narkisim" panose="020E0502050101010101" pitchFamily="34" charset="-79"/>
              </a:rPr>
              <a:t>יכול להשתנות מספר פעמים, עקב בנייה לא קריאה</a:t>
            </a:r>
            <a:endParaRPr lang="en-US" sz="6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he-IL" sz="6400" dirty="0">
                <a:latin typeface="Narkisim" panose="020E0502050101010101" pitchFamily="34" charset="-79"/>
                <a:cs typeface="Narkisim" panose="020E0502050101010101" pitchFamily="34" charset="-79"/>
              </a:rPr>
              <a:t>שינוי ארכיטקטורה עלול להיות מסובך מאוד</a:t>
            </a:r>
            <a:endParaRPr lang="en-US" sz="6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he-IL" sz="6400" dirty="0">
                <a:latin typeface="Narkisim" panose="020E0502050101010101" pitchFamily="34" charset="-79"/>
                <a:cs typeface="Narkisim" panose="020E0502050101010101" pitchFamily="34" charset="-79"/>
              </a:rPr>
              <a:t>אין יכולת קבלת נתונים על כל קישור (פרמטרים, פרוטוקול, וכו')</a:t>
            </a:r>
            <a:endParaRPr lang="en-US" sz="6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he-IL" sz="6400" dirty="0">
                <a:latin typeface="Narkisim" panose="020E0502050101010101" pitchFamily="34" charset="-79"/>
                <a:cs typeface="Narkisim" panose="020E0502050101010101" pitchFamily="34" charset="-79"/>
              </a:rPr>
              <a:t>יש לכתוב על כל קישור את הנתונים באופן סטטי-קבוע</a:t>
            </a:r>
            <a:endParaRPr lang="en-US" sz="6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he-IL" sz="6400" dirty="0">
                <a:latin typeface="Narkisim" panose="020E0502050101010101" pitchFamily="34" charset="-79"/>
                <a:cs typeface="Narkisim" panose="020E0502050101010101" pitchFamily="34" charset="-79"/>
              </a:rPr>
              <a:t>אין יכולת לקשר מסמכים לדיאגרמות השונות במערכת</a:t>
            </a:r>
            <a:endParaRPr lang="en-US" sz="6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he-IL" sz="6400" dirty="0">
                <a:latin typeface="Narkisim" panose="020E0502050101010101" pitchFamily="34" charset="-79"/>
                <a:cs typeface="Narkisim" panose="020E0502050101010101" pitchFamily="34" charset="-79"/>
              </a:rPr>
              <a:t>אין יכולת ביצוע סימולציות וכתוצאה מכך אין יכולות </a:t>
            </a:r>
            <a:r>
              <a:rPr lang="he-IL" sz="6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ניתוח</a:t>
            </a:r>
            <a:endParaRPr lang="en-US" sz="6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386862" y="1881555"/>
          <a:ext cx="4765430" cy="4528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ight Arrow 5"/>
          <p:cNvSpPr/>
          <p:nvPr/>
        </p:nvSpPr>
        <p:spPr>
          <a:xfrm rot="3111565">
            <a:off x="96061" y="4847432"/>
            <a:ext cx="972501" cy="2574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ight Arrow 6"/>
          <p:cNvSpPr/>
          <p:nvPr/>
        </p:nvSpPr>
        <p:spPr>
          <a:xfrm rot="3111565">
            <a:off x="1548342" y="4847430"/>
            <a:ext cx="972501" cy="2574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ight Arrow 7"/>
          <p:cNvSpPr/>
          <p:nvPr/>
        </p:nvSpPr>
        <p:spPr>
          <a:xfrm rot="3111565">
            <a:off x="2248157" y="4836989"/>
            <a:ext cx="972501" cy="2574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ight Arrow 8"/>
          <p:cNvSpPr/>
          <p:nvPr/>
        </p:nvSpPr>
        <p:spPr>
          <a:xfrm rot="3111565">
            <a:off x="3000623" y="4826547"/>
            <a:ext cx="972501" cy="2574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ight Arrow 9"/>
          <p:cNvSpPr/>
          <p:nvPr/>
        </p:nvSpPr>
        <p:spPr>
          <a:xfrm rot="3111565">
            <a:off x="3689534" y="4816105"/>
            <a:ext cx="972501" cy="2574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5081954" y="3406883"/>
            <a:ext cx="5540809" cy="24845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5152291" y="2350383"/>
            <a:ext cx="5540809" cy="295946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5081954" y="4610983"/>
            <a:ext cx="5540809" cy="5411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5152290" y="6161134"/>
            <a:ext cx="5540809" cy="248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5080340" y="5152121"/>
            <a:ext cx="5540809" cy="2546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48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דוגמא - </a:t>
            </a:r>
            <a:r>
              <a:rPr lang="en-US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VISIO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85" y="3181557"/>
            <a:ext cx="4363915" cy="317479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6" y="3228560"/>
            <a:ext cx="4760871" cy="31277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78727" y="2535226"/>
            <a:ext cx="4566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מתוך כלי </a:t>
            </a:r>
            <a:r>
              <a:rPr lang="he-IL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השרטוט </a:t>
            </a:r>
            <a:r>
              <a:rPr lang="en-US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Visio</a:t>
            </a:r>
            <a:r>
              <a:rPr lang="he-IL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– 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"ניטור פגיעה ברכב 360" </a:t>
            </a:r>
            <a:endParaRPr lang="he-IL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/>
            <a:r>
              <a:rPr lang="he-IL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השרטוט לפני ההתנסות ב- </a:t>
            </a:r>
            <a:r>
              <a:rPr lang="en-US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System Composer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0757" y="2535225"/>
            <a:ext cx="4566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מתוך כלי השרטוט </a:t>
            </a:r>
            <a:r>
              <a:rPr lang="en-US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Visio</a:t>
            </a:r>
            <a:r>
              <a:rPr lang="he-IL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– 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"ניטור פגיעה ברכב 360" </a:t>
            </a:r>
            <a:endParaRPr lang="he-IL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/>
            <a:r>
              <a:rPr lang="he-IL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השרטוט אחרי ההתנסות ב- </a:t>
            </a:r>
            <a:r>
              <a:rPr lang="en-US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System Composer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35</a:t>
            </a:fld>
            <a:endParaRPr lang="he-IL"/>
          </a:p>
        </p:txBody>
      </p:sp>
      <p:sp>
        <p:nvSpPr>
          <p:cNvPr id="3" name="Rectangle 2"/>
          <p:cNvSpPr/>
          <p:nvPr/>
        </p:nvSpPr>
        <p:spPr>
          <a:xfrm>
            <a:off x="6989885" y="3181556"/>
            <a:ext cx="4363915" cy="317479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838200" y="3228560"/>
            <a:ext cx="4798807" cy="312779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58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מדדים</a:t>
            </a:r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– </a:t>
            </a:r>
            <a:r>
              <a:rPr lang="en-US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VISIO + </a:t>
            </a:r>
            <a:r>
              <a:rPr lang="en-US" b="1" dirty="0">
                <a:latin typeface="Narkisim" panose="020E0502050101010101" pitchFamily="34" charset="-79"/>
                <a:cs typeface="Narkisim" panose="020E0502050101010101" pitchFamily="34" charset="-79"/>
              </a:rPr>
              <a:t>ECSAM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9" y="1532427"/>
            <a:ext cx="11210192" cy="5184897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מדד 1 – ויזואליות – ציון 10</a:t>
            </a:r>
            <a:r>
              <a:rPr lang="en-US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/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5 </a:t>
            </a:r>
          </a:p>
          <a:p>
            <a:pPr lvl="1"/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ממשק נוח וברור אשר הופך למסובך בשרטוטים מורכבים, בנוסף לא ניתן לצלול פנימה (רק מעבר בין </a:t>
            </a:r>
            <a:r>
              <a:rPr lang="en-US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TABs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he-IL" sz="1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מדד 2 - ביצוע הגדרת חוזרת / עדכון הגדרה – ציון 10</a:t>
            </a:r>
            <a:r>
              <a:rPr lang="en-US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/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6</a:t>
            </a:r>
          </a:p>
          <a:p>
            <a:pPr lvl="1"/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פעולה פשוטה, אולם בשרטוטים מורכבים נוצר סרבול רב, בנוסף אין אפשרות לביצוע הגדרה משותפת ונדרשת הגדרה פרטנית לכל 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רכיב</a:t>
            </a:r>
            <a:endParaRPr lang="he-IL" sz="1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he-IL" sz="24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מדד 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3 - </a:t>
            </a:r>
            <a:r>
              <a:rPr lang="en-US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IN\OUT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 - שינוי כניסות ויציאות מהמערכות השונות – ציון 10</a:t>
            </a:r>
            <a:r>
              <a:rPr lang="en-US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/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9</a:t>
            </a:r>
          </a:p>
          <a:p>
            <a:pPr lvl="1"/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פעולה פשוטה הדורשת שינוי כיווני חצים, עם זאת אין יכולת הגדרה כללית, הגדרת טווח ומה עובר על 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הפורט</a:t>
            </a:r>
            <a:endParaRPr lang="he-IL" sz="1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457200" indent="-457200">
              <a:buFont typeface="+mj-lt"/>
              <a:buAutoNum type="arabicPeriod"/>
            </a:pP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מדד 4 - שינויי ארכיטקטורה באמצעות הזזת אלמנטים – ציון 10</a:t>
            </a:r>
            <a:r>
              <a:rPr lang="en-US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/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5</a:t>
            </a:r>
          </a:p>
          <a:p>
            <a:pPr lvl="1"/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פעולה מוגבלת מאוד כיוון שאין אפשרות לייצר היררכיה ההצגה היא ברמת העל וב-</a:t>
            </a:r>
            <a:r>
              <a:rPr lang="en-US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TAB </a:t>
            </a:r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 נפרד לכל 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הרכיב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4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מדד 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5 – שפת מידול מוכרת לכלל המשתתפים בפרויקט – ציון 10</a:t>
            </a:r>
            <a:r>
              <a:rPr lang="en-US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/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8</a:t>
            </a:r>
          </a:p>
          <a:p>
            <a:pPr lvl="1"/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שפת מידול מובנת ופשוטה, אולם כאשר רוצים להציג "לוגיקה" יש צורך בשרטוטים נפרדים עקב חוסר </a:t>
            </a:r>
            <a:r>
              <a:rPr lang="he-IL" sz="1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ההיררכיה</a:t>
            </a:r>
          </a:p>
          <a:p>
            <a:pPr marL="342900" indent="-342900">
              <a:buFont typeface="+mj-lt"/>
              <a:buAutoNum type="arabicPeriod"/>
            </a:pPr>
            <a:r>
              <a:rPr lang="he-IL" sz="24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מדד 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6 - השפעה של שינויים באמצע הפרויקט – ציון 10</a:t>
            </a:r>
            <a:r>
              <a:rPr lang="en-US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/</a:t>
            </a:r>
            <a:r>
              <a:rPr lang="he-IL" sz="2400" b="1" dirty="0">
                <a:latin typeface="Narkisim" panose="020E0502050101010101" pitchFamily="34" charset="-79"/>
                <a:cs typeface="Narkisim" panose="020E0502050101010101" pitchFamily="34" charset="-79"/>
              </a:rPr>
              <a:t>3</a:t>
            </a:r>
          </a:p>
          <a:p>
            <a:pPr lvl="1"/>
            <a:r>
              <a:rPr lang="he-IL" sz="1800" b="1" dirty="0">
                <a:latin typeface="Narkisim" panose="020E0502050101010101" pitchFamily="34" charset="-79"/>
                <a:cs typeface="Narkisim" panose="020E0502050101010101" pitchFamily="34" charset="-79"/>
              </a:rPr>
              <a:t>השפעה גדולה ורחבת היקף, מצריך שינוי מסיבי של כלל האלמנטים בכל המקומות.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2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סיכום תוצאות המחקר</a:t>
            </a:r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1846385" y="1997789"/>
          <a:ext cx="7906362" cy="3213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052373" y="5518845"/>
          <a:ext cx="5297170" cy="109728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687320">
                  <a:extLst>
                    <a:ext uri="{9D8B030D-6E8A-4147-A177-3AD203B41FA5}">
                      <a16:colId xmlns:a16="http://schemas.microsoft.com/office/drawing/2014/main" val="4178505418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826485225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200" dirty="0">
                          <a:effectLst/>
                        </a:rPr>
                        <a:t>כלי ושיטה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200" dirty="0">
                          <a:effectLst/>
                        </a:rPr>
                        <a:t>תוצאת סיכום מדדים משוקלל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00481453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System Composer +  ECSAM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28399547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Enterprise Architect +   SysML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7.5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9707748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Visio +  ECSAM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200" dirty="0">
                          <a:effectLst/>
                        </a:rPr>
                        <a:t>5.3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2576614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052373" y="5787613"/>
            <a:ext cx="5297170" cy="27969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675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יכולת אימות הניתוח על ידי סימולציה</a:t>
            </a:r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(שאלות משניות 4 ו- 5)</a:t>
            </a:r>
            <a:endParaRPr lang="he-IL" sz="4400" dirty="0">
              <a:solidFill>
                <a:srgbClr val="FF0000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62810"/>
            <a:ext cx="10233800" cy="4351338"/>
          </a:xfrm>
        </p:spPr>
        <p:txBody>
          <a:bodyPr>
            <a:noAutofit/>
          </a:bodyPr>
          <a:lstStyle/>
          <a:p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ירידה ברזולוצית השכבות עד רמת הרכיב עצמו (חיישנים)</a:t>
            </a:r>
          </a:p>
          <a:p>
            <a:pPr marL="0" indent="0">
              <a:buNone/>
            </a:pP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יכולות סימולציה מורכבות, תוך יכולות ניתוח, בניית מודלים והרצת סימולציות באופון פשוט</a:t>
            </a:r>
          </a:p>
          <a:p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ביצוע סימולציות ברמת רכיב בודד וברמת מערכת כוללת</a:t>
            </a:r>
          </a:p>
          <a:p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מציאת תקלות וחיסכון רב של משאבים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38</a:t>
            </a:fld>
            <a:endParaRPr lang="he-IL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8" y="350167"/>
            <a:ext cx="4367342" cy="227223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07" y="350167"/>
            <a:ext cx="4054998" cy="235018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07" y="3877726"/>
            <a:ext cx="4054998" cy="244774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8" y="3790798"/>
            <a:ext cx="4367342" cy="244774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472794" y="1307048"/>
            <a:ext cx="2022438" cy="561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ight Arrow 10"/>
          <p:cNvSpPr/>
          <p:nvPr/>
        </p:nvSpPr>
        <p:spPr>
          <a:xfrm rot="10800000">
            <a:off x="5472794" y="4820925"/>
            <a:ext cx="2022438" cy="561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ight Arrow 11"/>
          <p:cNvSpPr/>
          <p:nvPr/>
        </p:nvSpPr>
        <p:spPr>
          <a:xfrm rot="5400000">
            <a:off x="9227405" y="3036005"/>
            <a:ext cx="948242" cy="561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956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8241" y="1785769"/>
            <a:ext cx="9144000" cy="4593515"/>
          </a:xfrm>
        </p:spPr>
        <p:txBody>
          <a:bodyPr>
            <a:noAutofit/>
          </a:bodyPr>
          <a:lstStyle/>
          <a:p>
            <a:pPr algn="ctr" rtl="1"/>
            <a:r>
              <a:rPr lang="he-IL" sz="115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מסקנות, מגבלות</a:t>
            </a:r>
            <a:br>
              <a:rPr lang="he-IL" sz="115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115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וכיווני המשך</a:t>
            </a: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4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978" y="1660611"/>
            <a:ext cx="10359614" cy="4062046"/>
          </a:xfrm>
        </p:spPr>
        <p:txBody>
          <a:bodyPr>
            <a:noAutofit/>
          </a:bodyPr>
          <a:lstStyle/>
          <a:p>
            <a:pPr algn="ctr" rtl="1"/>
            <a:r>
              <a:rPr lang="he-IL" sz="199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מבוא</a:t>
            </a:r>
            <a:endParaRPr lang="he-I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9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מסקנות המחקר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62810"/>
            <a:ext cx="10233800" cy="4351338"/>
          </a:xfrm>
        </p:spPr>
        <p:txBody>
          <a:bodyPr>
            <a:no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צמצום זמן ההשקעה ב"שרטוטים חופשיים"</a:t>
            </a:r>
            <a:endParaRPr lang="en-US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עבודה עם כלי מידול 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יחיד</a:t>
            </a:r>
            <a:endParaRPr lang="en-US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העבודה עם כלי מידול 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בעל יכולת 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הפקת דוחות ובניית ארכיטקטורה ברמה 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גבוהה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ביצוע כמה 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שיותר סימולציות, כמה שיותר מקיפות, 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תוך שימוש באוטומציה (אם ניתן)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559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מגבלות המחקר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זמן / היקף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המחקר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קישור המודל אל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פיזיקת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המערכת </a:t>
            </a:r>
            <a:endParaRPr lang="he-IL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לימוד הכלי </a:t>
            </a:r>
            <a: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  <a:t>System 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Composer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אשר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נמצא בשלבי פיתוח ושינויים רציפים </a:t>
            </a:r>
            <a:endParaRPr lang="he-IL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5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908" y="2363793"/>
            <a:ext cx="9144000" cy="2025327"/>
          </a:xfrm>
        </p:spPr>
        <p:txBody>
          <a:bodyPr>
            <a:noAutofit/>
          </a:bodyPr>
          <a:lstStyle/>
          <a:p>
            <a:pPr algn="ctr" rtl="1"/>
            <a:r>
              <a:rPr lang="he-IL" sz="11500" b="1" dirty="0" smtClean="0">
                <a:latin typeface="Narkisim" panose="020E0502050101010101" pitchFamily="34" charset="-79"/>
                <a:cs typeface="Narkisim" panose="020E0502050101010101" pitchFamily="34" charset="-79"/>
                <a:hlinkClick r:id="rId3" action="ppaction://hlinkfile"/>
              </a:rPr>
              <a:t>הדגמת הסימולציה </a:t>
            </a:r>
            <a:r>
              <a:rPr lang="en-US" sz="11500" b="1" dirty="0" smtClean="0">
                <a:latin typeface="Narkisim" panose="020E0502050101010101" pitchFamily="34" charset="-79"/>
                <a:cs typeface="Narkisim" panose="020E0502050101010101" pitchFamily="34" charset="-79"/>
                <a:hlinkClick r:id="rId3" action="ppaction://hlinkfile"/>
              </a:rPr>
              <a:t/>
            </a:r>
            <a:br>
              <a:rPr lang="en-US" sz="11500" b="1" dirty="0" smtClean="0">
                <a:latin typeface="Narkisim" panose="020E0502050101010101" pitchFamily="34" charset="-79"/>
                <a:cs typeface="Narkisim" panose="020E0502050101010101" pitchFamily="34" charset="-79"/>
                <a:hlinkClick r:id="rId3" action="ppaction://hlinkfile"/>
              </a:rPr>
            </a:b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71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כיווני המשך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המשך הפרויקט וקישורו אל החלק הפיזי של המערכות</a:t>
            </a:r>
            <a:endParaRPr lang="en-US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הוספת חיישנים וחלקים נוספים </a:t>
            </a:r>
            <a:endParaRPr lang="en-US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ניסיון ביצוע פעולות אוטומציה באמצעות </a:t>
            </a:r>
            <a:r>
              <a:rPr lang="en-US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Scripts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הן לסימולציה מערכתית והן להפקת דוחות</a:t>
            </a:r>
            <a:endParaRPr lang="en-US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ביצוע סימולציות בכלים נוספים כגון </a:t>
            </a:r>
            <a:r>
              <a:rPr lang="en-US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Enterprise Architect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והשוואה אל המחקר הזה</a:t>
            </a:r>
            <a:endParaRPr lang="en-US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98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422" y="1632273"/>
            <a:ext cx="9144000" cy="4062046"/>
          </a:xfrm>
        </p:spPr>
        <p:txBody>
          <a:bodyPr>
            <a:noAutofit/>
          </a:bodyPr>
          <a:lstStyle/>
          <a:p>
            <a:pPr algn="ctr" rtl="1"/>
            <a:r>
              <a:rPr lang="he-IL" sz="199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שאלות?</a:t>
            </a:r>
            <a:endParaRPr lang="he-I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77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422" y="1632273"/>
            <a:ext cx="9144000" cy="4062046"/>
          </a:xfrm>
        </p:spPr>
        <p:txBody>
          <a:bodyPr>
            <a:noAutofit/>
          </a:bodyPr>
          <a:lstStyle/>
          <a:p>
            <a:pPr algn="ctr" rtl="1"/>
            <a:r>
              <a:rPr lang="he-IL" sz="199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תודה !</a:t>
            </a:r>
            <a:endParaRPr lang="he-I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38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רציונל וחשיבות המחקר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79" y="1933201"/>
            <a:ext cx="11123407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עריכת מחקר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השוואתי בין מספר שפות/שיטות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וכלי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מידול בכדי להגיע למסקנה מהו השילוב היעיל ביותר עבור מהנדס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המערכת לטובת:</a:t>
            </a: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טיוב עבודת מהנדס המערכת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(תוך חיסכון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בזמן, תקלות, משאבים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וכו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הגברת איכות וייעילות העבודה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של מהנדס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המערכת</a:t>
            </a: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32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שאלות המחקר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3201"/>
            <a:ext cx="10515600" cy="4351338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מהי שיטת המידול האידיאלית עבור הנדסת מערכת ובאיזה שכבה 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יש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לבצעה?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מה יעיל יותר עבור מהנדס המערכת, כלי מידול מלווה בשפה/שיטה ידועה בעל יכולת קישור אל הפיזיקה של חלקי המערכת בתוך אותו כלי או שילוב של כלי מידול ושרטוטים מערכתיים שונים?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78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חלוקת המדדים לפי שאלות המחקר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615889"/>
              </p:ext>
            </p:extLst>
          </p:nvPr>
        </p:nvGraphicFramePr>
        <p:xfrm>
          <a:off x="1778598" y="1593790"/>
          <a:ext cx="8887454" cy="466344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743662">
                  <a:extLst>
                    <a:ext uri="{9D8B030D-6E8A-4147-A177-3AD203B41FA5}">
                      <a16:colId xmlns:a16="http://schemas.microsoft.com/office/drawing/2014/main" val="4151204172"/>
                    </a:ext>
                  </a:extLst>
                </a:gridCol>
                <a:gridCol w="4483338">
                  <a:extLst>
                    <a:ext uri="{9D8B030D-6E8A-4147-A177-3AD203B41FA5}">
                      <a16:colId xmlns:a16="http://schemas.microsoft.com/office/drawing/2014/main" val="1031923366"/>
                    </a:ext>
                  </a:extLst>
                </a:gridCol>
                <a:gridCol w="3660454">
                  <a:extLst>
                    <a:ext uri="{9D8B030D-6E8A-4147-A177-3AD203B41FA5}">
                      <a16:colId xmlns:a16="http://schemas.microsoft.com/office/drawing/2014/main" val="508072196"/>
                    </a:ext>
                  </a:extLst>
                </a:gridCol>
              </a:tblGrid>
              <a:tr h="192141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מס' </a:t>
                      </a:r>
                      <a:endParaRPr lang="en-US" sz="12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28215" marR="28215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שאלת מחקר</a:t>
                      </a:r>
                      <a:endParaRPr lang="en-US" sz="12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28215" marR="28215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מדדים</a:t>
                      </a:r>
                      <a:endParaRPr lang="en-US" sz="12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28215" marR="28215" marT="0" marB="0" anchor="ctr"/>
                </a:tc>
                <a:extLst>
                  <a:ext uri="{0D108BD9-81ED-4DB2-BD59-A6C34878D82A}">
                    <a16:rowId xmlns:a16="http://schemas.microsoft.com/office/drawing/2014/main" val="631459257"/>
                  </a:ext>
                </a:extLst>
              </a:tr>
              <a:tr h="1232515"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 </a:t>
                      </a:r>
                      <a:r>
                        <a:rPr lang="he-IL" sz="12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 (</a:t>
                      </a: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ראשית)</a:t>
                      </a:r>
                      <a:r>
                        <a:rPr lang="en-US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1</a:t>
                      </a:r>
                      <a:endParaRPr lang="en-US" sz="12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28215" marR="28215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מהי שיטת המידול האידיאלית עבור הנדסת מערכת ובאיזה שכבה יש לבצעה?</a:t>
                      </a:r>
                      <a:endParaRPr lang="en-US" sz="12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28215" marR="28215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1. נוחיות ויזואלית</a:t>
                      </a:r>
                      <a:b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</a:b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2. שפת מידול מוכרת לכלל המשתתפים בפרויקט</a:t>
                      </a:r>
                      <a:b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</a:b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3. ביצוע הגדרת חוזרת / עדכון הגדרה</a:t>
                      </a:r>
                      <a:b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</a:b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4. </a:t>
                      </a:r>
                      <a:r>
                        <a:rPr lang="en-US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IN\OUT</a:t>
                      </a: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 - שינוי כניסות ויציאות מהמערכות השונות</a:t>
                      </a:r>
                      <a:b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</a:b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5. </a:t>
                      </a:r>
                      <a:r>
                        <a:rPr lang="he-IL" sz="1200" kern="1200" dirty="0" smtClean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שינויי ארכיטקטורה באמצעות הזזת אלמנטים</a:t>
                      </a: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/>
                      </a:r>
                      <a:b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</a:b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6. השפעה של שינויים באמצע הפרויקט</a:t>
                      </a:r>
                      <a:endParaRPr lang="en-US" sz="12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28215" marR="28215" marT="0" marB="0" anchor="ctr"/>
                </a:tc>
                <a:extLst>
                  <a:ext uri="{0D108BD9-81ED-4DB2-BD59-A6C34878D82A}">
                    <a16:rowId xmlns:a16="http://schemas.microsoft.com/office/drawing/2014/main" val="299421469"/>
                  </a:ext>
                </a:extLst>
              </a:tr>
              <a:tr h="1024203"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 </a:t>
                      </a:r>
                      <a:r>
                        <a:rPr lang="he-IL" sz="12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 (</a:t>
                      </a: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ראשית)</a:t>
                      </a:r>
                      <a:r>
                        <a:rPr lang="en-US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2</a:t>
                      </a:r>
                      <a:endParaRPr lang="en-US" sz="12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28215" marR="28215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מה יותר יעיל עבור הנדסת מערכת</a:t>
                      </a:r>
                      <a:r>
                        <a:rPr lang="en-US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System Composer + ECSAM  </a:t>
                      </a: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או שיטה מסוימת + כלי שרטוט (</a:t>
                      </a:r>
                      <a:r>
                        <a:rPr lang="en-US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VISIO</a:t>
                      </a: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) בשילוב כלי מידול מערכתי?</a:t>
                      </a:r>
                      <a:endParaRPr lang="en-US" sz="12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28215" marR="28215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1. נוחיות ויזואלית</a:t>
                      </a:r>
                      <a:b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</a:b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2. ביצוע הגדרת חוזרת / עדכון הגדרה</a:t>
                      </a:r>
                      <a:b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</a:b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3. </a:t>
                      </a:r>
                      <a:r>
                        <a:rPr lang="en-US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IN\OUT</a:t>
                      </a: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 - שינוי כניסות ויציאות מהמערכות השונות</a:t>
                      </a:r>
                      <a:b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</a:b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4. </a:t>
                      </a:r>
                      <a:r>
                        <a:rPr lang="he-IL" sz="1200" kern="1200" dirty="0" smtClean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שינויי ארכיטקטורה באמצעות הזזת אלמנטים</a:t>
                      </a: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/>
                      </a:r>
                      <a:b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</a:b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5. השפעה של שינויים באמצע הפרויקט</a:t>
                      </a:r>
                      <a:endParaRPr lang="en-US" sz="12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28215" marR="28215" marT="0" marB="0" anchor="ctr"/>
                </a:tc>
                <a:extLst>
                  <a:ext uri="{0D108BD9-81ED-4DB2-BD59-A6C34878D82A}">
                    <a16:rowId xmlns:a16="http://schemas.microsoft.com/office/drawing/2014/main" val="199260655"/>
                  </a:ext>
                </a:extLst>
              </a:tr>
              <a:tr h="1024203"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 </a:t>
                      </a:r>
                      <a:r>
                        <a:rPr lang="he-IL" sz="12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 (</a:t>
                      </a: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משנית)</a:t>
                      </a:r>
                      <a:r>
                        <a:rPr lang="en-US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3</a:t>
                      </a:r>
                      <a:endParaRPr lang="en-US" sz="12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28215" marR="28215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2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באיזה מידה יש יתרון למידול כלים על פני שימוש בשרטוטי </a:t>
                      </a:r>
                      <a:r>
                        <a:rPr lang="en-US" sz="12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Visio</a:t>
                      </a:r>
                      <a:r>
                        <a:rPr lang="he-IL" sz="12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?</a:t>
                      </a:r>
                      <a:endParaRPr lang="en-US" sz="12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28215" marR="28215" marT="0" marB="0" anchor="ctr"/>
                </a:tc>
                <a:tc>
                  <a:txBody>
                    <a:bodyPr/>
                    <a:lstStyle/>
                    <a:p>
                      <a:pPr marL="0" indent="0" algn="r" rtl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he-IL" sz="12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1. נוחיות ויזואלית</a:t>
                      </a:r>
                      <a:r>
                        <a:rPr lang="en-US" sz="12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/>
                      </a:r>
                      <a:br>
                        <a:rPr lang="en-US" sz="12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</a:br>
                      <a:r>
                        <a:rPr lang="he-IL" sz="12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2.</a:t>
                      </a:r>
                      <a:r>
                        <a:rPr lang="he-IL" sz="1200" baseline="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 </a:t>
                      </a:r>
                      <a:r>
                        <a:rPr lang="he-IL" sz="1200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ביצוע </a:t>
                      </a: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הגדרת חוזרת / עדכון הגדרה</a:t>
                      </a:r>
                      <a:b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</a:b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3. </a:t>
                      </a:r>
                      <a:r>
                        <a:rPr lang="en-US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IN\OUT</a:t>
                      </a: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 - שינוי כניסות ויציאות מהמערכות השונות</a:t>
                      </a:r>
                      <a:b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</a:b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4. </a:t>
                      </a:r>
                      <a:r>
                        <a:rPr lang="he-IL" sz="1200" kern="1200" dirty="0" smtClean="0">
                          <a:solidFill>
                            <a:schemeClr val="dk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שינויי ארכיטקטורה באמצעות הזזת אלמנטים</a:t>
                      </a: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/>
                      </a:r>
                      <a:b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</a:br>
                      <a:r>
                        <a:rPr lang="he-IL" sz="12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5. השפעה של שינויים באמצע הפרויקט</a:t>
                      </a:r>
                      <a:endParaRPr lang="en-US" sz="12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28215" marR="28215" marT="0" marB="0" anchor="ctr"/>
                </a:tc>
                <a:extLst>
                  <a:ext uri="{0D108BD9-81ED-4DB2-BD59-A6C34878D82A}">
                    <a16:rowId xmlns:a16="http://schemas.microsoft.com/office/drawing/2014/main" val="28061373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398567" y="6068891"/>
            <a:ext cx="5230919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שאלות 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המשניות 4 ו-5 יבחנו רק בכלי </a:t>
            </a:r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System Composer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867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005" y="1660610"/>
            <a:ext cx="10671587" cy="4320641"/>
          </a:xfrm>
        </p:spPr>
        <p:txBody>
          <a:bodyPr>
            <a:noAutofit/>
          </a:bodyPr>
          <a:lstStyle/>
          <a:p>
            <a:pPr algn="ctr" rtl="1"/>
            <a:r>
              <a:rPr lang="he-IL" sz="166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סקר ספרות</a:t>
            </a:r>
            <a:endParaRPr lang="he-IL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943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b="1" dirty="0">
                <a:latin typeface="Narkisim" panose="020E0502050101010101" pitchFamily="34" charset="-79"/>
                <a:cs typeface="Narkisim" panose="020E0502050101010101" pitchFamily="34" charset="-79"/>
              </a:rPr>
              <a:t>שפת ה- </a:t>
            </a:r>
            <a:r>
              <a:rPr lang="en-US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SysML</a:t>
            </a:r>
            <a:endParaRPr lang="he-IL" dirty="0">
              <a:solidFill>
                <a:srgbClr val="FF0000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366" y="1690688"/>
            <a:ext cx="11015831" cy="496508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נועדה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לאחד את שפות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המידול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המשמשות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את מהנדסי מערכת</a:t>
            </a:r>
          </a:p>
          <a:p>
            <a:pPr>
              <a:lnSpc>
                <a:spcPct val="160000"/>
              </a:lnSpc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משתמשת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ב-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UML 2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כבסיס, באמצעותה מהנדסי מערכות ומהנדסי תוכנה יוכלים לשתף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פעולה במידול מערכות עתירות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תוכנה</a:t>
            </a:r>
          </a:p>
          <a:p>
            <a:pPr>
              <a:lnSpc>
                <a:spcPct val="160000"/>
              </a:lnSpc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משפרת את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התקשורת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ושיתוף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הפעולה בין בעלי העניין השונים המשתתפים בתהליך פיתוח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המערכות</a:t>
            </a:r>
          </a:p>
          <a:p>
            <a:pPr>
              <a:lnSpc>
                <a:spcPct val="160000"/>
              </a:lnSpc>
            </a:pP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גמישות וחופש פעולת המהנדס למימוש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השפה</a:t>
            </a: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sz="1400" dirty="0"/>
              <a:t>OMG Systems Modeling Language (OMG SysML™), Version 1.3. (2012, June). Retrieved from </a:t>
            </a:r>
            <a:r>
              <a:rPr lang="en-US" sz="1400" dirty="0">
                <a:hlinkClick r:id="rId3"/>
              </a:rPr>
              <a:t>https://www.omg.org/spec/SysML/1.3/PDF</a:t>
            </a:r>
            <a:endParaRPr lang="he-IL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5C7B-EB65-47E5-A1DC-1FED662109C2}" type="slidenum">
              <a:rPr lang="he-IL" smtClean="0"/>
              <a:t>9</a:t>
            </a:fld>
            <a:endParaRPr lang="he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158" y="1983880"/>
            <a:ext cx="5885599" cy="407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9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3508</TotalTime>
  <Words>2905</Words>
  <Application>Microsoft Office PowerPoint</Application>
  <PresentationFormat>Widescreen</PresentationFormat>
  <Paragraphs>418</Paragraphs>
  <Slides>45</Slides>
  <Notes>42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Corbel</vt:lpstr>
      <vt:lpstr>Courier New</vt:lpstr>
      <vt:lpstr>Miriam</vt:lpstr>
      <vt:lpstr>Narkisim</vt:lpstr>
      <vt:lpstr>Times New Roman</vt:lpstr>
      <vt:lpstr>Depth</vt:lpstr>
      <vt:lpstr>בחינת שימוש בשיטות ובכלים למידול מערכתי   Evaluation of System Modeling Tools and Methods</vt:lpstr>
      <vt:lpstr>מיישמי העבודה - רקע מקצועי</vt:lpstr>
      <vt:lpstr>נושאים להצגה</vt:lpstr>
      <vt:lpstr>מבוא</vt:lpstr>
      <vt:lpstr>רציונל וחשיבות המחקר</vt:lpstr>
      <vt:lpstr>שאלות המחקר</vt:lpstr>
      <vt:lpstr>חלוקת המדדים לפי שאלות המחקר</vt:lpstr>
      <vt:lpstr>סקר ספרות</vt:lpstr>
      <vt:lpstr>שפת ה- SysML</vt:lpstr>
      <vt:lpstr>שיטת ECSAM</vt:lpstr>
      <vt:lpstr>כלי המידול Enterprise Architect</vt:lpstr>
      <vt:lpstr>כלי המידול System Composer</vt:lpstr>
      <vt:lpstr>כלי השרטוט Visio</vt:lpstr>
      <vt:lpstr>מתודולוגיה</vt:lpstr>
      <vt:lpstr>פרדיגמה מחקרית</vt:lpstr>
      <vt:lpstr>דוגמא לסימולציה - "ניטור פגיעה ברכב 360" </vt:lpstr>
      <vt:lpstr>דוגמא לסימולציה - "ניהול מערך קרונות חכם"</vt:lpstr>
      <vt:lpstr>שאלות המחקר</vt:lpstr>
      <vt:lpstr>מדדים לבחינת שאלות המחקר</vt:lpstr>
      <vt:lpstr>מדדים לבחינת שאלות המחקר</vt:lpstr>
      <vt:lpstr>הדגמת סימולציה</vt:lpstr>
      <vt:lpstr>הסבר ערכי החיישנים בתרחישים "ניטור פגיעה ברכב 360"</vt:lpstr>
      <vt:lpstr>דוגמא לתרחיש – תאונה (פגיעה בגוף הרכב) (יודגם בסימולציה מעשית)</vt:lpstr>
      <vt:lpstr>דוגמא לתרחיש עם ערכים אמיתיים – תאונה (פגיעה בגוף הרכב) (יודגם בסימולציה מעשית)</vt:lpstr>
      <vt:lpstr>ממצאים</vt:lpstr>
      <vt:lpstr>יתרונות וחסרונות - System Composer + ECSAM</vt:lpstr>
      <vt:lpstr>מדדים – System Composer + ECSAM</vt:lpstr>
      <vt:lpstr>דוגמא – System Composer + ECSAM</vt:lpstr>
      <vt:lpstr>דוגמא – System Composer + ECSAM</vt:lpstr>
      <vt:lpstr>יתרונות וחסרונות - Enterprise Architect + SysML</vt:lpstr>
      <vt:lpstr>מדדים - Enterprise Architect + SysML</vt:lpstr>
      <vt:lpstr>דוגמא – Enterprise Architect + SysML</vt:lpstr>
      <vt:lpstr>דוגמא – Enterprise Architect + SysML</vt:lpstr>
      <vt:lpstr>יתרונות וחסרונות – VISIO + ECSAM</vt:lpstr>
      <vt:lpstr>דוגמא - VISIO</vt:lpstr>
      <vt:lpstr>מדדים – VISIO + ECSAM</vt:lpstr>
      <vt:lpstr>סיכום תוצאות המחקר</vt:lpstr>
      <vt:lpstr>יכולת אימות הניתוח על ידי סימולציה (שאלות משניות 4 ו- 5)</vt:lpstr>
      <vt:lpstr>מסקנות, מגבלות וכיווני המשך</vt:lpstr>
      <vt:lpstr>מסקנות המחקר</vt:lpstr>
      <vt:lpstr>מגבלות המחקר</vt:lpstr>
      <vt:lpstr>הדגמת הסימולציה  </vt:lpstr>
      <vt:lpstr>כיווני המשך</vt:lpstr>
      <vt:lpstr>שאלות?</vt:lpstr>
      <vt:lpstr>תודה !</vt:lpstr>
    </vt:vector>
  </TitlesOfParts>
  <Company>Airspan Networks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בחינת שימוש בשיטות ובכלים למידול מערכתי   Evaluation of System Modeling Tools and Methods </dc:title>
  <dc:creator>Avi Zaguri</dc:creator>
  <cp:lastModifiedBy>Avi Zaguri</cp:lastModifiedBy>
  <cp:revision>465</cp:revision>
  <dcterms:created xsi:type="dcterms:W3CDTF">2020-08-05T16:32:52Z</dcterms:created>
  <dcterms:modified xsi:type="dcterms:W3CDTF">2020-08-16T18:21:11Z</dcterms:modified>
</cp:coreProperties>
</file>