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3" r:id="rId1"/>
  </p:sldMasterIdLst>
  <p:notesMasterIdLst>
    <p:notesMasterId r:id="rId26"/>
  </p:notesMasterIdLst>
  <p:handoutMasterIdLst>
    <p:handoutMasterId r:id="rId27"/>
  </p:handoutMasterIdLst>
  <p:sldIdLst>
    <p:sldId id="500" r:id="rId2"/>
    <p:sldId id="506" r:id="rId3"/>
    <p:sldId id="371" r:id="rId4"/>
    <p:sldId id="414" r:id="rId5"/>
    <p:sldId id="382" r:id="rId6"/>
    <p:sldId id="496" r:id="rId7"/>
    <p:sldId id="381" r:id="rId8"/>
    <p:sldId id="406" r:id="rId9"/>
    <p:sldId id="385" r:id="rId10"/>
    <p:sldId id="495" r:id="rId11"/>
    <p:sldId id="413" r:id="rId12"/>
    <p:sldId id="497" r:id="rId13"/>
    <p:sldId id="498" r:id="rId14"/>
    <p:sldId id="419" r:id="rId15"/>
    <p:sldId id="499" r:id="rId16"/>
    <p:sldId id="393" r:id="rId17"/>
    <p:sldId id="399" r:id="rId18"/>
    <p:sldId id="387" r:id="rId19"/>
    <p:sldId id="507" r:id="rId20"/>
    <p:sldId id="509" r:id="rId21"/>
    <p:sldId id="401" r:id="rId22"/>
    <p:sldId id="403" r:id="rId23"/>
    <p:sldId id="334" r:id="rId24"/>
    <p:sldId id="35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2F4"/>
    <a:srgbClr val="CFE3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5" autoAdjust="0"/>
    <p:restoredTop sz="77123" autoAdjust="0"/>
  </p:normalViewPr>
  <p:slideViewPr>
    <p:cSldViewPr snapToGrid="0">
      <p:cViewPr varScale="1">
        <p:scale>
          <a:sx n="109" d="100"/>
          <a:sy n="109" d="100"/>
        </p:scale>
        <p:origin x="132" y="24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5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zaguri\Desktop\&#1491;&#1497;&#1512;&#1493;&#1490;%20&#1510;&#1497;&#1493;&#1504;&#1497;&#15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zaguri\Desktop\&#1491;&#1497;&#1512;&#1493;&#1490;%20&#1510;&#1497;&#1493;&#1504;&#1497;&#15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zaguri\Desktop\&#1491;&#1497;&#1512;&#1493;&#1490;%20&#1510;&#1497;&#1493;&#1504;&#1497;&#15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zaguri\Desktop\&#1491;&#1497;&#1512;&#1493;&#1490;%20&#1510;&#1497;&#1493;&#1504;&#1497;&#1501;.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he-IL"/>
        </a:p>
      </c:txPr>
    </c:title>
    <c:autoTitleDeleted val="0"/>
    <c:plotArea>
      <c:layout/>
      <c:barChart>
        <c:barDir val="col"/>
        <c:grouping val="clustered"/>
        <c:varyColors val="0"/>
        <c:ser>
          <c:idx val="0"/>
          <c:order val="0"/>
          <c:tx>
            <c:strRef>
              <c:f>'[דירוג ציונים.xlsx]Sheet1'!$B$14</c:f>
              <c:strCache>
                <c:ptCount val="1"/>
                <c:pt idx="0">
                  <c:v>System Composer  +  ECSAM</c:v>
                </c:pt>
              </c:strCache>
            </c:strRef>
          </c:tx>
          <c:spPr>
            <a:solidFill>
              <a:schemeClr val="accent1"/>
            </a:solidFill>
            <a:ln>
              <a:noFill/>
            </a:ln>
            <a:effectLst/>
          </c:spPr>
          <c:invertIfNegative val="0"/>
          <c:cat>
            <c:strRef>
              <c:f>'[דירוג ציונים.xlsx]Sheet1'!$A$15:$A$20</c:f>
              <c:strCache>
                <c:ptCount val="6"/>
                <c:pt idx="0">
                  <c:v>Visual convenience</c:v>
                </c:pt>
                <c:pt idx="1">
                  <c:v>Performing re-setting / updating setting</c:v>
                </c:pt>
                <c:pt idx="2">
                  <c:v>IN \ OUT - change inputs and outputs from the various systems</c:v>
                </c:pt>
                <c:pt idx="3">
                  <c:v>Architecture changes by moving elements</c:v>
                </c:pt>
                <c:pt idx="4">
                  <c:v>A modeling language is familiar to all project participants</c:v>
                </c:pt>
                <c:pt idx="5">
                  <c:v>Effect of changes in the middle of the project</c:v>
                </c:pt>
              </c:strCache>
            </c:strRef>
          </c:cat>
          <c:val>
            <c:numRef>
              <c:f>'[דירוג ציונים.xlsx]Sheet1'!$B$15:$B$20</c:f>
              <c:numCache>
                <c:formatCode>General</c:formatCode>
                <c:ptCount val="6"/>
                <c:pt idx="0">
                  <c:v>10</c:v>
                </c:pt>
                <c:pt idx="1">
                  <c:v>9</c:v>
                </c:pt>
                <c:pt idx="2">
                  <c:v>9</c:v>
                </c:pt>
                <c:pt idx="3">
                  <c:v>9</c:v>
                </c:pt>
                <c:pt idx="4">
                  <c:v>10</c:v>
                </c:pt>
                <c:pt idx="5">
                  <c:v>8</c:v>
                </c:pt>
              </c:numCache>
            </c:numRef>
          </c:val>
          <c:extLst>
            <c:ext xmlns:c16="http://schemas.microsoft.com/office/drawing/2014/chart" uri="{C3380CC4-5D6E-409C-BE32-E72D297353CC}">
              <c16:uniqueId val="{00000000-98FE-496C-8C63-B7B17489306B}"/>
            </c:ext>
          </c:extLst>
        </c:ser>
        <c:dLbls>
          <c:showLegendKey val="0"/>
          <c:showVal val="0"/>
          <c:showCatName val="0"/>
          <c:showSerName val="0"/>
          <c:showPercent val="0"/>
          <c:showBubbleSize val="0"/>
        </c:dLbls>
        <c:gapWidth val="219"/>
        <c:overlap val="-27"/>
        <c:axId val="454703215"/>
        <c:axId val="454701551"/>
      </c:barChart>
      <c:catAx>
        <c:axId val="454703215"/>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454701551"/>
        <c:crosses val="autoZero"/>
        <c:auto val="1"/>
        <c:lblAlgn val="ctr"/>
        <c:lblOffset val="100"/>
        <c:noMultiLvlLbl val="0"/>
      </c:catAx>
      <c:valAx>
        <c:axId val="454701551"/>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454703215"/>
        <c:crosses val="autoZero"/>
        <c:crossBetween val="between"/>
        <c:majorUnit val="1"/>
      </c:valAx>
      <c:spPr>
        <a:noFill/>
        <a:ln>
          <a:noFill/>
        </a:ln>
        <a:effectLst/>
      </c:spPr>
    </c:plotArea>
    <c:plotVisOnly val="1"/>
    <c:dispBlanksAs val="gap"/>
    <c:showDLblsOverMax val="0"/>
  </c:chart>
  <c:spPr>
    <a:noFill/>
    <a:ln>
      <a:noFill/>
    </a:ln>
    <a:effectLst/>
  </c:spPr>
  <c:txPr>
    <a:bodyPr/>
    <a:lstStyle/>
    <a:p>
      <a:pPr>
        <a:defRPr/>
      </a:pPr>
      <a:endParaRPr lang="he-I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he-IL"/>
        </a:p>
      </c:txPr>
    </c:title>
    <c:autoTitleDeleted val="0"/>
    <c:plotArea>
      <c:layout/>
      <c:barChart>
        <c:barDir val="col"/>
        <c:grouping val="clustered"/>
        <c:varyColors val="0"/>
        <c:ser>
          <c:idx val="0"/>
          <c:order val="0"/>
          <c:tx>
            <c:strRef>
              <c:f>'[דירוג ציונים.xlsx]Sheet1'!$B$26</c:f>
              <c:strCache>
                <c:ptCount val="1"/>
                <c:pt idx="0">
                  <c:v>Enterprise Architect +  SYSML</c:v>
                </c:pt>
              </c:strCache>
            </c:strRef>
          </c:tx>
          <c:spPr>
            <a:solidFill>
              <a:schemeClr val="accent1"/>
            </a:solidFill>
            <a:ln>
              <a:noFill/>
            </a:ln>
            <a:effectLst/>
          </c:spPr>
          <c:invertIfNegative val="0"/>
          <c:cat>
            <c:strRef>
              <c:f>'[דירוג ציונים.xlsx]Sheet1'!$A$27:$A$32</c:f>
              <c:strCache>
                <c:ptCount val="6"/>
                <c:pt idx="0">
                  <c:v>Visual convenience</c:v>
                </c:pt>
                <c:pt idx="1">
                  <c:v>Performing re-setting / updating setting</c:v>
                </c:pt>
                <c:pt idx="2">
                  <c:v>IN \ OUT - change inputs and outputs from the various systems</c:v>
                </c:pt>
                <c:pt idx="3">
                  <c:v>Architecture changes by moving elements</c:v>
                </c:pt>
                <c:pt idx="4">
                  <c:v>A modeling language is familiar to all project participants</c:v>
                </c:pt>
                <c:pt idx="5">
                  <c:v>Effect of changes in the middle of the project</c:v>
                </c:pt>
              </c:strCache>
            </c:strRef>
          </c:cat>
          <c:val>
            <c:numRef>
              <c:f>'[דירוג ציונים.xlsx]Sheet1'!$B$27:$B$32</c:f>
              <c:numCache>
                <c:formatCode>General</c:formatCode>
                <c:ptCount val="6"/>
                <c:pt idx="0">
                  <c:v>7</c:v>
                </c:pt>
                <c:pt idx="1">
                  <c:v>8</c:v>
                </c:pt>
                <c:pt idx="2">
                  <c:v>8</c:v>
                </c:pt>
                <c:pt idx="3">
                  <c:v>9</c:v>
                </c:pt>
                <c:pt idx="4">
                  <c:v>7</c:v>
                </c:pt>
                <c:pt idx="5">
                  <c:v>7</c:v>
                </c:pt>
              </c:numCache>
            </c:numRef>
          </c:val>
          <c:extLst>
            <c:ext xmlns:c16="http://schemas.microsoft.com/office/drawing/2014/chart" uri="{C3380CC4-5D6E-409C-BE32-E72D297353CC}">
              <c16:uniqueId val="{00000000-3B9F-4D82-B126-B8DFF7E707DE}"/>
            </c:ext>
          </c:extLst>
        </c:ser>
        <c:dLbls>
          <c:showLegendKey val="0"/>
          <c:showVal val="0"/>
          <c:showCatName val="0"/>
          <c:showSerName val="0"/>
          <c:showPercent val="0"/>
          <c:showBubbleSize val="0"/>
        </c:dLbls>
        <c:gapWidth val="219"/>
        <c:overlap val="-27"/>
        <c:axId val="454699055"/>
        <c:axId val="454704047"/>
      </c:barChart>
      <c:catAx>
        <c:axId val="454699055"/>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454704047"/>
        <c:crosses val="autoZero"/>
        <c:auto val="1"/>
        <c:lblAlgn val="ctr"/>
        <c:lblOffset val="100"/>
        <c:noMultiLvlLbl val="0"/>
      </c:catAx>
      <c:valAx>
        <c:axId val="454704047"/>
        <c:scaling>
          <c:orientation val="minMax"/>
          <c:max val="11"/>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454699055"/>
        <c:crosses val="autoZero"/>
        <c:crossBetween val="between"/>
        <c:majorUnit val="1"/>
      </c:valAx>
      <c:spPr>
        <a:noFill/>
        <a:ln>
          <a:noFill/>
        </a:ln>
        <a:effectLst/>
      </c:spPr>
    </c:plotArea>
    <c:plotVisOnly val="1"/>
    <c:dispBlanksAs val="gap"/>
    <c:showDLblsOverMax val="0"/>
  </c:chart>
  <c:spPr>
    <a:noFill/>
    <a:ln>
      <a:noFill/>
    </a:ln>
    <a:effectLst/>
  </c:spPr>
  <c:txPr>
    <a:bodyPr/>
    <a:lstStyle/>
    <a:p>
      <a:pPr>
        <a:defRPr/>
      </a:pPr>
      <a:endParaRPr lang="he-IL"/>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he-IL"/>
        </a:p>
      </c:txPr>
    </c:title>
    <c:autoTitleDeleted val="0"/>
    <c:plotArea>
      <c:layout/>
      <c:barChart>
        <c:barDir val="col"/>
        <c:grouping val="clustered"/>
        <c:varyColors val="0"/>
        <c:ser>
          <c:idx val="0"/>
          <c:order val="0"/>
          <c:tx>
            <c:strRef>
              <c:f>'[דירוג ציונים.xlsx]Sheet1'!$B$39</c:f>
              <c:strCache>
                <c:ptCount val="1"/>
                <c:pt idx="0">
                  <c:v>Visio +  ECSAM</c:v>
                </c:pt>
              </c:strCache>
            </c:strRef>
          </c:tx>
          <c:spPr>
            <a:solidFill>
              <a:schemeClr val="accent1"/>
            </a:solidFill>
            <a:ln>
              <a:noFill/>
            </a:ln>
            <a:effectLst/>
          </c:spPr>
          <c:invertIfNegative val="0"/>
          <c:cat>
            <c:strRef>
              <c:f>'[דירוג ציונים.xlsx]Sheet1'!$A$40:$A$45</c:f>
              <c:strCache>
                <c:ptCount val="6"/>
                <c:pt idx="0">
                  <c:v>Visual convenience</c:v>
                </c:pt>
                <c:pt idx="1">
                  <c:v>Performing re-setting / updating setting</c:v>
                </c:pt>
                <c:pt idx="2">
                  <c:v>IN \ OUT - change inputs and outputs from the various systems</c:v>
                </c:pt>
                <c:pt idx="3">
                  <c:v>Architecture changes by moving elements</c:v>
                </c:pt>
                <c:pt idx="4">
                  <c:v>A modeling language is familiar to all project participants</c:v>
                </c:pt>
                <c:pt idx="5">
                  <c:v>Effect of changes in the middle of the project</c:v>
                </c:pt>
              </c:strCache>
            </c:strRef>
          </c:cat>
          <c:val>
            <c:numRef>
              <c:f>'[דירוג ציונים.xlsx]Sheet1'!$B$40:$B$45</c:f>
              <c:numCache>
                <c:formatCode>General</c:formatCode>
                <c:ptCount val="6"/>
                <c:pt idx="0">
                  <c:v>5</c:v>
                </c:pt>
                <c:pt idx="1">
                  <c:v>6</c:v>
                </c:pt>
                <c:pt idx="2">
                  <c:v>9</c:v>
                </c:pt>
                <c:pt idx="3">
                  <c:v>5</c:v>
                </c:pt>
                <c:pt idx="4">
                  <c:v>8</c:v>
                </c:pt>
                <c:pt idx="5">
                  <c:v>3</c:v>
                </c:pt>
              </c:numCache>
            </c:numRef>
          </c:val>
          <c:extLst>
            <c:ext xmlns:c16="http://schemas.microsoft.com/office/drawing/2014/chart" uri="{C3380CC4-5D6E-409C-BE32-E72D297353CC}">
              <c16:uniqueId val="{00000000-E9EC-4F12-B196-0D44BB5239CA}"/>
            </c:ext>
          </c:extLst>
        </c:ser>
        <c:dLbls>
          <c:showLegendKey val="0"/>
          <c:showVal val="0"/>
          <c:showCatName val="0"/>
          <c:showSerName val="0"/>
          <c:showPercent val="0"/>
          <c:showBubbleSize val="0"/>
        </c:dLbls>
        <c:gapWidth val="219"/>
        <c:overlap val="-27"/>
        <c:axId val="456681631"/>
        <c:axId val="456682879"/>
      </c:barChart>
      <c:catAx>
        <c:axId val="456681631"/>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456682879"/>
        <c:crosses val="autoZero"/>
        <c:auto val="1"/>
        <c:lblAlgn val="ctr"/>
        <c:lblOffset val="100"/>
        <c:noMultiLvlLbl val="0"/>
      </c:catAx>
      <c:valAx>
        <c:axId val="456682879"/>
        <c:scaling>
          <c:orientation val="minMax"/>
          <c:max val="11"/>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456681631"/>
        <c:crosses val="autoZero"/>
        <c:crossBetween val="between"/>
        <c:majorUnit val="1"/>
      </c:valAx>
      <c:spPr>
        <a:noFill/>
        <a:ln>
          <a:noFill/>
        </a:ln>
        <a:effectLst/>
      </c:spPr>
    </c:plotArea>
    <c:plotVisOnly val="1"/>
    <c:dispBlanksAs val="gap"/>
    <c:showDLblsOverMax val="0"/>
  </c:chart>
  <c:spPr>
    <a:noFill/>
    <a:ln>
      <a:noFill/>
    </a:ln>
    <a:effectLst/>
  </c:spPr>
  <c:txPr>
    <a:bodyPr/>
    <a:lstStyle/>
    <a:p>
      <a:pPr>
        <a:defRPr/>
      </a:pPr>
      <a:endParaRPr lang="he-IL"/>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baseline="0">
                <a:effectLst/>
              </a:rPr>
              <a:t>Summary of Index Comparison Findings on a Scale of 1-10</a:t>
            </a:r>
            <a:endParaRPr lang="he-IL" sz="1100">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he-IL"/>
        </a:p>
      </c:txPr>
    </c:title>
    <c:autoTitleDeleted val="0"/>
    <c:plotArea>
      <c:layout/>
      <c:barChart>
        <c:barDir val="col"/>
        <c:grouping val="clustered"/>
        <c:varyColors val="0"/>
        <c:ser>
          <c:idx val="0"/>
          <c:order val="0"/>
          <c:tx>
            <c:strRef>
              <c:f>Sheet1!$B$1</c:f>
              <c:strCache>
                <c:ptCount val="1"/>
                <c:pt idx="0">
                  <c:v>Visio +  ECSAM</c:v>
                </c:pt>
              </c:strCache>
            </c:strRef>
          </c:tx>
          <c:spPr>
            <a:solidFill>
              <a:schemeClr val="accent1"/>
            </a:solidFill>
            <a:ln>
              <a:noFill/>
            </a:ln>
            <a:effectLst/>
          </c:spPr>
          <c:invertIfNegative val="0"/>
          <c:cat>
            <c:strRef>
              <c:f>Sheet1!$A$2:$A$7</c:f>
              <c:strCache>
                <c:ptCount val="6"/>
                <c:pt idx="0">
                  <c:v>Visual convenience</c:v>
                </c:pt>
                <c:pt idx="1">
                  <c:v>Performing re-setting / updating setting</c:v>
                </c:pt>
                <c:pt idx="2">
                  <c:v>IN \ OUT - change inputs and outputs from the various systems</c:v>
                </c:pt>
                <c:pt idx="3">
                  <c:v>Architecture changes by moving elements</c:v>
                </c:pt>
                <c:pt idx="4">
                  <c:v>A modeling language is familiar to all project participants</c:v>
                </c:pt>
                <c:pt idx="5">
                  <c:v>Effect of changes in the middle of the project</c:v>
                </c:pt>
              </c:strCache>
            </c:strRef>
          </c:cat>
          <c:val>
            <c:numRef>
              <c:f>Sheet1!$B$2:$B$7</c:f>
              <c:numCache>
                <c:formatCode>General</c:formatCode>
                <c:ptCount val="6"/>
                <c:pt idx="0">
                  <c:v>5</c:v>
                </c:pt>
                <c:pt idx="1">
                  <c:v>6</c:v>
                </c:pt>
                <c:pt idx="2">
                  <c:v>9</c:v>
                </c:pt>
                <c:pt idx="3">
                  <c:v>5</c:v>
                </c:pt>
                <c:pt idx="4">
                  <c:v>8</c:v>
                </c:pt>
                <c:pt idx="5">
                  <c:v>3</c:v>
                </c:pt>
              </c:numCache>
            </c:numRef>
          </c:val>
          <c:extLst>
            <c:ext xmlns:c16="http://schemas.microsoft.com/office/drawing/2014/chart" uri="{C3380CC4-5D6E-409C-BE32-E72D297353CC}">
              <c16:uniqueId val="{00000000-31F6-47C6-954A-5BDAB1723D28}"/>
            </c:ext>
          </c:extLst>
        </c:ser>
        <c:ser>
          <c:idx val="1"/>
          <c:order val="1"/>
          <c:tx>
            <c:strRef>
              <c:f>Sheet1!$C$1</c:f>
              <c:strCache>
                <c:ptCount val="1"/>
                <c:pt idx="0">
                  <c:v>System Composer  +  ECSAM</c:v>
                </c:pt>
              </c:strCache>
            </c:strRef>
          </c:tx>
          <c:spPr>
            <a:solidFill>
              <a:schemeClr val="accent2"/>
            </a:solidFill>
            <a:ln>
              <a:noFill/>
            </a:ln>
            <a:effectLst/>
          </c:spPr>
          <c:invertIfNegative val="0"/>
          <c:cat>
            <c:strRef>
              <c:f>Sheet1!$A$2:$A$7</c:f>
              <c:strCache>
                <c:ptCount val="6"/>
                <c:pt idx="0">
                  <c:v>Visual convenience</c:v>
                </c:pt>
                <c:pt idx="1">
                  <c:v>Performing re-setting / updating setting</c:v>
                </c:pt>
                <c:pt idx="2">
                  <c:v>IN \ OUT - change inputs and outputs from the various systems</c:v>
                </c:pt>
                <c:pt idx="3">
                  <c:v>Architecture changes by moving elements</c:v>
                </c:pt>
                <c:pt idx="4">
                  <c:v>A modeling language is familiar to all project participants</c:v>
                </c:pt>
                <c:pt idx="5">
                  <c:v>Effect of changes in the middle of the project</c:v>
                </c:pt>
              </c:strCache>
            </c:strRef>
          </c:cat>
          <c:val>
            <c:numRef>
              <c:f>Sheet1!$C$2:$C$7</c:f>
              <c:numCache>
                <c:formatCode>General</c:formatCode>
                <c:ptCount val="6"/>
                <c:pt idx="0">
                  <c:v>10</c:v>
                </c:pt>
                <c:pt idx="1">
                  <c:v>9</c:v>
                </c:pt>
                <c:pt idx="2">
                  <c:v>9</c:v>
                </c:pt>
                <c:pt idx="3">
                  <c:v>9</c:v>
                </c:pt>
                <c:pt idx="4">
                  <c:v>10</c:v>
                </c:pt>
                <c:pt idx="5">
                  <c:v>8</c:v>
                </c:pt>
              </c:numCache>
            </c:numRef>
          </c:val>
          <c:extLst>
            <c:ext xmlns:c16="http://schemas.microsoft.com/office/drawing/2014/chart" uri="{C3380CC4-5D6E-409C-BE32-E72D297353CC}">
              <c16:uniqueId val="{00000001-31F6-47C6-954A-5BDAB1723D28}"/>
            </c:ext>
          </c:extLst>
        </c:ser>
        <c:ser>
          <c:idx val="2"/>
          <c:order val="2"/>
          <c:tx>
            <c:strRef>
              <c:f>Sheet1!$D$1</c:f>
              <c:strCache>
                <c:ptCount val="1"/>
                <c:pt idx="0">
                  <c:v>Enterprise Architect +  SYSML</c:v>
                </c:pt>
              </c:strCache>
            </c:strRef>
          </c:tx>
          <c:spPr>
            <a:solidFill>
              <a:schemeClr val="accent3"/>
            </a:solidFill>
            <a:ln>
              <a:noFill/>
            </a:ln>
            <a:effectLst/>
          </c:spPr>
          <c:invertIfNegative val="0"/>
          <c:cat>
            <c:strRef>
              <c:f>Sheet1!$A$2:$A$7</c:f>
              <c:strCache>
                <c:ptCount val="6"/>
                <c:pt idx="0">
                  <c:v>Visual convenience</c:v>
                </c:pt>
                <c:pt idx="1">
                  <c:v>Performing re-setting / updating setting</c:v>
                </c:pt>
                <c:pt idx="2">
                  <c:v>IN \ OUT - change inputs and outputs from the various systems</c:v>
                </c:pt>
                <c:pt idx="3">
                  <c:v>Architecture changes by moving elements</c:v>
                </c:pt>
                <c:pt idx="4">
                  <c:v>A modeling language is familiar to all project participants</c:v>
                </c:pt>
                <c:pt idx="5">
                  <c:v>Effect of changes in the middle of the project</c:v>
                </c:pt>
              </c:strCache>
            </c:strRef>
          </c:cat>
          <c:val>
            <c:numRef>
              <c:f>Sheet1!$D$2:$D$7</c:f>
              <c:numCache>
                <c:formatCode>General</c:formatCode>
                <c:ptCount val="6"/>
                <c:pt idx="0">
                  <c:v>7</c:v>
                </c:pt>
                <c:pt idx="1">
                  <c:v>8</c:v>
                </c:pt>
                <c:pt idx="2">
                  <c:v>8</c:v>
                </c:pt>
                <c:pt idx="3">
                  <c:v>9</c:v>
                </c:pt>
                <c:pt idx="4">
                  <c:v>7</c:v>
                </c:pt>
                <c:pt idx="5">
                  <c:v>7</c:v>
                </c:pt>
              </c:numCache>
            </c:numRef>
          </c:val>
          <c:extLst>
            <c:ext xmlns:c16="http://schemas.microsoft.com/office/drawing/2014/chart" uri="{C3380CC4-5D6E-409C-BE32-E72D297353CC}">
              <c16:uniqueId val="{00000002-31F6-47C6-954A-5BDAB1723D28}"/>
            </c:ext>
          </c:extLst>
        </c:ser>
        <c:dLbls>
          <c:showLegendKey val="0"/>
          <c:showVal val="0"/>
          <c:showCatName val="0"/>
          <c:showSerName val="0"/>
          <c:showPercent val="0"/>
          <c:showBubbleSize val="0"/>
        </c:dLbls>
        <c:gapWidth val="219"/>
        <c:overlap val="-27"/>
        <c:axId val="318838831"/>
        <c:axId val="318839247"/>
      </c:barChart>
      <c:catAx>
        <c:axId val="318838831"/>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318839247"/>
        <c:crosses val="autoZero"/>
        <c:auto val="1"/>
        <c:lblAlgn val="ctr"/>
        <c:lblOffset val="100"/>
        <c:noMultiLvlLbl val="0"/>
      </c:catAx>
      <c:valAx>
        <c:axId val="318839247"/>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318838831"/>
        <c:crosses val="autoZero"/>
        <c:crossBetween val="between"/>
        <c:majorUnit val="1"/>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legend>
    <c:plotVisOnly val="1"/>
    <c:dispBlanksAs val="gap"/>
    <c:showDLblsOverMax val="0"/>
  </c:chart>
  <c:spPr>
    <a:noFill/>
    <a:ln>
      <a:noFill/>
    </a:ln>
    <a:effectLst/>
  </c:spPr>
  <c:txPr>
    <a:bodyPr/>
    <a:lstStyle/>
    <a:p>
      <a:pPr>
        <a:defRPr/>
      </a:pPr>
      <a:endParaRPr lang="he-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a:defRPr sz="1200"/>
            </a:lvl1pPr>
          </a:lstStyle>
          <a:p>
            <a:fld id="{FF410F3F-C4AA-40F1-B22C-A7CA25FC1CE5}" type="datetimeFigureOut">
              <a:rPr lang="he-IL" smtClean="0"/>
              <a:t>ט"ו/שבט/תשפ"א</a:t>
            </a:fld>
            <a:endParaRPr lang="he-IL"/>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a:defRPr sz="1200"/>
            </a:lvl1pPr>
          </a:lstStyle>
          <a:p>
            <a:fld id="{322CCC62-D66F-4FFF-8DFD-37F3E479F342}" type="slidenum">
              <a:rPr lang="he-IL" smtClean="0"/>
              <a:t>‹#›</a:t>
            </a:fld>
            <a:endParaRPr lang="he-IL"/>
          </a:p>
        </p:txBody>
      </p:sp>
    </p:spTree>
    <p:extLst>
      <p:ext uri="{BB962C8B-B14F-4D97-AF65-F5344CB8AC3E}">
        <p14:creationId xmlns:p14="http://schemas.microsoft.com/office/powerpoint/2010/main" val="201699299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B71AB4A6-857F-4313-816D-AB2C06EF1578}" type="datetimeFigureOut">
              <a:rPr lang="he-IL" smtClean="0"/>
              <a:t>ט"ו/שבט/תשפ"א</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E554F520-DDCF-49B9-96E6-93CC7A993210}" type="slidenum">
              <a:rPr lang="he-IL" smtClean="0"/>
              <a:t>‹#›</a:t>
            </a:fld>
            <a:endParaRPr lang="he-IL"/>
          </a:p>
        </p:txBody>
      </p:sp>
    </p:spTree>
    <p:extLst>
      <p:ext uri="{BB962C8B-B14F-4D97-AF65-F5344CB8AC3E}">
        <p14:creationId xmlns:p14="http://schemas.microsoft.com/office/powerpoint/2010/main" val="6116089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המצגת נועדה לתמצות הנושאים העיקריים שלמדנו וחקרנו,</a:t>
            </a:r>
            <a:r>
              <a:rPr lang="he-IL" baseline="0" dirty="0"/>
              <a:t> היא לא מחליפה את הספר ואנו יודעים כי הבוחנים קראו אותו לעומק</a:t>
            </a:r>
            <a:endParaRPr lang="he-IL" dirty="0"/>
          </a:p>
        </p:txBody>
      </p:sp>
    </p:spTree>
    <p:extLst>
      <p:ext uri="{BB962C8B-B14F-4D97-AF65-F5344CB8AC3E}">
        <p14:creationId xmlns:p14="http://schemas.microsoft.com/office/powerpoint/2010/main" val="385082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he-IL" dirty="0"/>
          </a:p>
        </p:txBody>
      </p:sp>
    </p:spTree>
    <p:extLst>
      <p:ext uri="{BB962C8B-B14F-4D97-AF65-F5344CB8AC3E}">
        <p14:creationId xmlns:p14="http://schemas.microsoft.com/office/powerpoint/2010/main" val="3544817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endParaRPr lang="he-IL" dirty="0"/>
          </a:p>
        </p:txBody>
      </p:sp>
    </p:spTree>
    <p:extLst>
      <p:ext uri="{BB962C8B-B14F-4D97-AF65-F5344CB8AC3E}">
        <p14:creationId xmlns:p14="http://schemas.microsoft.com/office/powerpoint/2010/main" val="917844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endParaRPr lang="he-IL" dirty="0"/>
          </a:p>
        </p:txBody>
      </p:sp>
    </p:spTree>
    <p:extLst>
      <p:ext uri="{BB962C8B-B14F-4D97-AF65-F5344CB8AC3E}">
        <p14:creationId xmlns:p14="http://schemas.microsoft.com/office/powerpoint/2010/main" val="1581585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endParaRPr lang="he-IL" dirty="0"/>
          </a:p>
        </p:txBody>
      </p:sp>
      <p:sp>
        <p:nvSpPr>
          <p:cNvPr id="4" name="Slide Number Placeholder 3"/>
          <p:cNvSpPr>
            <a:spLocks noGrp="1"/>
          </p:cNvSpPr>
          <p:nvPr>
            <p:ph type="sldNum" sz="quarter" idx="10"/>
          </p:nvPr>
        </p:nvSpPr>
        <p:spPr/>
        <p:txBody>
          <a:bodyPr/>
          <a:lstStyle/>
          <a:p>
            <a:fld id="{E554F520-DDCF-49B9-96E6-93CC7A993210}" type="slidenum">
              <a:rPr lang="he-IL" smtClean="0"/>
              <a:t>14</a:t>
            </a:fld>
            <a:endParaRPr lang="he-IL"/>
          </a:p>
        </p:txBody>
      </p:sp>
    </p:spTree>
    <p:extLst>
      <p:ext uri="{BB962C8B-B14F-4D97-AF65-F5344CB8AC3E}">
        <p14:creationId xmlns:p14="http://schemas.microsoft.com/office/powerpoint/2010/main" val="1615438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endParaRPr lang="he-IL" dirty="0"/>
          </a:p>
        </p:txBody>
      </p:sp>
    </p:spTree>
    <p:extLst>
      <p:ext uri="{BB962C8B-B14F-4D97-AF65-F5344CB8AC3E}">
        <p14:creationId xmlns:p14="http://schemas.microsoft.com/office/powerpoint/2010/main" val="3898724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dirty="0"/>
          </a:p>
        </p:txBody>
      </p:sp>
    </p:spTree>
    <p:extLst>
      <p:ext uri="{BB962C8B-B14F-4D97-AF65-F5344CB8AC3E}">
        <p14:creationId xmlns:p14="http://schemas.microsoft.com/office/powerpoint/2010/main" val="3618286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endParaRPr lang="he-IL" dirty="0"/>
          </a:p>
        </p:txBody>
      </p:sp>
    </p:spTree>
    <p:extLst>
      <p:ext uri="{BB962C8B-B14F-4D97-AF65-F5344CB8AC3E}">
        <p14:creationId xmlns:p14="http://schemas.microsoft.com/office/powerpoint/2010/main" val="2676685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he-IL" dirty="0"/>
          </a:p>
        </p:txBody>
      </p:sp>
    </p:spTree>
    <p:extLst>
      <p:ext uri="{BB962C8B-B14F-4D97-AF65-F5344CB8AC3E}">
        <p14:creationId xmlns:p14="http://schemas.microsoft.com/office/powerpoint/2010/main" val="3210666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endParaRPr lang="he-IL" dirty="0"/>
          </a:p>
        </p:txBody>
      </p:sp>
    </p:spTree>
    <p:extLst>
      <p:ext uri="{BB962C8B-B14F-4D97-AF65-F5344CB8AC3E}">
        <p14:creationId xmlns:p14="http://schemas.microsoft.com/office/powerpoint/2010/main" val="3278761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endParaRPr lang="he-IL" dirty="0"/>
          </a:p>
        </p:txBody>
      </p:sp>
    </p:spTree>
    <p:extLst>
      <p:ext uri="{BB962C8B-B14F-4D97-AF65-F5344CB8AC3E}">
        <p14:creationId xmlns:p14="http://schemas.microsoft.com/office/powerpoint/2010/main" val="2476394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dirty="0"/>
          </a:p>
        </p:txBody>
      </p:sp>
    </p:spTree>
    <p:extLst>
      <p:ext uri="{BB962C8B-B14F-4D97-AF65-F5344CB8AC3E}">
        <p14:creationId xmlns:p14="http://schemas.microsoft.com/office/powerpoint/2010/main" val="29076387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endParaRPr lang="he-IL" dirty="0"/>
          </a:p>
        </p:txBody>
      </p:sp>
    </p:spTree>
    <p:extLst>
      <p:ext uri="{BB962C8B-B14F-4D97-AF65-F5344CB8AC3E}">
        <p14:creationId xmlns:p14="http://schemas.microsoft.com/office/powerpoint/2010/main" val="6723255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he-IL" dirty="0"/>
          </a:p>
        </p:txBody>
      </p:sp>
    </p:spTree>
    <p:extLst>
      <p:ext uri="{BB962C8B-B14F-4D97-AF65-F5344CB8AC3E}">
        <p14:creationId xmlns:p14="http://schemas.microsoft.com/office/powerpoint/2010/main" val="1797713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he-IL" dirty="0"/>
          </a:p>
        </p:txBody>
      </p:sp>
    </p:spTree>
    <p:extLst>
      <p:ext uri="{BB962C8B-B14F-4D97-AF65-F5344CB8AC3E}">
        <p14:creationId xmlns:p14="http://schemas.microsoft.com/office/powerpoint/2010/main" val="977803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dirty="0"/>
          </a:p>
        </p:txBody>
      </p:sp>
    </p:spTree>
    <p:extLst>
      <p:ext uri="{BB962C8B-B14F-4D97-AF65-F5344CB8AC3E}">
        <p14:creationId xmlns:p14="http://schemas.microsoft.com/office/powerpoint/2010/main" val="3099524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dirty="0"/>
          </a:p>
        </p:txBody>
      </p:sp>
    </p:spTree>
    <p:extLst>
      <p:ext uri="{BB962C8B-B14F-4D97-AF65-F5344CB8AC3E}">
        <p14:creationId xmlns:p14="http://schemas.microsoft.com/office/powerpoint/2010/main" val="2074740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endParaRPr lang="he-IL" dirty="0"/>
          </a:p>
        </p:txBody>
      </p:sp>
    </p:spTree>
    <p:extLst>
      <p:ext uri="{BB962C8B-B14F-4D97-AF65-F5344CB8AC3E}">
        <p14:creationId xmlns:p14="http://schemas.microsoft.com/office/powerpoint/2010/main" val="3092736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he-IL" dirty="0"/>
          </a:p>
        </p:txBody>
      </p:sp>
    </p:spTree>
    <p:extLst>
      <p:ext uri="{BB962C8B-B14F-4D97-AF65-F5344CB8AC3E}">
        <p14:creationId xmlns:p14="http://schemas.microsoft.com/office/powerpoint/2010/main" val="118817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endParaRPr lang="he-IL" dirty="0"/>
          </a:p>
        </p:txBody>
      </p:sp>
    </p:spTree>
    <p:extLst>
      <p:ext uri="{BB962C8B-B14F-4D97-AF65-F5344CB8AC3E}">
        <p14:creationId xmlns:p14="http://schemas.microsoft.com/office/powerpoint/2010/main" val="3350543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endParaRPr lang="he-IL" dirty="0"/>
          </a:p>
        </p:txBody>
      </p:sp>
    </p:spTree>
    <p:extLst>
      <p:ext uri="{BB962C8B-B14F-4D97-AF65-F5344CB8AC3E}">
        <p14:creationId xmlns:p14="http://schemas.microsoft.com/office/powerpoint/2010/main" val="2515724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endParaRPr lang="he-IL" dirty="0"/>
          </a:p>
        </p:txBody>
      </p:sp>
    </p:spTree>
    <p:extLst>
      <p:ext uri="{BB962C8B-B14F-4D97-AF65-F5344CB8AC3E}">
        <p14:creationId xmlns:p14="http://schemas.microsoft.com/office/powerpoint/2010/main" val="1737564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A725612-AA72-4B07-A0A9-3C89D817151B}" type="datetime8">
              <a:rPr lang="he-IL" smtClean="0"/>
              <a:t>28 ינואר 21</a:t>
            </a:fld>
            <a:endParaRPr lang="he-IL"/>
          </a:p>
        </p:txBody>
      </p:sp>
      <p:sp>
        <p:nvSpPr>
          <p:cNvPr id="8" name="Footer Placeholder 7"/>
          <p:cNvSpPr>
            <a:spLocks noGrp="1"/>
          </p:cNvSpPr>
          <p:nvPr>
            <p:ph type="ftr" sz="quarter" idx="11"/>
          </p:nvPr>
        </p:nvSpPr>
        <p:spPr/>
        <p:txBody>
          <a:bodyPr/>
          <a:lstStyle/>
          <a:p>
            <a:r>
              <a:rPr lang="en-GB"/>
              <a:t>M/ Winokur, A. Zaguri</a:t>
            </a:r>
            <a:endParaRPr lang="he-IL"/>
          </a:p>
        </p:txBody>
      </p:sp>
      <p:sp>
        <p:nvSpPr>
          <p:cNvPr id="9" name="Slide Number Placeholder 8"/>
          <p:cNvSpPr>
            <a:spLocks noGrp="1"/>
          </p:cNvSpPr>
          <p:nvPr>
            <p:ph type="sldNum" sz="quarter" idx="12"/>
          </p:nvPr>
        </p:nvSpPr>
        <p:spPr/>
        <p:txBody>
          <a:bodyPr/>
          <a:lstStyle/>
          <a:p>
            <a:fld id="{75525C7B-EB65-47E5-A1DC-1FED662109C2}" type="slidenum">
              <a:rPr lang="he-IL" smtClean="0"/>
              <a:t>‹#›</a:t>
            </a:fld>
            <a:endParaRPr lang="he-IL"/>
          </a:p>
        </p:txBody>
      </p:sp>
    </p:spTree>
    <p:extLst>
      <p:ext uri="{BB962C8B-B14F-4D97-AF65-F5344CB8AC3E}">
        <p14:creationId xmlns:p14="http://schemas.microsoft.com/office/powerpoint/2010/main" val="409500656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E7D0F4-6D49-4467-BDA3-A0B7AD7BD5ED}" type="datetime8">
              <a:rPr lang="he-IL" smtClean="0"/>
              <a:t>28 ינואר 21</a:t>
            </a:fld>
            <a:endParaRPr lang="he-IL"/>
          </a:p>
        </p:txBody>
      </p:sp>
      <p:sp>
        <p:nvSpPr>
          <p:cNvPr id="6" name="Footer Placeholder 5"/>
          <p:cNvSpPr>
            <a:spLocks noGrp="1"/>
          </p:cNvSpPr>
          <p:nvPr>
            <p:ph type="ftr" sz="quarter" idx="11"/>
          </p:nvPr>
        </p:nvSpPr>
        <p:spPr/>
        <p:txBody>
          <a:bodyPr/>
          <a:lstStyle/>
          <a:p>
            <a:r>
              <a:rPr lang="en-GB"/>
              <a:t>M/ Winokur, A. Zaguri</a:t>
            </a:r>
            <a:endParaRPr lang="he-IL"/>
          </a:p>
        </p:txBody>
      </p:sp>
      <p:sp>
        <p:nvSpPr>
          <p:cNvPr id="7" name="Slide Number Placeholder 6"/>
          <p:cNvSpPr>
            <a:spLocks noGrp="1"/>
          </p:cNvSpPr>
          <p:nvPr>
            <p:ph type="sldNum" sz="quarter" idx="12"/>
          </p:nvPr>
        </p:nvSpPr>
        <p:spPr/>
        <p:txBody>
          <a:bodyPr/>
          <a:lstStyle/>
          <a:p>
            <a:fld id="{75525C7B-EB65-47E5-A1DC-1FED662109C2}" type="slidenum">
              <a:rPr lang="he-IL" smtClean="0"/>
              <a:t>‹#›</a:t>
            </a:fld>
            <a:endParaRPr lang="he-IL"/>
          </a:p>
        </p:txBody>
      </p:sp>
    </p:spTree>
    <p:extLst>
      <p:ext uri="{BB962C8B-B14F-4D97-AF65-F5344CB8AC3E}">
        <p14:creationId xmlns:p14="http://schemas.microsoft.com/office/powerpoint/2010/main" val="3427624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5F7D9F4-FB82-492B-88F3-6DF6C4A05B8A}" type="datetime8">
              <a:rPr lang="he-IL" smtClean="0"/>
              <a:t>28 ינואר 21</a:t>
            </a:fld>
            <a:endParaRPr lang="he-IL"/>
          </a:p>
        </p:txBody>
      </p:sp>
      <p:sp>
        <p:nvSpPr>
          <p:cNvPr id="6" name="Footer Placeholder 5"/>
          <p:cNvSpPr>
            <a:spLocks noGrp="1"/>
          </p:cNvSpPr>
          <p:nvPr>
            <p:ph type="ftr" sz="quarter" idx="11"/>
          </p:nvPr>
        </p:nvSpPr>
        <p:spPr/>
        <p:txBody>
          <a:bodyPr/>
          <a:lstStyle/>
          <a:p>
            <a:r>
              <a:rPr lang="en-GB"/>
              <a:t>M/ Winokur, A. Zaguri</a:t>
            </a:r>
            <a:endParaRPr lang="he-IL"/>
          </a:p>
        </p:txBody>
      </p:sp>
      <p:sp>
        <p:nvSpPr>
          <p:cNvPr id="7" name="Slide Number Placeholder 6"/>
          <p:cNvSpPr>
            <a:spLocks noGrp="1"/>
          </p:cNvSpPr>
          <p:nvPr>
            <p:ph type="sldNum" sz="quarter" idx="12"/>
          </p:nvPr>
        </p:nvSpPr>
        <p:spPr/>
        <p:txBody>
          <a:bodyPr/>
          <a:lstStyle/>
          <a:p>
            <a:fld id="{75525C7B-EB65-47E5-A1DC-1FED662109C2}" type="slidenum">
              <a:rPr lang="he-IL" smtClean="0"/>
              <a:t>‹#›</a:t>
            </a:fld>
            <a:endParaRPr lang="he-IL"/>
          </a:p>
        </p:txBody>
      </p:sp>
    </p:spTree>
    <p:extLst>
      <p:ext uri="{BB962C8B-B14F-4D97-AF65-F5344CB8AC3E}">
        <p14:creationId xmlns:p14="http://schemas.microsoft.com/office/powerpoint/2010/main" val="657045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D47971-F397-4599-88F8-65ED26E630E9}" type="datetime8">
              <a:rPr lang="he-IL" smtClean="0"/>
              <a:t>28 ינואר 21</a:t>
            </a:fld>
            <a:endParaRPr lang="he-IL"/>
          </a:p>
        </p:txBody>
      </p:sp>
      <p:sp>
        <p:nvSpPr>
          <p:cNvPr id="6" name="Footer Placeholder 5"/>
          <p:cNvSpPr>
            <a:spLocks noGrp="1"/>
          </p:cNvSpPr>
          <p:nvPr>
            <p:ph type="ftr" sz="quarter" idx="11"/>
          </p:nvPr>
        </p:nvSpPr>
        <p:spPr/>
        <p:txBody>
          <a:bodyPr/>
          <a:lstStyle/>
          <a:p>
            <a:r>
              <a:rPr lang="en-GB"/>
              <a:t>M/ Winokur, A. Zaguri</a:t>
            </a:r>
            <a:endParaRPr lang="he-IL"/>
          </a:p>
        </p:txBody>
      </p:sp>
      <p:sp>
        <p:nvSpPr>
          <p:cNvPr id="7" name="Slide Number Placeholder 6"/>
          <p:cNvSpPr>
            <a:spLocks noGrp="1"/>
          </p:cNvSpPr>
          <p:nvPr>
            <p:ph type="sldNum" sz="quarter" idx="12"/>
          </p:nvPr>
        </p:nvSpPr>
        <p:spPr/>
        <p:txBody>
          <a:bodyPr/>
          <a:lstStyle/>
          <a:p>
            <a:fld id="{75525C7B-EB65-47E5-A1DC-1FED662109C2}" type="slidenum">
              <a:rPr lang="he-IL" smtClean="0"/>
              <a:t>‹#›</a:t>
            </a:fld>
            <a:endParaRPr lang="he-IL"/>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94254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3AFC59-4E55-4976-9583-2C7AEB2F6474}" type="datetime8">
              <a:rPr lang="he-IL" smtClean="0"/>
              <a:t>28 ינואר 21</a:t>
            </a:fld>
            <a:endParaRPr lang="he-IL"/>
          </a:p>
        </p:txBody>
      </p:sp>
      <p:sp>
        <p:nvSpPr>
          <p:cNvPr id="6" name="Footer Placeholder 5"/>
          <p:cNvSpPr>
            <a:spLocks noGrp="1"/>
          </p:cNvSpPr>
          <p:nvPr>
            <p:ph type="ftr" sz="quarter" idx="11"/>
          </p:nvPr>
        </p:nvSpPr>
        <p:spPr/>
        <p:txBody>
          <a:bodyPr/>
          <a:lstStyle/>
          <a:p>
            <a:r>
              <a:rPr lang="en-GB"/>
              <a:t>M/ Winokur, A. Zaguri</a:t>
            </a:r>
            <a:endParaRPr lang="he-IL"/>
          </a:p>
        </p:txBody>
      </p:sp>
      <p:sp>
        <p:nvSpPr>
          <p:cNvPr id="7" name="Slide Number Placeholder 6"/>
          <p:cNvSpPr>
            <a:spLocks noGrp="1"/>
          </p:cNvSpPr>
          <p:nvPr>
            <p:ph type="sldNum" sz="quarter" idx="12"/>
          </p:nvPr>
        </p:nvSpPr>
        <p:spPr/>
        <p:txBody>
          <a:bodyPr/>
          <a:lstStyle/>
          <a:p>
            <a:fld id="{75525C7B-EB65-47E5-A1DC-1FED662109C2}" type="slidenum">
              <a:rPr lang="he-IL" smtClean="0"/>
              <a:t>‹#›</a:t>
            </a:fld>
            <a:endParaRPr lang="he-IL"/>
          </a:p>
        </p:txBody>
      </p:sp>
    </p:spTree>
    <p:extLst>
      <p:ext uri="{BB962C8B-B14F-4D97-AF65-F5344CB8AC3E}">
        <p14:creationId xmlns:p14="http://schemas.microsoft.com/office/powerpoint/2010/main" val="564103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BC1F235-6CE4-4DED-B036-D5BEEECEE443}" type="datetime8">
              <a:rPr lang="he-IL" smtClean="0"/>
              <a:t>28 ינואר 21</a:t>
            </a:fld>
            <a:endParaRPr lang="he-IL"/>
          </a:p>
        </p:txBody>
      </p:sp>
      <p:sp>
        <p:nvSpPr>
          <p:cNvPr id="4" name="Footer Placeholder 3"/>
          <p:cNvSpPr>
            <a:spLocks noGrp="1"/>
          </p:cNvSpPr>
          <p:nvPr>
            <p:ph type="ftr" sz="quarter" idx="11"/>
          </p:nvPr>
        </p:nvSpPr>
        <p:spPr/>
        <p:txBody>
          <a:bodyPr/>
          <a:lstStyle/>
          <a:p>
            <a:r>
              <a:rPr lang="en-GB"/>
              <a:t>M/ Winokur, A. Zaguri</a:t>
            </a:r>
            <a:endParaRPr lang="he-IL"/>
          </a:p>
        </p:txBody>
      </p:sp>
      <p:sp>
        <p:nvSpPr>
          <p:cNvPr id="5" name="Slide Number Placeholder 4"/>
          <p:cNvSpPr>
            <a:spLocks noGrp="1"/>
          </p:cNvSpPr>
          <p:nvPr>
            <p:ph type="sldNum" sz="quarter" idx="12"/>
          </p:nvPr>
        </p:nvSpPr>
        <p:spPr/>
        <p:txBody>
          <a:bodyPr/>
          <a:lstStyle/>
          <a:p>
            <a:fld id="{75525C7B-EB65-47E5-A1DC-1FED662109C2}" type="slidenum">
              <a:rPr lang="he-IL" smtClean="0"/>
              <a:t>‹#›</a:t>
            </a:fld>
            <a:endParaRPr lang="he-IL"/>
          </a:p>
        </p:txBody>
      </p:sp>
    </p:spTree>
    <p:extLst>
      <p:ext uri="{BB962C8B-B14F-4D97-AF65-F5344CB8AC3E}">
        <p14:creationId xmlns:p14="http://schemas.microsoft.com/office/powerpoint/2010/main" val="1567001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980D93B-3F53-4B5A-823F-9F51B9B97327}" type="datetime8">
              <a:rPr lang="he-IL" smtClean="0"/>
              <a:t>28 ינואר 21</a:t>
            </a:fld>
            <a:endParaRPr lang="he-IL"/>
          </a:p>
        </p:txBody>
      </p:sp>
      <p:sp>
        <p:nvSpPr>
          <p:cNvPr id="4" name="Footer Placeholder 3"/>
          <p:cNvSpPr>
            <a:spLocks noGrp="1"/>
          </p:cNvSpPr>
          <p:nvPr>
            <p:ph type="ftr" sz="quarter" idx="11"/>
          </p:nvPr>
        </p:nvSpPr>
        <p:spPr/>
        <p:txBody>
          <a:bodyPr/>
          <a:lstStyle/>
          <a:p>
            <a:r>
              <a:rPr lang="en-GB"/>
              <a:t>M/ Winokur, A. Zaguri</a:t>
            </a:r>
            <a:endParaRPr lang="he-IL"/>
          </a:p>
        </p:txBody>
      </p:sp>
      <p:sp>
        <p:nvSpPr>
          <p:cNvPr id="5" name="Slide Number Placeholder 4"/>
          <p:cNvSpPr>
            <a:spLocks noGrp="1"/>
          </p:cNvSpPr>
          <p:nvPr>
            <p:ph type="sldNum" sz="quarter" idx="12"/>
          </p:nvPr>
        </p:nvSpPr>
        <p:spPr/>
        <p:txBody>
          <a:bodyPr/>
          <a:lstStyle/>
          <a:p>
            <a:fld id="{75525C7B-EB65-47E5-A1DC-1FED662109C2}" type="slidenum">
              <a:rPr lang="he-IL" smtClean="0"/>
              <a:t>‹#›</a:t>
            </a:fld>
            <a:endParaRPr lang="he-IL"/>
          </a:p>
        </p:txBody>
      </p:sp>
    </p:spTree>
    <p:extLst>
      <p:ext uri="{BB962C8B-B14F-4D97-AF65-F5344CB8AC3E}">
        <p14:creationId xmlns:p14="http://schemas.microsoft.com/office/powerpoint/2010/main" val="3280793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0019B1-4B7C-42EF-9B20-02A57AAFDDC9}" type="datetime8">
              <a:rPr lang="he-IL" smtClean="0"/>
              <a:t>28 ינואר 21</a:t>
            </a:fld>
            <a:endParaRPr lang="he-IL"/>
          </a:p>
        </p:txBody>
      </p:sp>
      <p:sp>
        <p:nvSpPr>
          <p:cNvPr id="5" name="Footer Placeholder 4"/>
          <p:cNvSpPr>
            <a:spLocks noGrp="1"/>
          </p:cNvSpPr>
          <p:nvPr>
            <p:ph type="ftr" sz="quarter" idx="11"/>
          </p:nvPr>
        </p:nvSpPr>
        <p:spPr/>
        <p:txBody>
          <a:bodyPr/>
          <a:lstStyle/>
          <a:p>
            <a:r>
              <a:rPr lang="en-GB"/>
              <a:t>M/ Winokur, A. Zaguri</a:t>
            </a:r>
            <a:endParaRPr lang="he-IL"/>
          </a:p>
        </p:txBody>
      </p:sp>
      <p:sp>
        <p:nvSpPr>
          <p:cNvPr id="6" name="Slide Number Placeholder 5"/>
          <p:cNvSpPr>
            <a:spLocks noGrp="1"/>
          </p:cNvSpPr>
          <p:nvPr>
            <p:ph type="sldNum" sz="quarter" idx="12"/>
          </p:nvPr>
        </p:nvSpPr>
        <p:spPr/>
        <p:txBody>
          <a:bodyPr/>
          <a:lstStyle/>
          <a:p>
            <a:fld id="{75525C7B-EB65-47E5-A1DC-1FED662109C2}" type="slidenum">
              <a:rPr lang="he-IL" smtClean="0"/>
              <a:t>‹#›</a:t>
            </a:fld>
            <a:endParaRPr lang="he-IL"/>
          </a:p>
        </p:txBody>
      </p:sp>
    </p:spTree>
    <p:extLst>
      <p:ext uri="{BB962C8B-B14F-4D97-AF65-F5344CB8AC3E}">
        <p14:creationId xmlns:p14="http://schemas.microsoft.com/office/powerpoint/2010/main" val="3873908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D7D252-1B7E-4DA8-BC1F-C006F613C8EF}" type="datetime8">
              <a:rPr lang="he-IL" smtClean="0"/>
              <a:t>28 ינואר 21</a:t>
            </a:fld>
            <a:endParaRPr lang="he-IL"/>
          </a:p>
        </p:txBody>
      </p:sp>
      <p:sp>
        <p:nvSpPr>
          <p:cNvPr id="5" name="Footer Placeholder 4"/>
          <p:cNvSpPr>
            <a:spLocks noGrp="1"/>
          </p:cNvSpPr>
          <p:nvPr>
            <p:ph type="ftr" sz="quarter" idx="11"/>
          </p:nvPr>
        </p:nvSpPr>
        <p:spPr/>
        <p:txBody>
          <a:bodyPr/>
          <a:lstStyle/>
          <a:p>
            <a:r>
              <a:rPr lang="en-GB"/>
              <a:t>M/ Winokur, A. Zaguri</a:t>
            </a:r>
            <a:endParaRPr lang="he-IL"/>
          </a:p>
        </p:txBody>
      </p:sp>
      <p:sp>
        <p:nvSpPr>
          <p:cNvPr id="6" name="Slide Number Placeholder 5"/>
          <p:cNvSpPr>
            <a:spLocks noGrp="1"/>
          </p:cNvSpPr>
          <p:nvPr>
            <p:ph type="sldNum" sz="quarter" idx="12"/>
          </p:nvPr>
        </p:nvSpPr>
        <p:spPr/>
        <p:txBody>
          <a:bodyPr/>
          <a:lstStyle/>
          <a:p>
            <a:fld id="{75525C7B-EB65-47E5-A1DC-1FED662109C2}" type="slidenum">
              <a:rPr lang="he-IL" smtClean="0"/>
              <a:t>‹#›</a:t>
            </a:fld>
            <a:endParaRPr lang="he-IL"/>
          </a:p>
        </p:txBody>
      </p:sp>
    </p:spTree>
    <p:extLst>
      <p:ext uri="{BB962C8B-B14F-4D97-AF65-F5344CB8AC3E}">
        <p14:creationId xmlns:p14="http://schemas.microsoft.com/office/powerpoint/2010/main" val="303535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382FF8-56E4-48F1-9979-6E8567DB426B}" type="datetime8">
              <a:rPr lang="he-IL" smtClean="0"/>
              <a:t>28 ינואר 21</a:t>
            </a:fld>
            <a:endParaRPr lang="he-IL"/>
          </a:p>
        </p:txBody>
      </p:sp>
      <p:sp>
        <p:nvSpPr>
          <p:cNvPr id="5" name="Footer Placeholder 4"/>
          <p:cNvSpPr>
            <a:spLocks noGrp="1"/>
          </p:cNvSpPr>
          <p:nvPr>
            <p:ph type="ftr" sz="quarter" idx="11"/>
          </p:nvPr>
        </p:nvSpPr>
        <p:spPr/>
        <p:txBody>
          <a:bodyPr/>
          <a:lstStyle/>
          <a:p>
            <a:r>
              <a:rPr lang="en-GB"/>
              <a:t>M/ Winokur, A. Zaguri</a:t>
            </a:r>
            <a:endParaRPr lang="he-IL"/>
          </a:p>
        </p:txBody>
      </p:sp>
      <p:sp>
        <p:nvSpPr>
          <p:cNvPr id="6" name="Slide Number Placeholder 5"/>
          <p:cNvSpPr>
            <a:spLocks noGrp="1"/>
          </p:cNvSpPr>
          <p:nvPr>
            <p:ph type="sldNum" sz="quarter" idx="12"/>
          </p:nvPr>
        </p:nvSpPr>
        <p:spPr/>
        <p:txBody>
          <a:bodyPr/>
          <a:lstStyle/>
          <a:p>
            <a:fld id="{75525C7B-EB65-47E5-A1DC-1FED662109C2}" type="slidenum">
              <a:rPr lang="he-IL" smtClean="0"/>
              <a:t>‹#›</a:t>
            </a:fld>
            <a:endParaRPr lang="he-IL"/>
          </a:p>
        </p:txBody>
      </p:sp>
    </p:spTree>
    <p:extLst>
      <p:ext uri="{BB962C8B-B14F-4D97-AF65-F5344CB8AC3E}">
        <p14:creationId xmlns:p14="http://schemas.microsoft.com/office/powerpoint/2010/main" val="335394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DC1A69-E120-4FC1-8D0C-19098DA55477}" type="datetime8">
              <a:rPr lang="he-IL" smtClean="0"/>
              <a:t>28 ינואר 21</a:t>
            </a:fld>
            <a:endParaRPr lang="he-IL"/>
          </a:p>
        </p:txBody>
      </p:sp>
      <p:sp>
        <p:nvSpPr>
          <p:cNvPr id="5" name="Footer Placeholder 4"/>
          <p:cNvSpPr>
            <a:spLocks noGrp="1"/>
          </p:cNvSpPr>
          <p:nvPr>
            <p:ph type="ftr" sz="quarter" idx="11"/>
          </p:nvPr>
        </p:nvSpPr>
        <p:spPr/>
        <p:txBody>
          <a:bodyPr/>
          <a:lstStyle/>
          <a:p>
            <a:r>
              <a:rPr lang="en-GB"/>
              <a:t>M/ Winokur, A. Zaguri</a:t>
            </a:r>
            <a:endParaRPr lang="he-IL"/>
          </a:p>
        </p:txBody>
      </p:sp>
      <p:sp>
        <p:nvSpPr>
          <p:cNvPr id="6" name="Slide Number Placeholder 5"/>
          <p:cNvSpPr>
            <a:spLocks noGrp="1"/>
          </p:cNvSpPr>
          <p:nvPr>
            <p:ph type="sldNum" sz="quarter" idx="12"/>
          </p:nvPr>
        </p:nvSpPr>
        <p:spPr/>
        <p:txBody>
          <a:bodyPr/>
          <a:lstStyle/>
          <a:p>
            <a:fld id="{75525C7B-EB65-47E5-A1DC-1FED662109C2}" type="slidenum">
              <a:rPr lang="he-IL" smtClean="0"/>
              <a:t>‹#›</a:t>
            </a:fld>
            <a:endParaRPr lang="he-IL"/>
          </a:p>
        </p:txBody>
      </p:sp>
    </p:spTree>
    <p:extLst>
      <p:ext uri="{BB962C8B-B14F-4D97-AF65-F5344CB8AC3E}">
        <p14:creationId xmlns:p14="http://schemas.microsoft.com/office/powerpoint/2010/main" val="3446491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A67C6E-511F-48F4-B950-69FACC9ED678}" type="datetime8">
              <a:rPr lang="he-IL" smtClean="0"/>
              <a:t>28 ינואר 21</a:t>
            </a:fld>
            <a:endParaRPr lang="he-IL"/>
          </a:p>
        </p:txBody>
      </p:sp>
      <p:sp>
        <p:nvSpPr>
          <p:cNvPr id="6" name="Footer Placeholder 5"/>
          <p:cNvSpPr>
            <a:spLocks noGrp="1"/>
          </p:cNvSpPr>
          <p:nvPr>
            <p:ph type="ftr" sz="quarter" idx="11"/>
          </p:nvPr>
        </p:nvSpPr>
        <p:spPr/>
        <p:txBody>
          <a:bodyPr/>
          <a:lstStyle/>
          <a:p>
            <a:r>
              <a:rPr lang="en-GB"/>
              <a:t>M/ Winokur, A. Zaguri</a:t>
            </a:r>
            <a:endParaRPr lang="he-IL"/>
          </a:p>
        </p:txBody>
      </p:sp>
      <p:sp>
        <p:nvSpPr>
          <p:cNvPr id="7" name="Slide Number Placeholder 6"/>
          <p:cNvSpPr>
            <a:spLocks noGrp="1"/>
          </p:cNvSpPr>
          <p:nvPr>
            <p:ph type="sldNum" sz="quarter" idx="12"/>
          </p:nvPr>
        </p:nvSpPr>
        <p:spPr/>
        <p:txBody>
          <a:bodyPr/>
          <a:lstStyle/>
          <a:p>
            <a:fld id="{75525C7B-EB65-47E5-A1DC-1FED662109C2}" type="slidenum">
              <a:rPr lang="he-IL" smtClean="0"/>
              <a:t>‹#›</a:t>
            </a:fld>
            <a:endParaRPr lang="he-IL"/>
          </a:p>
        </p:txBody>
      </p:sp>
    </p:spTree>
    <p:extLst>
      <p:ext uri="{BB962C8B-B14F-4D97-AF65-F5344CB8AC3E}">
        <p14:creationId xmlns:p14="http://schemas.microsoft.com/office/powerpoint/2010/main" val="838417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297BA3-0BB3-464C-9E5E-361FA7BE85B4}" type="datetime8">
              <a:rPr lang="he-IL" smtClean="0"/>
              <a:t>28 ינואר 21</a:t>
            </a:fld>
            <a:endParaRPr lang="he-IL"/>
          </a:p>
        </p:txBody>
      </p:sp>
      <p:sp>
        <p:nvSpPr>
          <p:cNvPr id="8" name="Footer Placeholder 7"/>
          <p:cNvSpPr>
            <a:spLocks noGrp="1"/>
          </p:cNvSpPr>
          <p:nvPr>
            <p:ph type="ftr" sz="quarter" idx="11"/>
          </p:nvPr>
        </p:nvSpPr>
        <p:spPr/>
        <p:txBody>
          <a:bodyPr/>
          <a:lstStyle/>
          <a:p>
            <a:r>
              <a:rPr lang="en-GB"/>
              <a:t>M/ Winokur, A. Zaguri</a:t>
            </a:r>
            <a:endParaRPr lang="he-IL"/>
          </a:p>
        </p:txBody>
      </p:sp>
      <p:sp>
        <p:nvSpPr>
          <p:cNvPr id="9" name="Slide Number Placeholder 8"/>
          <p:cNvSpPr>
            <a:spLocks noGrp="1"/>
          </p:cNvSpPr>
          <p:nvPr>
            <p:ph type="sldNum" sz="quarter" idx="12"/>
          </p:nvPr>
        </p:nvSpPr>
        <p:spPr/>
        <p:txBody>
          <a:bodyPr/>
          <a:lstStyle/>
          <a:p>
            <a:fld id="{75525C7B-EB65-47E5-A1DC-1FED662109C2}" type="slidenum">
              <a:rPr lang="he-IL" smtClean="0"/>
              <a:t>‹#›</a:t>
            </a:fld>
            <a:endParaRPr lang="he-IL"/>
          </a:p>
        </p:txBody>
      </p:sp>
    </p:spTree>
    <p:extLst>
      <p:ext uri="{BB962C8B-B14F-4D97-AF65-F5344CB8AC3E}">
        <p14:creationId xmlns:p14="http://schemas.microsoft.com/office/powerpoint/2010/main" val="620724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4EB828-A763-455A-B5FA-F8AE1B837C59}" type="datetime8">
              <a:rPr lang="he-IL" smtClean="0"/>
              <a:t>28 ינואר 21</a:t>
            </a:fld>
            <a:endParaRPr lang="he-IL"/>
          </a:p>
        </p:txBody>
      </p:sp>
      <p:sp>
        <p:nvSpPr>
          <p:cNvPr id="4" name="Footer Placeholder 3"/>
          <p:cNvSpPr>
            <a:spLocks noGrp="1"/>
          </p:cNvSpPr>
          <p:nvPr>
            <p:ph type="ftr" sz="quarter" idx="11"/>
          </p:nvPr>
        </p:nvSpPr>
        <p:spPr/>
        <p:txBody>
          <a:bodyPr/>
          <a:lstStyle/>
          <a:p>
            <a:r>
              <a:rPr lang="en-GB"/>
              <a:t>M/ Winokur, A. Zaguri</a:t>
            </a:r>
            <a:endParaRPr lang="he-IL"/>
          </a:p>
        </p:txBody>
      </p:sp>
      <p:sp>
        <p:nvSpPr>
          <p:cNvPr id="5" name="Slide Number Placeholder 4"/>
          <p:cNvSpPr>
            <a:spLocks noGrp="1"/>
          </p:cNvSpPr>
          <p:nvPr>
            <p:ph type="sldNum" sz="quarter" idx="12"/>
          </p:nvPr>
        </p:nvSpPr>
        <p:spPr/>
        <p:txBody>
          <a:bodyPr/>
          <a:lstStyle/>
          <a:p>
            <a:fld id="{75525C7B-EB65-47E5-A1DC-1FED662109C2}" type="slidenum">
              <a:rPr lang="he-IL" smtClean="0"/>
              <a:t>‹#›</a:t>
            </a:fld>
            <a:endParaRPr lang="he-IL"/>
          </a:p>
        </p:txBody>
      </p:sp>
    </p:spTree>
    <p:extLst>
      <p:ext uri="{BB962C8B-B14F-4D97-AF65-F5344CB8AC3E}">
        <p14:creationId xmlns:p14="http://schemas.microsoft.com/office/powerpoint/2010/main" val="760992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30F083-7135-4038-9C1E-3493ABB06009}" type="datetime8">
              <a:rPr lang="he-IL" smtClean="0"/>
              <a:t>28 ינואר 21</a:t>
            </a:fld>
            <a:endParaRPr lang="he-IL"/>
          </a:p>
        </p:txBody>
      </p:sp>
      <p:sp>
        <p:nvSpPr>
          <p:cNvPr id="3" name="Footer Placeholder 2"/>
          <p:cNvSpPr>
            <a:spLocks noGrp="1"/>
          </p:cNvSpPr>
          <p:nvPr>
            <p:ph type="ftr" sz="quarter" idx="11"/>
          </p:nvPr>
        </p:nvSpPr>
        <p:spPr/>
        <p:txBody>
          <a:bodyPr/>
          <a:lstStyle/>
          <a:p>
            <a:r>
              <a:rPr lang="en-GB"/>
              <a:t>M/ Winokur, A. Zaguri</a:t>
            </a:r>
            <a:endParaRPr lang="he-IL"/>
          </a:p>
        </p:txBody>
      </p:sp>
      <p:sp>
        <p:nvSpPr>
          <p:cNvPr id="4" name="Slide Number Placeholder 3"/>
          <p:cNvSpPr>
            <a:spLocks noGrp="1"/>
          </p:cNvSpPr>
          <p:nvPr>
            <p:ph type="sldNum" sz="quarter" idx="12"/>
          </p:nvPr>
        </p:nvSpPr>
        <p:spPr/>
        <p:txBody>
          <a:bodyPr/>
          <a:lstStyle/>
          <a:p>
            <a:fld id="{75525C7B-EB65-47E5-A1DC-1FED662109C2}" type="slidenum">
              <a:rPr lang="he-IL" smtClean="0"/>
              <a:t>‹#›</a:t>
            </a:fld>
            <a:endParaRPr lang="he-IL"/>
          </a:p>
        </p:txBody>
      </p:sp>
    </p:spTree>
    <p:extLst>
      <p:ext uri="{BB962C8B-B14F-4D97-AF65-F5344CB8AC3E}">
        <p14:creationId xmlns:p14="http://schemas.microsoft.com/office/powerpoint/2010/main" val="324281678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970F00-B37F-4F03-A736-009E30BE459A}" type="datetime8">
              <a:rPr lang="he-IL" smtClean="0"/>
              <a:t>28 ינואר 21</a:t>
            </a:fld>
            <a:endParaRPr lang="he-IL"/>
          </a:p>
        </p:txBody>
      </p:sp>
      <p:sp>
        <p:nvSpPr>
          <p:cNvPr id="6" name="Footer Placeholder 5"/>
          <p:cNvSpPr>
            <a:spLocks noGrp="1"/>
          </p:cNvSpPr>
          <p:nvPr>
            <p:ph type="ftr" sz="quarter" idx="11"/>
          </p:nvPr>
        </p:nvSpPr>
        <p:spPr/>
        <p:txBody>
          <a:bodyPr/>
          <a:lstStyle/>
          <a:p>
            <a:r>
              <a:rPr lang="en-GB"/>
              <a:t>M/ Winokur, A. Zaguri</a:t>
            </a:r>
            <a:endParaRPr lang="he-IL"/>
          </a:p>
        </p:txBody>
      </p:sp>
      <p:sp>
        <p:nvSpPr>
          <p:cNvPr id="7" name="Slide Number Placeholder 6"/>
          <p:cNvSpPr>
            <a:spLocks noGrp="1"/>
          </p:cNvSpPr>
          <p:nvPr>
            <p:ph type="sldNum" sz="quarter" idx="12"/>
          </p:nvPr>
        </p:nvSpPr>
        <p:spPr/>
        <p:txBody>
          <a:bodyPr/>
          <a:lstStyle/>
          <a:p>
            <a:fld id="{75525C7B-EB65-47E5-A1DC-1FED662109C2}" type="slidenum">
              <a:rPr lang="he-IL" smtClean="0"/>
              <a:t>‹#›</a:t>
            </a:fld>
            <a:endParaRPr lang="he-IL"/>
          </a:p>
        </p:txBody>
      </p:sp>
    </p:spTree>
    <p:extLst>
      <p:ext uri="{BB962C8B-B14F-4D97-AF65-F5344CB8AC3E}">
        <p14:creationId xmlns:p14="http://schemas.microsoft.com/office/powerpoint/2010/main" val="349746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8DB17A-A0BC-4F16-9967-E759832F896E}" type="datetime8">
              <a:rPr lang="he-IL" smtClean="0"/>
              <a:t>28 ינואר 21</a:t>
            </a:fld>
            <a:endParaRPr lang="he-IL"/>
          </a:p>
        </p:txBody>
      </p:sp>
      <p:sp>
        <p:nvSpPr>
          <p:cNvPr id="6" name="Footer Placeholder 5"/>
          <p:cNvSpPr>
            <a:spLocks noGrp="1"/>
          </p:cNvSpPr>
          <p:nvPr>
            <p:ph type="ftr" sz="quarter" idx="11"/>
          </p:nvPr>
        </p:nvSpPr>
        <p:spPr/>
        <p:txBody>
          <a:bodyPr/>
          <a:lstStyle/>
          <a:p>
            <a:r>
              <a:rPr lang="en-GB"/>
              <a:t>M/ Winokur, A. Zaguri</a:t>
            </a:r>
            <a:endParaRPr lang="he-IL"/>
          </a:p>
        </p:txBody>
      </p:sp>
      <p:sp>
        <p:nvSpPr>
          <p:cNvPr id="7" name="Slide Number Placeholder 6"/>
          <p:cNvSpPr>
            <a:spLocks noGrp="1"/>
          </p:cNvSpPr>
          <p:nvPr>
            <p:ph type="sldNum" sz="quarter" idx="12"/>
          </p:nvPr>
        </p:nvSpPr>
        <p:spPr/>
        <p:txBody>
          <a:bodyPr/>
          <a:lstStyle/>
          <a:p>
            <a:fld id="{75525C7B-EB65-47E5-A1DC-1FED662109C2}" type="slidenum">
              <a:rPr lang="he-IL" smtClean="0"/>
              <a:t>‹#›</a:t>
            </a:fld>
            <a:endParaRPr lang="he-IL"/>
          </a:p>
        </p:txBody>
      </p:sp>
    </p:spTree>
    <p:extLst>
      <p:ext uri="{BB962C8B-B14F-4D97-AF65-F5344CB8AC3E}">
        <p14:creationId xmlns:p14="http://schemas.microsoft.com/office/powerpoint/2010/main" val="3823068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D1B0726-7A2C-4835-AA9B-9590E75ED752}" type="datetime8">
              <a:rPr lang="he-IL" smtClean="0"/>
              <a:t>28 ינואר 21</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GB"/>
              <a:t>M/ Winokur, A. Zaguri</a:t>
            </a:r>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5525C7B-EB65-47E5-A1DC-1FED662109C2}" type="slidenum">
              <a:rPr lang="he-IL" smtClean="0"/>
              <a:t>‹#›</a:t>
            </a:fld>
            <a:endParaRPr lang="he-IL"/>
          </a:p>
        </p:txBody>
      </p:sp>
      <p:pic>
        <p:nvPicPr>
          <p:cNvPr id="8" name="תמונה 6">
            <a:extLst>
              <a:ext uri="{FF2B5EF4-FFF2-40B4-BE49-F238E27FC236}">
                <a16:creationId xmlns:a16="http://schemas.microsoft.com/office/drawing/2014/main" id="{854DC810-4345-49CC-A16B-5A5A2392AC40}"/>
              </a:ext>
            </a:extLst>
          </p:cNvPr>
          <p:cNvPicPr>
            <a:picLocks noChangeAspect="1"/>
          </p:cNvPicPr>
          <p:nvPr userDrawn="1"/>
        </p:nvPicPr>
        <p:blipFill>
          <a:blip r:embed="rId20"/>
          <a:stretch>
            <a:fillRect/>
          </a:stretch>
        </p:blipFill>
        <p:spPr>
          <a:xfrm>
            <a:off x="11105804" y="1"/>
            <a:ext cx="1084608" cy="732944"/>
          </a:xfrm>
          <a:prstGeom prst="rect">
            <a:avLst/>
          </a:prstGeom>
        </p:spPr>
      </p:pic>
    </p:spTree>
    <p:extLst>
      <p:ext uri="{BB962C8B-B14F-4D97-AF65-F5344CB8AC3E}">
        <p14:creationId xmlns:p14="http://schemas.microsoft.com/office/powerpoint/2010/main" val="115044115"/>
      </p:ext>
    </p:extLst>
  </p:cSld>
  <p:clrMap bg1="dk1" tx1="lt1" bg2="dk2" tx2="lt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 id="2147483985" r:id="rId12"/>
    <p:sldLayoutId id="2147483986" r:id="rId13"/>
    <p:sldLayoutId id="2147483987" r:id="rId14"/>
    <p:sldLayoutId id="2147483988" r:id="rId15"/>
    <p:sldLayoutId id="2147483989" r:id="rId16"/>
    <p:sldLayoutId id="2147483990" r:id="rId17"/>
  </p:sldLayoutIdLst>
  <p:hf hdr="0" dt="0"/>
  <p:txStyles>
    <p:titleStyle>
      <a:lvl1pPr algn="l" defTabSz="914400" rtl="1"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6269" y="896817"/>
            <a:ext cx="9144000" cy="2926246"/>
          </a:xfrm>
        </p:spPr>
        <p:txBody>
          <a:bodyPr>
            <a:noAutofit/>
          </a:bodyPr>
          <a:lstStyle/>
          <a:p>
            <a:pPr algn="ctr"/>
            <a:r>
              <a:rPr lang="en-GB" sz="5400" b="1" dirty="0">
                <a:latin typeface="Narkisim" panose="020E0502050101010101" pitchFamily="34" charset="-79"/>
                <a:cs typeface="Narkisim" panose="020E0502050101010101" pitchFamily="34" charset="-79"/>
              </a:rPr>
              <a:t>Recent Advances in</a:t>
            </a:r>
            <a:br>
              <a:rPr lang="en-GB" sz="5400" b="1" dirty="0">
                <a:latin typeface="Narkisim" panose="020E0502050101010101" pitchFamily="34" charset="-79"/>
                <a:cs typeface="Narkisim" panose="020E0502050101010101" pitchFamily="34" charset="-79"/>
              </a:rPr>
            </a:br>
            <a:r>
              <a:rPr lang="en-GB" sz="5400" b="1" dirty="0">
                <a:latin typeface="Narkisim" panose="020E0502050101010101" pitchFamily="34" charset="-79"/>
                <a:cs typeface="Narkisim" panose="020E0502050101010101" pitchFamily="34" charset="-79"/>
              </a:rPr>
              <a:t>System Modelling and Simulation</a:t>
            </a:r>
            <a:r>
              <a:rPr lang="he-IL" sz="5400" b="1" dirty="0">
                <a:latin typeface="Narkisim" panose="020E0502050101010101" pitchFamily="34" charset="-79"/>
                <a:cs typeface="Narkisim" panose="020E0502050101010101" pitchFamily="34" charset="-79"/>
              </a:rPr>
              <a:t/>
            </a:r>
            <a:br>
              <a:rPr lang="he-IL" sz="5400" b="1" dirty="0">
                <a:latin typeface="Narkisim" panose="020E0502050101010101" pitchFamily="34" charset="-79"/>
                <a:cs typeface="Narkisim" panose="020E0502050101010101" pitchFamily="34" charset="-79"/>
              </a:rPr>
            </a:br>
            <a:r>
              <a:rPr lang="he-IL" sz="5400" b="1" dirty="0">
                <a:latin typeface="Narkisim" panose="020E0502050101010101" pitchFamily="34" charset="-79"/>
                <a:cs typeface="Narkisim" panose="020E0502050101010101" pitchFamily="34" charset="-79"/>
              </a:rPr>
              <a:t/>
            </a:r>
            <a:br>
              <a:rPr lang="he-IL" sz="5400" b="1" dirty="0">
                <a:latin typeface="Narkisim" panose="020E0502050101010101" pitchFamily="34" charset="-79"/>
                <a:cs typeface="Narkisim" panose="020E0502050101010101" pitchFamily="34" charset="-79"/>
              </a:rPr>
            </a:br>
            <a:r>
              <a:rPr lang="en-US" sz="4000" b="1" dirty="0">
                <a:latin typeface="Narkisim" panose="020E0502050101010101" pitchFamily="34" charset="-79"/>
                <a:cs typeface="Narkisim" panose="020E0502050101010101" pitchFamily="34" charset="-79"/>
              </a:rPr>
              <a:t>Dr. Michael Winokur and </a:t>
            </a:r>
            <a:r>
              <a:rPr lang="en-US" sz="4000" b="1" dirty="0" err="1">
                <a:latin typeface="Narkisim" panose="020E0502050101010101" pitchFamily="34" charset="-79"/>
                <a:cs typeface="Narkisim" panose="020E0502050101010101" pitchFamily="34" charset="-79"/>
              </a:rPr>
              <a:t>Avi</a:t>
            </a:r>
            <a:r>
              <a:rPr lang="en-US" sz="4000" b="1" dirty="0">
                <a:latin typeface="Narkisim" panose="020E0502050101010101" pitchFamily="34" charset="-79"/>
                <a:cs typeface="Narkisim" panose="020E0502050101010101" pitchFamily="34" charset="-79"/>
              </a:rPr>
              <a:t> </a:t>
            </a:r>
            <a:r>
              <a:rPr lang="en-US" sz="4000" b="1" dirty="0" err="1">
                <a:latin typeface="Narkisim" panose="020E0502050101010101" pitchFamily="34" charset="-79"/>
                <a:cs typeface="Narkisim" panose="020E0502050101010101" pitchFamily="34" charset="-79"/>
              </a:rPr>
              <a:t>Zaguri</a:t>
            </a:r>
            <a:r>
              <a:rPr lang="en-US" sz="4000" b="1" dirty="0">
                <a:latin typeface="Narkisim" panose="020E0502050101010101" pitchFamily="34" charset="-79"/>
                <a:cs typeface="Narkisim" panose="020E0502050101010101" pitchFamily="34" charset="-79"/>
              </a:rPr>
              <a:t/>
            </a:r>
            <a:br>
              <a:rPr lang="en-US" sz="4000" b="1" dirty="0">
                <a:latin typeface="Narkisim" panose="020E0502050101010101" pitchFamily="34" charset="-79"/>
                <a:cs typeface="Narkisim" panose="020E0502050101010101" pitchFamily="34" charset="-79"/>
              </a:rPr>
            </a:br>
            <a:r>
              <a:rPr lang="en-US" sz="4000" b="1" dirty="0">
                <a:latin typeface="Narkisim" panose="020E0502050101010101" pitchFamily="34" charset="-79"/>
                <a:cs typeface="Narkisim" panose="020E0502050101010101" pitchFamily="34" charset="-79"/>
              </a:rPr>
              <a:t>Faculty of Technology Management - HIT</a:t>
            </a:r>
            <a:r>
              <a:rPr lang="en-US" sz="4000" dirty="0">
                <a:effectLst/>
                <a:latin typeface="Narkisim" panose="020E0502050101010101" pitchFamily="34" charset="-79"/>
                <a:cs typeface="Narkisim" panose="020E0502050101010101" pitchFamily="34" charset="-79"/>
              </a:rPr>
              <a:t/>
            </a:r>
            <a:br>
              <a:rPr lang="en-US" sz="4000" dirty="0">
                <a:effectLst/>
                <a:latin typeface="Narkisim" panose="020E0502050101010101" pitchFamily="34" charset="-79"/>
                <a:cs typeface="Narkisim" panose="020E0502050101010101" pitchFamily="34" charset="-79"/>
              </a:rPr>
            </a:br>
            <a:r>
              <a:rPr lang="en-US" sz="4000" dirty="0">
                <a:effectLst/>
                <a:latin typeface="Narkisim" panose="020E0502050101010101" pitchFamily="34" charset="-79"/>
                <a:cs typeface="Narkisim" panose="020E0502050101010101" pitchFamily="34" charset="-79"/>
              </a:rPr>
              <a:t>Feb 2021</a:t>
            </a:r>
            <a:r>
              <a:rPr lang="he-IL" sz="5400" b="1" dirty="0">
                <a:latin typeface="Narkisim" panose="020E0502050101010101" pitchFamily="34" charset="-79"/>
                <a:cs typeface="Narkisim" panose="020E0502050101010101" pitchFamily="34" charset="-79"/>
              </a:rPr>
              <a:t/>
            </a:r>
            <a:br>
              <a:rPr lang="he-IL" sz="5400" b="1" dirty="0">
                <a:latin typeface="Narkisim" panose="020E0502050101010101" pitchFamily="34" charset="-79"/>
                <a:cs typeface="Narkisim" panose="020E0502050101010101" pitchFamily="34" charset="-79"/>
              </a:rPr>
            </a:br>
            <a:r>
              <a:rPr lang="en-US" sz="5400" dirty="0"/>
              <a:t/>
            </a:r>
            <a:br>
              <a:rPr lang="en-US" sz="5400" dirty="0"/>
            </a:br>
            <a:r>
              <a:rPr lang="en-US" sz="5400" dirty="0"/>
              <a:t> </a:t>
            </a:r>
            <a:br>
              <a:rPr lang="en-US" sz="5400" dirty="0"/>
            </a:br>
            <a:endParaRPr lang="he-IL" sz="5400"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687762" y="5092117"/>
            <a:ext cx="10201013" cy="1155324"/>
          </a:xfrm>
          <a:prstGeom prst="rect">
            <a:avLst/>
          </a:prstGeom>
        </p:spPr>
        <p:txBody>
          <a:bodyPr vert="horz" lIns="91440" tIns="45720" rIns="91440" bIns="45720" rtlCol="0" anchor="b">
            <a:noAutofit/>
          </a:bodyPr>
          <a:lstStyle>
            <a:lvl1pPr marL="0" indent="0" algn="r" defTabSz="914400" rtl="1"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he-IL" b="1" spc="-300" dirty="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latin typeface="Narkisim" panose="020E0502050101010101" pitchFamily="34" charset="-79"/>
              <a:ea typeface="+mj-ea"/>
              <a:cs typeface="+mj-cs"/>
            </a:endParaRPr>
          </a:p>
        </p:txBody>
      </p:sp>
      <p:sp>
        <p:nvSpPr>
          <p:cNvPr id="7" name="Slide Number Placeholder 6"/>
          <p:cNvSpPr>
            <a:spLocks noGrp="1"/>
          </p:cNvSpPr>
          <p:nvPr>
            <p:ph type="sldNum" sz="quarter" idx="12"/>
          </p:nvPr>
        </p:nvSpPr>
        <p:spPr/>
        <p:txBody>
          <a:bodyPr/>
          <a:lstStyle/>
          <a:p>
            <a:fld id="{75525C7B-EB65-47E5-A1DC-1FED662109C2}" type="slidenum">
              <a:rPr lang="he-IL" smtClean="0"/>
              <a:t>1</a:t>
            </a:fld>
            <a:endParaRPr lang="he-IL"/>
          </a:p>
        </p:txBody>
      </p:sp>
      <p:sp>
        <p:nvSpPr>
          <p:cNvPr id="3" name="Footer Placeholder 2">
            <a:extLst>
              <a:ext uri="{FF2B5EF4-FFF2-40B4-BE49-F238E27FC236}">
                <a16:creationId xmlns:a16="http://schemas.microsoft.com/office/drawing/2014/main" id="{8ED90AFC-F956-4756-BD64-9427C97DE851}"/>
              </a:ext>
            </a:extLst>
          </p:cNvPr>
          <p:cNvSpPr>
            <a:spLocks noGrp="1"/>
          </p:cNvSpPr>
          <p:nvPr>
            <p:ph type="ftr" sz="quarter" idx="11"/>
          </p:nvPr>
        </p:nvSpPr>
        <p:spPr/>
        <p:txBody>
          <a:bodyPr/>
          <a:lstStyle/>
          <a:p>
            <a:r>
              <a:rPr lang="en-GB" dirty="0"/>
              <a:t>M. Winokur, A. Zaguri</a:t>
            </a:r>
            <a:endParaRPr lang="he-IL" dirty="0"/>
          </a:p>
        </p:txBody>
      </p:sp>
    </p:spTree>
    <p:extLst>
      <p:ext uri="{BB962C8B-B14F-4D97-AF65-F5344CB8AC3E}">
        <p14:creationId xmlns:p14="http://schemas.microsoft.com/office/powerpoint/2010/main" val="15876461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Narkisim" panose="020E0502050101010101" pitchFamily="34" charset="-79"/>
                <a:cs typeface="Narkisim" panose="020E0502050101010101" pitchFamily="34" charset="-79"/>
              </a:rPr>
              <a:t>Indicators for examining research questions</a:t>
            </a:r>
            <a:endParaRPr lang="he-IL" dirty="0">
              <a:solidFill>
                <a:srgbClr val="FF0000"/>
              </a:solidFill>
              <a:latin typeface="Narkisim" panose="020E0502050101010101" pitchFamily="34" charset="-79"/>
              <a:cs typeface="Narkisim" panose="020E0502050101010101" pitchFamily="34" charset="-79"/>
            </a:endParaRPr>
          </a:p>
        </p:txBody>
      </p:sp>
      <p:sp>
        <p:nvSpPr>
          <p:cNvPr id="5" name="Slide Number Placeholder 4"/>
          <p:cNvSpPr>
            <a:spLocks noGrp="1"/>
          </p:cNvSpPr>
          <p:nvPr>
            <p:ph type="sldNum" sz="quarter" idx="12"/>
          </p:nvPr>
        </p:nvSpPr>
        <p:spPr/>
        <p:txBody>
          <a:bodyPr/>
          <a:lstStyle/>
          <a:p>
            <a:fld id="{75525C7B-EB65-47E5-A1DC-1FED662109C2}" type="slidenum">
              <a:rPr lang="he-IL" smtClean="0"/>
              <a:t>10</a:t>
            </a:fld>
            <a:endParaRPr lang="he-IL"/>
          </a:p>
        </p:txBody>
      </p:sp>
      <p:graphicFrame>
        <p:nvGraphicFramePr>
          <p:cNvPr id="4" name="Table 3"/>
          <p:cNvGraphicFramePr>
            <a:graphicFrameLocks noGrp="1"/>
          </p:cNvGraphicFramePr>
          <p:nvPr>
            <p:extLst>
              <p:ext uri="{D42A27DB-BD31-4B8C-83A1-F6EECF244321}">
                <p14:modId xmlns:p14="http://schemas.microsoft.com/office/powerpoint/2010/main" val="1147110135"/>
              </p:ext>
            </p:extLst>
          </p:nvPr>
        </p:nvGraphicFramePr>
        <p:xfrm>
          <a:off x="1803862" y="2331554"/>
          <a:ext cx="7973677" cy="3142696"/>
        </p:xfrm>
        <a:graphic>
          <a:graphicData uri="http://schemas.openxmlformats.org/drawingml/2006/table">
            <a:tbl>
              <a:tblPr rtl="1" firstRow="1" firstCol="1" bandRow="1">
                <a:tableStyleId>{5C22544A-7EE6-4342-B048-85BDC9FD1C3A}</a:tableStyleId>
              </a:tblPr>
              <a:tblGrid>
                <a:gridCol w="1513990">
                  <a:extLst>
                    <a:ext uri="{9D8B030D-6E8A-4147-A177-3AD203B41FA5}">
                      <a16:colId xmlns:a16="http://schemas.microsoft.com/office/drawing/2014/main" val="2174068570"/>
                    </a:ext>
                  </a:extLst>
                </a:gridCol>
                <a:gridCol w="6459687">
                  <a:extLst>
                    <a:ext uri="{9D8B030D-6E8A-4147-A177-3AD203B41FA5}">
                      <a16:colId xmlns:a16="http://schemas.microsoft.com/office/drawing/2014/main" val="1510033867"/>
                    </a:ext>
                  </a:extLst>
                </a:gridCol>
              </a:tblGrid>
              <a:tr h="633526">
                <a:tc>
                  <a:txBody>
                    <a:bodyPr/>
                    <a:lstStyle/>
                    <a:p>
                      <a:pPr algn="ctr" rtl="1">
                        <a:lnSpc>
                          <a:spcPct val="107000"/>
                        </a:lnSpc>
                        <a:spcAft>
                          <a:spcPts val="0"/>
                        </a:spcAft>
                      </a:pPr>
                      <a:r>
                        <a:rPr lang="en-US" sz="1800" cap="small" dirty="0">
                          <a:effectLst/>
                          <a:latin typeface="Calibri" panose="020F0502020204030204" pitchFamily="34" charset="0"/>
                          <a:ea typeface="Calibri" panose="020F0502020204030204" pitchFamily="34" charset="0"/>
                          <a:cs typeface="Arial" panose="020B0604020202020204" pitchFamily="34" charset="0"/>
                        </a:rPr>
                        <a:t>Weights</a:t>
                      </a:r>
                    </a:p>
                    <a:p>
                      <a:pPr algn="ctr" rtl="1">
                        <a:lnSpc>
                          <a:spcPct val="107000"/>
                        </a:lnSpc>
                        <a:spcAft>
                          <a:spcPts val="0"/>
                        </a:spcAft>
                      </a:pPr>
                      <a:endParaRPr lang="en-US" sz="1100" cap="small"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1">
                        <a:lnSpc>
                          <a:spcPct val="107000"/>
                        </a:lnSpc>
                        <a:spcAft>
                          <a:spcPts val="0"/>
                        </a:spcAft>
                      </a:pPr>
                      <a:r>
                        <a:rPr lang="en-US" sz="1800" cap="small" dirty="0">
                          <a:effectLst/>
                        </a:rPr>
                        <a:t>Indicators</a:t>
                      </a:r>
                      <a:endParaRPr lang="en-US" sz="1100" cap="small"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69114781"/>
                  </a:ext>
                </a:extLst>
              </a:tr>
              <a:tr h="331847">
                <a:tc>
                  <a:txBody>
                    <a:bodyPr/>
                    <a:lstStyle/>
                    <a:p>
                      <a:pPr algn="ctr" rtl="1">
                        <a:lnSpc>
                          <a:spcPct val="107000"/>
                        </a:lnSpc>
                        <a:spcAft>
                          <a:spcPts val="0"/>
                        </a:spcAft>
                      </a:pPr>
                      <a:r>
                        <a:rPr lang="he-IL" sz="1800" cap="small">
                          <a:effectLst/>
                        </a:rPr>
                        <a:t>20%</a:t>
                      </a:r>
                      <a:endParaRPr lang="en-US" sz="1100" cap="sma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1">
                        <a:lnSpc>
                          <a:spcPct val="107000"/>
                        </a:lnSpc>
                        <a:spcAft>
                          <a:spcPts val="0"/>
                        </a:spcAft>
                      </a:pPr>
                      <a:r>
                        <a:rPr lang="en-US" sz="1800" cap="small">
                          <a:effectLst/>
                        </a:rPr>
                        <a:t>Visual convenience</a:t>
                      </a:r>
                      <a:endParaRPr lang="en-US" sz="1100" cap="sma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28158811"/>
                  </a:ext>
                </a:extLst>
              </a:tr>
              <a:tr h="321791">
                <a:tc>
                  <a:txBody>
                    <a:bodyPr/>
                    <a:lstStyle/>
                    <a:p>
                      <a:pPr algn="ctr" rtl="1">
                        <a:lnSpc>
                          <a:spcPct val="107000"/>
                        </a:lnSpc>
                        <a:spcAft>
                          <a:spcPts val="0"/>
                        </a:spcAft>
                      </a:pPr>
                      <a:r>
                        <a:rPr lang="he-IL" sz="1800" cap="small">
                          <a:effectLst/>
                        </a:rPr>
                        <a:t>20%</a:t>
                      </a:r>
                      <a:endParaRPr lang="en-US" sz="1100" cap="sma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1">
                        <a:lnSpc>
                          <a:spcPct val="107000"/>
                        </a:lnSpc>
                        <a:spcAft>
                          <a:spcPts val="0"/>
                        </a:spcAft>
                      </a:pPr>
                      <a:r>
                        <a:rPr lang="en-US" sz="1800" cap="small">
                          <a:effectLst/>
                        </a:rPr>
                        <a:t>Performing re-setting / updating setting</a:t>
                      </a:r>
                      <a:endParaRPr lang="en-US" sz="1100" cap="sma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95640210"/>
                  </a:ext>
                </a:extLst>
              </a:tr>
              <a:tr h="605975">
                <a:tc>
                  <a:txBody>
                    <a:bodyPr/>
                    <a:lstStyle/>
                    <a:p>
                      <a:pPr algn="ctr" rtl="1">
                        <a:lnSpc>
                          <a:spcPct val="107000"/>
                        </a:lnSpc>
                        <a:spcAft>
                          <a:spcPts val="0"/>
                        </a:spcAft>
                      </a:pPr>
                      <a:r>
                        <a:rPr lang="he-IL" sz="1800" cap="small">
                          <a:effectLst/>
                        </a:rPr>
                        <a:t>10%</a:t>
                      </a:r>
                      <a:endParaRPr lang="en-US" sz="1100" cap="sma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1">
                        <a:lnSpc>
                          <a:spcPct val="107000"/>
                        </a:lnSpc>
                        <a:spcAft>
                          <a:spcPts val="0"/>
                        </a:spcAft>
                      </a:pPr>
                      <a:r>
                        <a:rPr lang="en-US" sz="1800" cap="small">
                          <a:effectLst/>
                        </a:rPr>
                        <a:t>IN \ OUT</a:t>
                      </a:r>
                      <a:r>
                        <a:rPr lang="he-IL" sz="1800" cap="small">
                          <a:effectLst/>
                        </a:rPr>
                        <a:t> - </a:t>
                      </a:r>
                      <a:r>
                        <a:rPr lang="en-US" sz="1800" cap="small">
                          <a:effectLst/>
                        </a:rPr>
                        <a:t>change inputs and outputs in the various systems</a:t>
                      </a:r>
                      <a:endParaRPr lang="en-US" sz="1100" cap="sma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28923842"/>
                  </a:ext>
                </a:extLst>
              </a:tr>
              <a:tr h="321791">
                <a:tc>
                  <a:txBody>
                    <a:bodyPr/>
                    <a:lstStyle/>
                    <a:p>
                      <a:pPr algn="ctr" rtl="1">
                        <a:lnSpc>
                          <a:spcPct val="107000"/>
                        </a:lnSpc>
                        <a:spcAft>
                          <a:spcPts val="0"/>
                        </a:spcAft>
                      </a:pPr>
                      <a:r>
                        <a:rPr lang="he-IL" sz="1800" cap="small">
                          <a:effectLst/>
                        </a:rPr>
                        <a:t>10%</a:t>
                      </a:r>
                      <a:endParaRPr lang="en-US" sz="1100" cap="sma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1">
                        <a:lnSpc>
                          <a:spcPct val="107000"/>
                        </a:lnSpc>
                        <a:spcAft>
                          <a:spcPts val="0"/>
                        </a:spcAft>
                      </a:pPr>
                      <a:r>
                        <a:rPr lang="en-US" sz="1800" cap="small">
                          <a:effectLst/>
                        </a:rPr>
                        <a:t>Architecture changes by moving elements</a:t>
                      </a:r>
                      <a:endParaRPr lang="en-US" sz="1100" cap="sma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32362602"/>
                  </a:ext>
                </a:extLst>
              </a:tr>
              <a:tr h="605975">
                <a:tc>
                  <a:txBody>
                    <a:bodyPr/>
                    <a:lstStyle/>
                    <a:p>
                      <a:pPr algn="ctr" rtl="1">
                        <a:lnSpc>
                          <a:spcPct val="107000"/>
                        </a:lnSpc>
                        <a:spcAft>
                          <a:spcPts val="0"/>
                        </a:spcAft>
                      </a:pPr>
                      <a:r>
                        <a:rPr lang="he-IL" sz="1800" cap="small">
                          <a:effectLst/>
                        </a:rPr>
                        <a:t>10%</a:t>
                      </a:r>
                      <a:endParaRPr lang="en-US" sz="1100" cap="sma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1">
                        <a:lnSpc>
                          <a:spcPct val="107000"/>
                        </a:lnSpc>
                        <a:spcAft>
                          <a:spcPts val="0"/>
                        </a:spcAft>
                      </a:pPr>
                      <a:r>
                        <a:rPr lang="en-US" sz="1800" cap="small">
                          <a:effectLst/>
                        </a:rPr>
                        <a:t>A modeling language is familiar to all project participants</a:t>
                      </a:r>
                      <a:endParaRPr lang="en-US" sz="1100" cap="sma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731644293"/>
                  </a:ext>
                </a:extLst>
              </a:tr>
              <a:tr h="321791">
                <a:tc>
                  <a:txBody>
                    <a:bodyPr/>
                    <a:lstStyle/>
                    <a:p>
                      <a:pPr algn="ctr" rtl="1">
                        <a:lnSpc>
                          <a:spcPct val="107000"/>
                        </a:lnSpc>
                        <a:spcAft>
                          <a:spcPts val="0"/>
                        </a:spcAft>
                      </a:pPr>
                      <a:r>
                        <a:rPr lang="he-IL" sz="1800" cap="small">
                          <a:effectLst/>
                        </a:rPr>
                        <a:t>30%</a:t>
                      </a:r>
                      <a:endParaRPr lang="en-US" sz="1100" cap="sma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1">
                        <a:lnSpc>
                          <a:spcPct val="107000"/>
                        </a:lnSpc>
                        <a:spcAft>
                          <a:spcPts val="0"/>
                        </a:spcAft>
                      </a:pPr>
                      <a:r>
                        <a:rPr lang="en-US" sz="1800" cap="small" dirty="0">
                          <a:effectLst/>
                        </a:rPr>
                        <a:t>Effect of changes in the middle of the project</a:t>
                      </a:r>
                      <a:endParaRPr lang="en-US" sz="1100" cap="small"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28155391"/>
                  </a:ext>
                </a:extLst>
              </a:tr>
            </a:tbl>
          </a:graphicData>
        </a:graphic>
      </p:graphicFrame>
      <p:sp>
        <p:nvSpPr>
          <p:cNvPr id="3" name="Footer Placeholder 2">
            <a:extLst>
              <a:ext uri="{FF2B5EF4-FFF2-40B4-BE49-F238E27FC236}">
                <a16:creationId xmlns:a16="http://schemas.microsoft.com/office/drawing/2014/main" id="{9DE6A03D-4BA3-4BD1-9F21-80F00680E9BC}"/>
              </a:ext>
            </a:extLst>
          </p:cNvPr>
          <p:cNvSpPr>
            <a:spLocks noGrp="1"/>
          </p:cNvSpPr>
          <p:nvPr>
            <p:ph type="ftr" sz="quarter" idx="11"/>
          </p:nvPr>
        </p:nvSpPr>
        <p:spPr/>
        <p:txBody>
          <a:bodyPr/>
          <a:lstStyle/>
          <a:p>
            <a:r>
              <a:rPr lang="en-GB" dirty="0"/>
              <a:t>M. Winokur, A. Zaguri</a:t>
            </a:r>
            <a:endParaRPr lang="he-IL" dirty="0"/>
          </a:p>
        </p:txBody>
      </p:sp>
    </p:spTree>
    <p:extLst>
      <p:ext uri="{BB962C8B-B14F-4D97-AF65-F5344CB8AC3E}">
        <p14:creationId xmlns:p14="http://schemas.microsoft.com/office/powerpoint/2010/main" val="13587089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6313" y="1866985"/>
            <a:ext cx="9144000" cy="3029211"/>
          </a:xfrm>
        </p:spPr>
        <p:txBody>
          <a:bodyPr>
            <a:noAutofit/>
          </a:bodyPr>
          <a:lstStyle/>
          <a:p>
            <a:pPr algn="ctr" rtl="0"/>
            <a:r>
              <a:rPr lang="en-US" sz="11500" b="1" dirty="0">
                <a:latin typeface="Narkisim" panose="020E0502050101010101" pitchFamily="34" charset="-79"/>
                <a:cs typeface="Narkisim" panose="020E0502050101010101" pitchFamily="34" charset="-79"/>
              </a:rPr>
              <a:t>Results Summary</a:t>
            </a:r>
            <a:endParaRPr lang="he-IL" sz="4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75525C7B-EB65-47E5-A1DC-1FED662109C2}" type="slidenum">
              <a:rPr lang="he-IL" smtClean="0"/>
              <a:t>11</a:t>
            </a:fld>
            <a:endParaRPr lang="he-IL"/>
          </a:p>
        </p:txBody>
      </p:sp>
      <p:sp>
        <p:nvSpPr>
          <p:cNvPr id="3" name="Footer Placeholder 2">
            <a:extLst>
              <a:ext uri="{FF2B5EF4-FFF2-40B4-BE49-F238E27FC236}">
                <a16:creationId xmlns:a16="http://schemas.microsoft.com/office/drawing/2014/main" id="{E9E62247-25A5-45D9-AED2-0FA3D4009FA6}"/>
              </a:ext>
            </a:extLst>
          </p:cNvPr>
          <p:cNvSpPr>
            <a:spLocks noGrp="1"/>
          </p:cNvSpPr>
          <p:nvPr>
            <p:ph type="ftr" sz="quarter" idx="11"/>
          </p:nvPr>
        </p:nvSpPr>
        <p:spPr/>
        <p:txBody>
          <a:bodyPr/>
          <a:lstStyle/>
          <a:p>
            <a:r>
              <a:rPr lang="en-GB" dirty="0"/>
              <a:t>M. Winokur, A. Zaguri</a:t>
            </a:r>
            <a:endParaRPr lang="he-IL" dirty="0"/>
          </a:p>
        </p:txBody>
      </p:sp>
    </p:spTree>
    <p:extLst>
      <p:ext uri="{BB962C8B-B14F-4D97-AF65-F5344CB8AC3E}">
        <p14:creationId xmlns:p14="http://schemas.microsoft.com/office/powerpoint/2010/main" val="857665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rtl="0"/>
            <a:r>
              <a:rPr lang="en-US" sz="4000" dirty="0">
                <a:latin typeface="Narkisim" panose="020E0502050101010101" pitchFamily="34" charset="-79"/>
                <a:cs typeface="Narkisim" panose="020E0502050101010101" pitchFamily="34" charset="-79"/>
              </a:rPr>
              <a:t>Advantages and disadvantages - </a:t>
            </a:r>
            <a:br>
              <a:rPr lang="en-US" sz="4000" dirty="0">
                <a:latin typeface="Narkisim" panose="020E0502050101010101" pitchFamily="34" charset="-79"/>
                <a:cs typeface="Narkisim" panose="020E0502050101010101" pitchFamily="34" charset="-79"/>
              </a:rPr>
            </a:br>
            <a:r>
              <a:rPr lang="en-US" sz="4000" dirty="0">
                <a:latin typeface="Narkisim" panose="020E0502050101010101" pitchFamily="34" charset="-79"/>
                <a:cs typeface="Narkisim" panose="020E0502050101010101" pitchFamily="34" charset="-79"/>
              </a:rPr>
              <a:t>System Composer + ECSAM</a:t>
            </a:r>
            <a:endParaRPr lang="he-IL" sz="4000" dirty="0">
              <a:latin typeface="Narkisim" panose="020E0502050101010101" pitchFamily="34" charset="-79"/>
              <a:cs typeface="Narkisim" panose="020E0502050101010101" pitchFamily="34" charset="-79"/>
            </a:endParaRPr>
          </a:p>
        </p:txBody>
      </p:sp>
      <p:sp>
        <p:nvSpPr>
          <p:cNvPr id="3" name="Content Placeholder 2"/>
          <p:cNvSpPr>
            <a:spLocks noGrp="1"/>
          </p:cNvSpPr>
          <p:nvPr>
            <p:ph idx="1"/>
          </p:nvPr>
        </p:nvSpPr>
        <p:spPr>
          <a:xfrm>
            <a:off x="838201" y="1690688"/>
            <a:ext cx="6263054" cy="4293821"/>
          </a:xfrm>
        </p:spPr>
        <p:txBody>
          <a:bodyPr>
            <a:noAutofit/>
          </a:bodyPr>
          <a:lstStyle/>
          <a:p>
            <a:pPr algn="l" rtl="0">
              <a:lnSpc>
                <a:spcPct val="170000"/>
              </a:lnSpc>
            </a:pPr>
            <a:r>
              <a:rPr lang="en-US" sz="1800" dirty="0">
                <a:latin typeface="Narkisim" panose="020E0502050101010101" pitchFamily="34" charset="-79"/>
                <a:cs typeface="Narkisim" panose="020E0502050101010101" pitchFamily="34" charset="-79"/>
              </a:rPr>
              <a:t>Advantages</a:t>
            </a:r>
            <a:endParaRPr lang="he-IL" sz="1800" dirty="0">
              <a:latin typeface="Narkisim" panose="020E0502050101010101" pitchFamily="34" charset="-79"/>
              <a:cs typeface="Narkisim" panose="020E0502050101010101" pitchFamily="34" charset="-79"/>
            </a:endParaRPr>
          </a:p>
          <a:p>
            <a:pPr marL="914400" lvl="1" indent="-457200" algn="l" rtl="0">
              <a:lnSpc>
                <a:spcPct val="80000"/>
              </a:lnSpc>
              <a:buFont typeface="+mj-lt"/>
              <a:buAutoNum type="arabicPeriod"/>
            </a:pPr>
            <a:r>
              <a:rPr lang="en-US" sz="1400" dirty="0">
                <a:latin typeface="Narkisim" panose="020E0502050101010101" pitchFamily="34" charset="-79"/>
                <a:cs typeface="Narkisim" panose="020E0502050101010101" pitchFamily="34" charset="-79"/>
              </a:rPr>
              <a:t>Clear visual display</a:t>
            </a:r>
          </a:p>
          <a:p>
            <a:pPr marL="914400" lvl="1" indent="-457200" algn="l" rtl="0">
              <a:lnSpc>
                <a:spcPct val="80000"/>
              </a:lnSpc>
              <a:buFont typeface="+mj-lt"/>
              <a:buAutoNum type="arabicPeriod"/>
            </a:pPr>
            <a:r>
              <a:rPr lang="en-US" sz="1400" dirty="0">
                <a:latin typeface="Narkisim" panose="020E0502050101010101" pitchFamily="34" charset="-79"/>
                <a:cs typeface="Narkisim" panose="020E0502050101010101" pitchFamily="34" charset="-79"/>
              </a:rPr>
              <a:t>Switch in a simple and immediate way between the various components</a:t>
            </a:r>
          </a:p>
          <a:p>
            <a:pPr marL="914400" lvl="1" indent="-457200" algn="l" rtl="0">
              <a:lnSpc>
                <a:spcPct val="80000"/>
              </a:lnSpc>
              <a:buFont typeface="+mj-lt"/>
              <a:buAutoNum type="arabicPeriod"/>
            </a:pPr>
            <a:r>
              <a:rPr lang="en-US" sz="1400" dirty="0">
                <a:latin typeface="Narkisim" panose="020E0502050101010101" pitchFamily="34" charset="-79"/>
                <a:cs typeface="Narkisim" panose="020E0502050101010101" pitchFamily="34" charset="-79"/>
              </a:rPr>
              <a:t>Add and remove components easily and quickly</a:t>
            </a:r>
          </a:p>
          <a:p>
            <a:pPr marL="914400" lvl="1" indent="-457200" algn="l" rtl="0">
              <a:lnSpc>
                <a:spcPct val="80000"/>
              </a:lnSpc>
              <a:buFont typeface="+mj-lt"/>
              <a:buAutoNum type="arabicPeriod"/>
            </a:pPr>
            <a:r>
              <a:rPr lang="en-US" sz="1400" dirty="0">
                <a:latin typeface="Narkisim" panose="020E0502050101010101" pitchFamily="34" charset="-79"/>
                <a:cs typeface="Narkisim" panose="020E0502050101010101" pitchFamily="34" charset="-79"/>
              </a:rPr>
              <a:t>A simple link between the various components</a:t>
            </a:r>
          </a:p>
          <a:p>
            <a:pPr marL="914400" lvl="1" indent="-457200" algn="l" rtl="0">
              <a:lnSpc>
                <a:spcPct val="80000"/>
              </a:lnSpc>
              <a:buFont typeface="+mj-lt"/>
              <a:buAutoNum type="arabicPeriod"/>
            </a:pPr>
            <a:r>
              <a:rPr lang="en-US" sz="1400" dirty="0">
                <a:latin typeface="Narkisim" panose="020E0502050101010101" pitchFamily="34" charset="-79"/>
                <a:cs typeface="Narkisim" panose="020E0502050101010101" pitchFamily="34" charset="-79"/>
              </a:rPr>
              <a:t>Receive data on each link (parameters, protocol, inheritances if any, etc.)</a:t>
            </a:r>
          </a:p>
          <a:p>
            <a:pPr marL="914400" lvl="1" indent="-457200" algn="l" rtl="0">
              <a:lnSpc>
                <a:spcPct val="80000"/>
              </a:lnSpc>
              <a:buFont typeface="+mj-lt"/>
              <a:buAutoNum type="arabicPeriod"/>
            </a:pPr>
            <a:r>
              <a:rPr lang="en-US" sz="1400" dirty="0">
                <a:latin typeface="Narkisim" panose="020E0502050101010101" pitchFamily="34" charset="-79"/>
                <a:cs typeface="Narkisim" panose="020E0502050101010101" pitchFamily="34" charset="-79"/>
              </a:rPr>
              <a:t>Linking the requirements documents / parts of the document to each component in the system</a:t>
            </a:r>
          </a:p>
          <a:p>
            <a:pPr marL="914400" lvl="1" indent="-457200" algn="l" rtl="0">
              <a:lnSpc>
                <a:spcPct val="80000"/>
              </a:lnSpc>
              <a:buFont typeface="+mj-lt"/>
              <a:buAutoNum type="arabicPeriod"/>
            </a:pPr>
            <a:r>
              <a:rPr lang="en-US" sz="1400" dirty="0">
                <a:latin typeface="Narkisim" panose="020E0502050101010101" pitchFamily="34" charset="-79"/>
                <a:cs typeface="Narkisim" panose="020E0502050101010101" pitchFamily="34" charset="-79"/>
              </a:rPr>
              <a:t>Perform simulations in a simple way while receiving data on each and every step</a:t>
            </a:r>
          </a:p>
          <a:p>
            <a:pPr marL="914400" lvl="1" indent="-457200" algn="l" rtl="0">
              <a:lnSpc>
                <a:spcPct val="80000"/>
              </a:lnSpc>
              <a:buFont typeface="+mj-lt"/>
              <a:buAutoNum type="arabicPeriod"/>
            </a:pPr>
            <a:r>
              <a:rPr lang="en-US" sz="1400" dirty="0">
                <a:latin typeface="Narkisim" panose="020E0502050101010101" pitchFamily="34" charset="-79"/>
                <a:cs typeface="Narkisim" panose="020E0502050101010101" pitchFamily="34" charset="-79"/>
              </a:rPr>
              <a:t>Duplicate large and complex elements</a:t>
            </a:r>
          </a:p>
          <a:p>
            <a:pPr marL="914400" lvl="1" indent="-457200" algn="l" rtl="0">
              <a:lnSpc>
                <a:spcPct val="80000"/>
              </a:lnSpc>
              <a:buFont typeface="+mj-lt"/>
              <a:buAutoNum type="arabicPeriod"/>
            </a:pPr>
            <a:r>
              <a:rPr lang="en-US" sz="1400" dirty="0">
                <a:latin typeface="Narkisim" panose="020E0502050101010101" pitchFamily="34" charset="-79"/>
                <a:cs typeface="Narkisim" panose="020E0502050101010101" pitchFamily="34" charset="-79"/>
              </a:rPr>
              <a:t>Ability to share the project in a simple way</a:t>
            </a:r>
          </a:p>
          <a:p>
            <a:pPr algn="l" rtl="0">
              <a:lnSpc>
                <a:spcPct val="170000"/>
              </a:lnSpc>
            </a:pPr>
            <a:r>
              <a:rPr lang="en-US" sz="1800" dirty="0">
                <a:latin typeface="Narkisim" panose="020E0502050101010101" pitchFamily="34" charset="-79"/>
                <a:cs typeface="Narkisim" panose="020E0502050101010101" pitchFamily="34" charset="-79"/>
              </a:rPr>
              <a:t>Disadvantages</a:t>
            </a:r>
            <a:endParaRPr lang="he-IL" sz="1800" dirty="0">
              <a:latin typeface="Narkisim" panose="020E0502050101010101" pitchFamily="34" charset="-79"/>
              <a:cs typeface="Narkisim" panose="020E0502050101010101" pitchFamily="34" charset="-79"/>
            </a:endParaRPr>
          </a:p>
          <a:p>
            <a:pPr marL="914400" lvl="1" indent="-457200" algn="l" rtl="0">
              <a:lnSpc>
                <a:spcPct val="80000"/>
              </a:lnSpc>
              <a:buFont typeface="+mj-lt"/>
              <a:buAutoNum type="arabicPeriod"/>
            </a:pPr>
            <a:r>
              <a:rPr lang="en-US" sz="1400" dirty="0">
                <a:latin typeface="Narkisim" panose="020E0502050101010101" pitchFamily="34" charset="-79"/>
                <a:cs typeface="Narkisim" panose="020E0502050101010101" pitchFamily="34" charset="-79"/>
              </a:rPr>
              <a:t>Changing architecture can be very complicated</a:t>
            </a:r>
          </a:p>
          <a:p>
            <a:pPr marL="914400" lvl="1" indent="-457200" algn="l" rtl="0">
              <a:lnSpc>
                <a:spcPct val="80000"/>
              </a:lnSpc>
              <a:buFont typeface="+mj-lt"/>
              <a:buAutoNum type="arabicPeriod"/>
            </a:pPr>
            <a:r>
              <a:rPr lang="en-US" sz="1400" dirty="0">
                <a:latin typeface="Narkisim" panose="020E0502050101010101" pitchFamily="34" charset="-79"/>
                <a:cs typeface="Narkisim" panose="020E0502050101010101" pitchFamily="34" charset="-79"/>
              </a:rPr>
              <a:t>Unable to produce a summary/report document for all/part of system components</a:t>
            </a:r>
          </a:p>
          <a:p>
            <a:pPr marL="914400" lvl="1" indent="-457200" algn="l" rtl="0">
              <a:lnSpc>
                <a:spcPct val="80000"/>
              </a:lnSpc>
              <a:buFont typeface="+mj-lt"/>
              <a:buAutoNum type="arabicPeriod"/>
            </a:pPr>
            <a:r>
              <a:rPr lang="en-US" sz="1400" dirty="0">
                <a:latin typeface="Narkisim" panose="020E0502050101010101" pitchFamily="34" charset="-79"/>
                <a:cs typeface="Narkisim" panose="020E0502050101010101" pitchFamily="34" charset="-79"/>
              </a:rPr>
              <a:t>Inconvenient WEB interface for sharing project architecture to a user without MATLAB</a:t>
            </a:r>
            <a:endParaRPr lang="he-IL" sz="1400" dirty="0">
              <a:latin typeface="Narkisim" panose="020E0502050101010101" pitchFamily="34" charset="-79"/>
              <a:cs typeface="Narkisim" panose="020E0502050101010101" pitchFamily="34" charset="-79"/>
            </a:endParaRPr>
          </a:p>
        </p:txBody>
      </p:sp>
      <p:sp>
        <p:nvSpPr>
          <p:cNvPr id="9" name="Rectangle 8"/>
          <p:cNvSpPr/>
          <p:nvPr/>
        </p:nvSpPr>
        <p:spPr>
          <a:xfrm>
            <a:off x="1361900" y="3122154"/>
            <a:ext cx="5678980" cy="261125"/>
          </a:xfrm>
          <a:prstGeom prst="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Rectangle 11"/>
          <p:cNvSpPr/>
          <p:nvPr/>
        </p:nvSpPr>
        <p:spPr>
          <a:xfrm>
            <a:off x="1297641" y="5513310"/>
            <a:ext cx="5452293" cy="38872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Rectangle 12"/>
          <p:cNvSpPr/>
          <p:nvPr/>
        </p:nvSpPr>
        <p:spPr>
          <a:xfrm>
            <a:off x="1297642" y="5904675"/>
            <a:ext cx="5452292" cy="38517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Slide Number Placeholder 15"/>
          <p:cNvSpPr>
            <a:spLocks noGrp="1"/>
          </p:cNvSpPr>
          <p:nvPr>
            <p:ph type="sldNum" sz="quarter" idx="12"/>
          </p:nvPr>
        </p:nvSpPr>
        <p:spPr/>
        <p:txBody>
          <a:bodyPr/>
          <a:lstStyle/>
          <a:p>
            <a:fld id="{75525C7B-EB65-47E5-A1DC-1FED662109C2}" type="slidenum">
              <a:rPr lang="he-IL" smtClean="0"/>
              <a:t>12</a:t>
            </a:fld>
            <a:endParaRPr lang="he-IL"/>
          </a:p>
        </p:txBody>
      </p:sp>
      <p:sp>
        <p:nvSpPr>
          <p:cNvPr id="17" name="Rectangle 16"/>
          <p:cNvSpPr/>
          <p:nvPr/>
        </p:nvSpPr>
        <p:spPr>
          <a:xfrm>
            <a:off x="1361899" y="3368688"/>
            <a:ext cx="5678981" cy="388665"/>
          </a:xfrm>
          <a:prstGeom prst="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8" name="Rectangle 17"/>
          <p:cNvSpPr/>
          <p:nvPr/>
        </p:nvSpPr>
        <p:spPr>
          <a:xfrm>
            <a:off x="1361899" y="3767470"/>
            <a:ext cx="5678981" cy="447752"/>
          </a:xfrm>
          <a:prstGeom prst="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aphicFrame>
        <p:nvGraphicFramePr>
          <p:cNvPr id="19" name="Chart 18"/>
          <p:cNvGraphicFramePr>
            <a:graphicFrameLocks/>
          </p:cNvGraphicFramePr>
          <p:nvPr>
            <p:extLst>
              <p:ext uri="{D42A27DB-BD31-4B8C-83A1-F6EECF244321}">
                <p14:modId xmlns:p14="http://schemas.microsoft.com/office/powerpoint/2010/main" val="3525310929"/>
              </p:ext>
            </p:extLst>
          </p:nvPr>
        </p:nvGraphicFramePr>
        <p:xfrm>
          <a:off x="7353993" y="1702680"/>
          <a:ext cx="3999807" cy="4653670"/>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a:extLst>
              <a:ext uri="{FF2B5EF4-FFF2-40B4-BE49-F238E27FC236}">
                <a16:creationId xmlns:a16="http://schemas.microsoft.com/office/drawing/2014/main" id="{EE3D82A2-8467-47AB-8739-D4708B152A28}"/>
              </a:ext>
            </a:extLst>
          </p:cNvPr>
          <p:cNvSpPr>
            <a:spLocks noGrp="1"/>
          </p:cNvSpPr>
          <p:nvPr>
            <p:ph type="ftr" sz="quarter" idx="11"/>
          </p:nvPr>
        </p:nvSpPr>
        <p:spPr/>
        <p:txBody>
          <a:bodyPr/>
          <a:lstStyle/>
          <a:p>
            <a:r>
              <a:rPr lang="en-GB" dirty="0"/>
              <a:t>M. Winokur, A. Zaguri</a:t>
            </a:r>
            <a:endParaRPr lang="he-IL" dirty="0"/>
          </a:p>
        </p:txBody>
      </p:sp>
    </p:spTree>
    <p:extLst>
      <p:ext uri="{BB962C8B-B14F-4D97-AF65-F5344CB8AC3E}">
        <p14:creationId xmlns:p14="http://schemas.microsoft.com/office/powerpoint/2010/main" val="1373303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7" grpId="0"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28339" y="365125"/>
            <a:ext cx="9832487" cy="1325563"/>
          </a:xfrm>
        </p:spPr>
        <p:txBody>
          <a:bodyPr>
            <a:normAutofit/>
          </a:bodyPr>
          <a:lstStyle/>
          <a:p>
            <a:pPr algn="ctr" rtl="0"/>
            <a:r>
              <a:rPr lang="en-US" sz="4000" dirty="0">
                <a:latin typeface="Narkisim" panose="020E0502050101010101" pitchFamily="34" charset="-79"/>
                <a:cs typeface="Narkisim" panose="020E0502050101010101" pitchFamily="34" charset="-79"/>
              </a:rPr>
              <a:t>Advantages and disadvantage -</a:t>
            </a:r>
            <a:br>
              <a:rPr lang="en-US" sz="4000" dirty="0">
                <a:latin typeface="Narkisim" panose="020E0502050101010101" pitchFamily="34" charset="-79"/>
                <a:cs typeface="Narkisim" panose="020E0502050101010101" pitchFamily="34" charset="-79"/>
              </a:rPr>
            </a:br>
            <a:r>
              <a:rPr lang="en-US" sz="4000" dirty="0">
                <a:latin typeface="Narkisim" panose="020E0502050101010101" pitchFamily="34" charset="-79"/>
                <a:cs typeface="Narkisim" panose="020E0502050101010101" pitchFamily="34" charset="-79"/>
              </a:rPr>
              <a:t>Enterprise Architect + SysML</a:t>
            </a:r>
            <a:endParaRPr lang="he-IL" sz="2800" dirty="0">
              <a:latin typeface="Narkisim" panose="020E0502050101010101" pitchFamily="34" charset="-79"/>
              <a:cs typeface="Narkisim" panose="020E0502050101010101" pitchFamily="34" charset="-79"/>
            </a:endParaRPr>
          </a:p>
        </p:txBody>
      </p:sp>
      <p:sp>
        <p:nvSpPr>
          <p:cNvPr id="3" name="Content Placeholder 2"/>
          <p:cNvSpPr>
            <a:spLocks noGrp="1"/>
          </p:cNvSpPr>
          <p:nvPr>
            <p:ph idx="1"/>
          </p:nvPr>
        </p:nvSpPr>
        <p:spPr>
          <a:xfrm>
            <a:off x="828339" y="1698044"/>
            <a:ext cx="6317015" cy="5026635"/>
          </a:xfrm>
        </p:spPr>
        <p:txBody>
          <a:bodyPr>
            <a:noAutofit/>
          </a:bodyPr>
          <a:lstStyle/>
          <a:p>
            <a:pPr algn="l" rtl="0"/>
            <a:r>
              <a:rPr lang="en-US" sz="1800" dirty="0">
                <a:latin typeface="Narkisim" panose="020E0502050101010101" pitchFamily="34" charset="-79"/>
                <a:cs typeface="Narkisim" panose="020E0502050101010101" pitchFamily="34" charset="-79"/>
              </a:rPr>
              <a:t>Advantages</a:t>
            </a:r>
            <a:endParaRPr lang="he-IL" sz="1800" dirty="0">
              <a:latin typeface="Narkisim" panose="020E0502050101010101" pitchFamily="34" charset="-79"/>
              <a:cs typeface="Narkisim" panose="020E0502050101010101" pitchFamily="34" charset="-79"/>
            </a:endParaRPr>
          </a:p>
          <a:p>
            <a:pPr marL="914400" lvl="1" indent="-457200" algn="l" rtl="0">
              <a:lnSpc>
                <a:spcPct val="80000"/>
              </a:lnSpc>
              <a:buFont typeface="+mj-lt"/>
              <a:buAutoNum type="arabicPeriod"/>
            </a:pPr>
            <a:r>
              <a:rPr lang="en-US" sz="1600" dirty="0">
                <a:latin typeface="Narkisim" panose="020E0502050101010101" pitchFamily="34" charset="-79"/>
                <a:cs typeface="Narkisim" panose="020E0502050101010101" pitchFamily="34" charset="-79"/>
              </a:rPr>
              <a:t>Clear visual display</a:t>
            </a:r>
          </a:p>
          <a:p>
            <a:pPr marL="914400" lvl="1" indent="-457200" algn="l" rtl="0">
              <a:buFont typeface="+mj-lt"/>
              <a:buAutoNum type="arabicPeriod"/>
            </a:pPr>
            <a:r>
              <a:rPr lang="en-US" sz="1600" dirty="0">
                <a:latin typeface="Narkisim" panose="020E0502050101010101" pitchFamily="34" charset="-79"/>
                <a:cs typeface="Narkisim" panose="020E0502050101010101" pitchFamily="34" charset="-79"/>
              </a:rPr>
              <a:t>Move easily between the different levels</a:t>
            </a:r>
          </a:p>
          <a:p>
            <a:pPr marL="914400" lvl="1" indent="-457200" algn="l" rtl="0">
              <a:buFont typeface="+mj-lt"/>
              <a:buAutoNum type="arabicPeriod"/>
            </a:pPr>
            <a:r>
              <a:rPr lang="en-US" sz="1600" dirty="0">
                <a:latin typeface="Narkisim" panose="020E0502050101010101" pitchFamily="34" charset="-79"/>
                <a:cs typeface="Narkisim" panose="020E0502050101010101" pitchFamily="34" charset="-79"/>
              </a:rPr>
              <a:t>Work in an orderly hierarchical manner (according to the SysML language)</a:t>
            </a:r>
            <a:endParaRPr lang="he-IL" sz="1600" dirty="0">
              <a:latin typeface="Narkisim" panose="020E0502050101010101" pitchFamily="34" charset="-79"/>
              <a:cs typeface="Narkisim" panose="020E0502050101010101" pitchFamily="34" charset="-79"/>
            </a:endParaRPr>
          </a:p>
          <a:p>
            <a:pPr marL="914400" lvl="1" indent="-457200" algn="l" rtl="0">
              <a:buFont typeface="+mj-lt"/>
              <a:buAutoNum type="arabicPeriod"/>
            </a:pPr>
            <a:r>
              <a:rPr lang="en-US" sz="1600" dirty="0">
                <a:latin typeface="Narkisim" panose="020E0502050101010101" pitchFamily="34" charset="-79"/>
                <a:cs typeface="Narkisim" panose="020E0502050101010101" pitchFamily="34" charset="-79"/>
              </a:rPr>
              <a:t>Add and remove components easily and quickly</a:t>
            </a:r>
            <a:endParaRPr lang="he-IL" sz="1600" dirty="0">
              <a:latin typeface="Narkisim" panose="020E0502050101010101" pitchFamily="34" charset="-79"/>
              <a:cs typeface="Narkisim" panose="020E0502050101010101" pitchFamily="34" charset="-79"/>
            </a:endParaRPr>
          </a:p>
          <a:p>
            <a:pPr marL="914400" lvl="1" indent="-457200" algn="l" rtl="0">
              <a:buFont typeface="+mj-lt"/>
              <a:buAutoNum type="arabicPeriod"/>
            </a:pPr>
            <a:r>
              <a:rPr lang="en-US" sz="1600" dirty="0">
                <a:latin typeface="Narkisim" panose="020E0502050101010101" pitchFamily="34" charset="-79"/>
                <a:cs typeface="Narkisim" panose="020E0502050101010101" pitchFamily="34" charset="-79"/>
              </a:rPr>
              <a:t>A simple link between the various elements</a:t>
            </a:r>
            <a:endParaRPr lang="he-IL" sz="1600" dirty="0">
              <a:latin typeface="Narkisim" panose="020E0502050101010101" pitchFamily="34" charset="-79"/>
              <a:cs typeface="Narkisim" panose="020E0502050101010101" pitchFamily="34" charset="-79"/>
            </a:endParaRPr>
          </a:p>
          <a:p>
            <a:pPr marL="914400" lvl="1" indent="-457200" algn="l" rtl="0">
              <a:buFont typeface="+mj-lt"/>
              <a:buAutoNum type="arabicPeriod"/>
            </a:pPr>
            <a:r>
              <a:rPr lang="en-US" sz="1600" dirty="0">
                <a:latin typeface="Narkisim" panose="020E0502050101010101" pitchFamily="34" charset="-79"/>
                <a:cs typeface="Narkisim" panose="020E0502050101010101" pitchFamily="34" charset="-79"/>
              </a:rPr>
              <a:t>A recurring element is required in construction only once</a:t>
            </a:r>
          </a:p>
          <a:p>
            <a:pPr marL="228600" lvl="1" algn="l" rtl="0">
              <a:spcBef>
                <a:spcPts val="1000"/>
              </a:spcBef>
            </a:pPr>
            <a:endParaRPr lang="en-US" sz="1800" dirty="0">
              <a:latin typeface="Narkisim" panose="020E0502050101010101" pitchFamily="34" charset="-79"/>
              <a:cs typeface="Narkisim" panose="020E0502050101010101" pitchFamily="34" charset="-79"/>
            </a:endParaRPr>
          </a:p>
          <a:p>
            <a:pPr marL="228600" lvl="1" algn="l" rtl="0">
              <a:spcBef>
                <a:spcPts val="1000"/>
              </a:spcBef>
            </a:pPr>
            <a:r>
              <a:rPr lang="en-US" sz="1800" dirty="0">
                <a:latin typeface="Narkisim" panose="020E0502050101010101" pitchFamily="34" charset="-79"/>
                <a:cs typeface="Narkisim" panose="020E0502050101010101" pitchFamily="34" charset="-79"/>
              </a:rPr>
              <a:t>Disadvantage</a:t>
            </a:r>
            <a:endParaRPr lang="he-IL" sz="1800" dirty="0">
              <a:latin typeface="Narkisim" panose="020E0502050101010101" pitchFamily="34" charset="-79"/>
              <a:cs typeface="Narkisim" panose="020E0502050101010101" pitchFamily="34" charset="-79"/>
            </a:endParaRPr>
          </a:p>
          <a:p>
            <a:pPr marL="914400" lvl="1" indent="-457200" algn="l" rtl="0">
              <a:buFont typeface="+mj-lt"/>
              <a:buAutoNum type="arabicPeriod"/>
            </a:pPr>
            <a:r>
              <a:rPr lang="en-US" sz="1600" dirty="0">
                <a:latin typeface="Narkisim" panose="020E0502050101010101" pitchFamily="34" charset="-79"/>
                <a:cs typeface="Narkisim" panose="020E0502050101010101" pitchFamily="34" charset="-79"/>
              </a:rPr>
              <a:t>A major change after modeling the overall architecture can be complex</a:t>
            </a:r>
            <a:endParaRPr lang="he-IL" sz="1600" dirty="0">
              <a:latin typeface="Narkisim" panose="020E0502050101010101" pitchFamily="34" charset="-79"/>
              <a:cs typeface="Narkisim" panose="020E0502050101010101" pitchFamily="34" charset="-79"/>
            </a:endParaRPr>
          </a:p>
          <a:p>
            <a:pPr marL="914400" lvl="1" indent="-457200" algn="l" rtl="0">
              <a:buFont typeface="+mj-lt"/>
              <a:buAutoNum type="arabicPeriod"/>
            </a:pPr>
            <a:r>
              <a:rPr lang="en-US" sz="1600" dirty="0">
                <a:latin typeface="Narkisim" panose="020E0502050101010101" pitchFamily="34" charset="-79"/>
                <a:cs typeface="Narkisim" panose="020E0502050101010101" pitchFamily="34" charset="-79"/>
              </a:rPr>
              <a:t>A change in IBD of an individual block does not affect the overall IBD</a:t>
            </a:r>
            <a:endParaRPr lang="he-IL" sz="1600" dirty="0">
              <a:latin typeface="Narkisim" panose="020E0502050101010101" pitchFamily="34" charset="-79"/>
              <a:cs typeface="Narkisim" panose="020E0502050101010101" pitchFamily="34" charset="-79"/>
            </a:endParaRPr>
          </a:p>
          <a:p>
            <a:pPr marL="914400" lvl="1" indent="-457200" algn="l" rtl="0">
              <a:buFont typeface="+mj-lt"/>
              <a:buAutoNum type="arabicPeriod"/>
            </a:pPr>
            <a:r>
              <a:rPr lang="en-US" sz="1600" dirty="0">
                <a:latin typeface="Narkisim" panose="020E0502050101010101" pitchFamily="34" charset="-79"/>
                <a:cs typeface="Narkisim" panose="020E0502050101010101" pitchFamily="34" charset="-79"/>
              </a:rPr>
              <a:t>Inability to perform modeling on a physical level</a:t>
            </a:r>
            <a:endParaRPr lang="he-IL" sz="1600" dirty="0">
              <a:latin typeface="Narkisim" panose="020E0502050101010101" pitchFamily="34" charset="-79"/>
              <a:cs typeface="Narkisim" panose="020E0502050101010101" pitchFamily="34" charset="-79"/>
            </a:endParaRPr>
          </a:p>
          <a:p>
            <a:pPr marL="0" indent="0">
              <a:buNone/>
            </a:pPr>
            <a:endParaRPr lang="he-IL" sz="1600" dirty="0">
              <a:latin typeface="Narkisim" panose="020E0502050101010101" pitchFamily="34" charset="-79"/>
              <a:cs typeface="Narkisim" panose="020E0502050101010101" pitchFamily="34" charset="-79"/>
            </a:endParaRPr>
          </a:p>
        </p:txBody>
      </p:sp>
      <p:sp>
        <p:nvSpPr>
          <p:cNvPr id="8" name="Rectangle 7"/>
          <p:cNvSpPr/>
          <p:nvPr/>
        </p:nvSpPr>
        <p:spPr>
          <a:xfrm>
            <a:off x="1135990" y="2534937"/>
            <a:ext cx="5805219" cy="496460"/>
          </a:xfrm>
          <a:prstGeom prst="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Rectangle 8"/>
          <p:cNvSpPr/>
          <p:nvPr/>
        </p:nvSpPr>
        <p:spPr>
          <a:xfrm>
            <a:off x="1219036" y="3655020"/>
            <a:ext cx="5805219" cy="343168"/>
          </a:xfrm>
          <a:prstGeom prst="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Rectangle 9"/>
          <p:cNvSpPr/>
          <p:nvPr/>
        </p:nvSpPr>
        <p:spPr>
          <a:xfrm>
            <a:off x="1219035" y="5611996"/>
            <a:ext cx="5805219" cy="34316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Rectangle 10"/>
          <p:cNvSpPr/>
          <p:nvPr/>
        </p:nvSpPr>
        <p:spPr>
          <a:xfrm>
            <a:off x="1219035" y="5159323"/>
            <a:ext cx="5805219" cy="49382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Slide Number Placeholder 12"/>
          <p:cNvSpPr>
            <a:spLocks noGrp="1"/>
          </p:cNvSpPr>
          <p:nvPr>
            <p:ph type="sldNum" sz="quarter" idx="12"/>
          </p:nvPr>
        </p:nvSpPr>
        <p:spPr/>
        <p:txBody>
          <a:bodyPr/>
          <a:lstStyle/>
          <a:p>
            <a:fld id="{75525C7B-EB65-47E5-A1DC-1FED662109C2}" type="slidenum">
              <a:rPr lang="he-IL" smtClean="0"/>
              <a:t>13</a:t>
            </a:fld>
            <a:endParaRPr lang="he-IL" dirty="0"/>
          </a:p>
        </p:txBody>
      </p:sp>
      <p:graphicFrame>
        <p:nvGraphicFramePr>
          <p:cNvPr id="14" name="Chart 13"/>
          <p:cNvGraphicFramePr>
            <a:graphicFrameLocks/>
          </p:cNvGraphicFramePr>
          <p:nvPr>
            <p:extLst>
              <p:ext uri="{D42A27DB-BD31-4B8C-83A1-F6EECF244321}">
                <p14:modId xmlns:p14="http://schemas.microsoft.com/office/powerpoint/2010/main" val="2132384341"/>
              </p:ext>
            </p:extLst>
          </p:nvPr>
        </p:nvGraphicFramePr>
        <p:xfrm>
          <a:off x="7269318" y="1698044"/>
          <a:ext cx="4084482" cy="4658306"/>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a:extLst>
              <a:ext uri="{FF2B5EF4-FFF2-40B4-BE49-F238E27FC236}">
                <a16:creationId xmlns:a16="http://schemas.microsoft.com/office/drawing/2014/main" id="{A963C73D-52F7-4D7F-BB45-D8D90893DAF3}"/>
              </a:ext>
            </a:extLst>
          </p:cNvPr>
          <p:cNvSpPr>
            <a:spLocks noGrp="1"/>
          </p:cNvSpPr>
          <p:nvPr>
            <p:ph type="ftr" sz="quarter" idx="11"/>
          </p:nvPr>
        </p:nvSpPr>
        <p:spPr/>
        <p:txBody>
          <a:bodyPr/>
          <a:lstStyle/>
          <a:p>
            <a:r>
              <a:rPr lang="en-GB" dirty="0"/>
              <a:t>M. Winokur, A. Zaguri</a:t>
            </a:r>
            <a:endParaRPr lang="he-IL" dirty="0"/>
          </a:p>
        </p:txBody>
      </p:sp>
    </p:spTree>
    <p:extLst>
      <p:ext uri="{BB962C8B-B14F-4D97-AF65-F5344CB8AC3E}">
        <p14:creationId xmlns:p14="http://schemas.microsoft.com/office/powerpoint/2010/main" val="1604820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rtl="0"/>
            <a:r>
              <a:rPr lang="en-US" sz="4400" dirty="0">
                <a:latin typeface="Narkisim" panose="020E0502050101010101" pitchFamily="34" charset="-79"/>
                <a:cs typeface="Narkisim" panose="020E0502050101010101" pitchFamily="34" charset="-79"/>
              </a:rPr>
              <a:t>Example - Enterprise Architect + SysML</a:t>
            </a:r>
            <a:endParaRPr lang="he-IL" sz="4400" dirty="0">
              <a:latin typeface="Narkisim" panose="020E0502050101010101" pitchFamily="34" charset="-79"/>
              <a:cs typeface="Narkisim" panose="020E0502050101010101" pitchFamily="34" charset="-79"/>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2969109"/>
            <a:ext cx="4734260" cy="3012141"/>
          </a:xfrm>
          <a:prstGeom prst="rect">
            <a:avLst/>
          </a:prstGeom>
          <a:ln>
            <a:noFill/>
          </a:ln>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90606" y="2969109"/>
            <a:ext cx="4863194" cy="3012141"/>
          </a:xfrm>
          <a:prstGeom prst="rect">
            <a:avLst/>
          </a:prstGeom>
        </p:spPr>
      </p:pic>
      <p:sp>
        <p:nvSpPr>
          <p:cNvPr id="9" name="Rectangle 8"/>
          <p:cNvSpPr/>
          <p:nvPr/>
        </p:nvSpPr>
        <p:spPr>
          <a:xfrm>
            <a:off x="6490606" y="2384334"/>
            <a:ext cx="5022521" cy="553998"/>
          </a:xfrm>
          <a:prstGeom prst="rect">
            <a:avLst/>
          </a:prstGeom>
        </p:spPr>
        <p:txBody>
          <a:bodyPr wrap="square">
            <a:spAutoFit/>
          </a:bodyPr>
          <a:lstStyle/>
          <a:p>
            <a:r>
              <a:rPr lang="en-US" sz="1400" dirty="0">
                <a:latin typeface="Narkisim" panose="020E0502050101010101" pitchFamily="34" charset="-79"/>
                <a:ea typeface="Calibri" panose="020F0502020204030204" pitchFamily="34" charset="0"/>
                <a:cs typeface="Narkisim" panose="020E0502050101010101" pitchFamily="34" charset="-79"/>
              </a:rPr>
              <a:t>From Enterprise Architect tool - "</a:t>
            </a:r>
            <a:r>
              <a:rPr lang="en-US" sz="1400" dirty="0">
                <a:latin typeface="Narkisim" panose="020E0502050101010101" pitchFamily="34" charset="-79"/>
                <a:cs typeface="Narkisim" panose="020E0502050101010101" pitchFamily="34" charset="-79"/>
              </a:rPr>
              <a:t>360-degree Car Damage Monitoring</a:t>
            </a:r>
            <a:r>
              <a:rPr lang="en-US" sz="1400" dirty="0">
                <a:latin typeface="Narkisim" panose="020E0502050101010101" pitchFamily="34" charset="-79"/>
                <a:ea typeface="Calibri" panose="020F0502020204030204" pitchFamily="34" charset="0"/>
                <a:cs typeface="Narkisim" panose="020E0502050101010101" pitchFamily="34" charset="-79"/>
              </a:rPr>
              <a:t>“</a:t>
            </a:r>
          </a:p>
          <a:p>
            <a:r>
              <a:rPr lang="en-US" sz="1600" dirty="0">
                <a:latin typeface="Narkisim" panose="020E0502050101010101" pitchFamily="34" charset="-79"/>
                <a:ea typeface="Calibri" panose="020F0502020204030204" pitchFamily="34" charset="0"/>
                <a:cs typeface="Narkisim" panose="020E0502050101010101" pitchFamily="34" charset="-79"/>
              </a:rPr>
              <a:t>(Private IBD of the System)</a:t>
            </a:r>
            <a:endParaRPr lang="he-IL" sz="1600" dirty="0">
              <a:latin typeface="Narkisim" panose="020E0502050101010101" pitchFamily="34" charset="-79"/>
              <a:cs typeface="Narkisim" panose="020E0502050101010101" pitchFamily="34" charset="-79"/>
            </a:endParaRPr>
          </a:p>
        </p:txBody>
      </p:sp>
      <p:sp>
        <p:nvSpPr>
          <p:cNvPr id="10" name="Rectangle 9"/>
          <p:cNvSpPr/>
          <p:nvPr/>
        </p:nvSpPr>
        <p:spPr>
          <a:xfrm>
            <a:off x="723206" y="2353557"/>
            <a:ext cx="5228705" cy="523220"/>
          </a:xfrm>
          <a:prstGeom prst="rect">
            <a:avLst/>
          </a:prstGeom>
        </p:spPr>
        <p:txBody>
          <a:bodyPr wrap="square">
            <a:spAutoFit/>
          </a:bodyPr>
          <a:lstStyle/>
          <a:p>
            <a:r>
              <a:rPr lang="en-US" sz="1400" dirty="0">
                <a:latin typeface="Narkisim" panose="020E0502050101010101" pitchFamily="34" charset="-79"/>
                <a:ea typeface="Calibri" panose="020F0502020204030204" pitchFamily="34" charset="0"/>
                <a:cs typeface="Narkisim" panose="020E0502050101010101" pitchFamily="34" charset="-79"/>
              </a:rPr>
              <a:t>From the Enterprise Architect tool - "</a:t>
            </a:r>
            <a:r>
              <a:rPr lang="en-US" sz="1400" dirty="0">
                <a:latin typeface="Narkisim" panose="020E0502050101010101" pitchFamily="34" charset="-79"/>
                <a:cs typeface="Narkisim" panose="020E0502050101010101" pitchFamily="34" charset="-79"/>
              </a:rPr>
              <a:t>Smart train carriages management</a:t>
            </a:r>
            <a:r>
              <a:rPr lang="en-US" sz="1400" dirty="0">
                <a:latin typeface="Narkisim" panose="020E0502050101010101" pitchFamily="34" charset="-79"/>
                <a:ea typeface="Calibri" panose="020F0502020204030204" pitchFamily="34" charset="0"/>
                <a:cs typeface="Narkisim" panose="020E0502050101010101" pitchFamily="34" charset="-79"/>
              </a:rPr>
              <a:t>"</a:t>
            </a:r>
          </a:p>
          <a:p>
            <a:r>
              <a:rPr lang="en-US" sz="1400" dirty="0">
                <a:latin typeface="Narkisim" panose="020E0502050101010101" pitchFamily="34" charset="-79"/>
                <a:ea typeface="Calibri" panose="020F0502020204030204" pitchFamily="34" charset="0"/>
                <a:cs typeface="Narkisim" panose="020E0502050101010101" pitchFamily="34" charset="-79"/>
              </a:rPr>
              <a:t>(General IBD of the System)</a:t>
            </a:r>
            <a:endParaRPr lang="he-IL" sz="1400" dirty="0">
              <a:latin typeface="Narkisim" panose="020E0502050101010101" pitchFamily="34" charset="-79"/>
              <a:cs typeface="Narkisim" panose="020E0502050101010101" pitchFamily="34" charset="-79"/>
            </a:endParaRPr>
          </a:p>
        </p:txBody>
      </p:sp>
      <p:sp>
        <p:nvSpPr>
          <p:cNvPr id="5" name="Slide Number Placeholder 4"/>
          <p:cNvSpPr>
            <a:spLocks noGrp="1"/>
          </p:cNvSpPr>
          <p:nvPr>
            <p:ph type="sldNum" sz="quarter" idx="12"/>
          </p:nvPr>
        </p:nvSpPr>
        <p:spPr/>
        <p:txBody>
          <a:bodyPr/>
          <a:lstStyle/>
          <a:p>
            <a:fld id="{75525C7B-EB65-47E5-A1DC-1FED662109C2}" type="slidenum">
              <a:rPr lang="he-IL" smtClean="0"/>
              <a:t>14</a:t>
            </a:fld>
            <a:endParaRPr lang="he-IL"/>
          </a:p>
        </p:txBody>
      </p:sp>
      <p:sp>
        <p:nvSpPr>
          <p:cNvPr id="6" name="Rectangle 5"/>
          <p:cNvSpPr/>
          <p:nvPr/>
        </p:nvSpPr>
        <p:spPr>
          <a:xfrm>
            <a:off x="6490606" y="2969109"/>
            <a:ext cx="4863193" cy="3012141"/>
          </a:xfrm>
          <a:prstGeom prst="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Rectangle 10"/>
          <p:cNvSpPr/>
          <p:nvPr/>
        </p:nvSpPr>
        <p:spPr>
          <a:xfrm>
            <a:off x="838199" y="2969109"/>
            <a:ext cx="4734261" cy="3012141"/>
          </a:xfrm>
          <a:prstGeom prst="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Rectangle 11"/>
          <p:cNvSpPr/>
          <p:nvPr/>
        </p:nvSpPr>
        <p:spPr>
          <a:xfrm>
            <a:off x="6490605" y="3476625"/>
            <a:ext cx="304801" cy="2162176"/>
          </a:xfrm>
          <a:prstGeom prst="rect">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Rectangle 12"/>
          <p:cNvSpPr/>
          <p:nvPr/>
        </p:nvSpPr>
        <p:spPr>
          <a:xfrm>
            <a:off x="10605405" y="3886200"/>
            <a:ext cx="304801" cy="1676400"/>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Rectangle 13"/>
          <p:cNvSpPr/>
          <p:nvPr/>
        </p:nvSpPr>
        <p:spPr>
          <a:xfrm>
            <a:off x="966105" y="3200399"/>
            <a:ext cx="2453370" cy="2438401"/>
          </a:xfrm>
          <a:prstGeom prst="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Rectangle 14"/>
          <p:cNvSpPr/>
          <p:nvPr/>
        </p:nvSpPr>
        <p:spPr>
          <a:xfrm>
            <a:off x="1453893" y="3411467"/>
            <a:ext cx="198668" cy="804863"/>
          </a:xfrm>
          <a:prstGeom prst="rect">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Rectangle 15"/>
          <p:cNvSpPr/>
          <p:nvPr/>
        </p:nvSpPr>
        <p:spPr>
          <a:xfrm>
            <a:off x="1578279" y="4433887"/>
            <a:ext cx="238273" cy="928687"/>
          </a:xfrm>
          <a:prstGeom prst="rect">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Rectangle 16"/>
          <p:cNvSpPr/>
          <p:nvPr/>
        </p:nvSpPr>
        <p:spPr>
          <a:xfrm>
            <a:off x="2680605" y="3476625"/>
            <a:ext cx="164647" cy="657225"/>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8" name="Rectangle 17"/>
          <p:cNvSpPr/>
          <p:nvPr/>
        </p:nvSpPr>
        <p:spPr>
          <a:xfrm>
            <a:off x="2769053" y="4557712"/>
            <a:ext cx="164647" cy="657225"/>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0" name="Rectangle 19"/>
          <p:cNvSpPr/>
          <p:nvPr/>
        </p:nvSpPr>
        <p:spPr>
          <a:xfrm>
            <a:off x="6490604" y="2996689"/>
            <a:ext cx="4863193" cy="3012141"/>
          </a:xfrm>
          <a:prstGeom prst="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1" name="Rectangle 20"/>
          <p:cNvSpPr/>
          <p:nvPr/>
        </p:nvSpPr>
        <p:spPr>
          <a:xfrm>
            <a:off x="6490605" y="3449045"/>
            <a:ext cx="304801" cy="2162176"/>
          </a:xfrm>
          <a:prstGeom prst="rect">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2" name="Rectangle 21"/>
          <p:cNvSpPr/>
          <p:nvPr/>
        </p:nvSpPr>
        <p:spPr>
          <a:xfrm>
            <a:off x="10605405" y="3886200"/>
            <a:ext cx="304801" cy="1676400"/>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Footer Placeholder 6">
            <a:extLst>
              <a:ext uri="{FF2B5EF4-FFF2-40B4-BE49-F238E27FC236}">
                <a16:creationId xmlns:a16="http://schemas.microsoft.com/office/drawing/2014/main" id="{5DDF5535-BDD4-4EEC-B8F1-774F40EA6F84}"/>
              </a:ext>
            </a:extLst>
          </p:cNvPr>
          <p:cNvSpPr>
            <a:spLocks noGrp="1"/>
          </p:cNvSpPr>
          <p:nvPr>
            <p:ph type="ftr" sz="quarter" idx="11"/>
          </p:nvPr>
        </p:nvSpPr>
        <p:spPr/>
        <p:txBody>
          <a:bodyPr/>
          <a:lstStyle/>
          <a:p>
            <a:r>
              <a:rPr lang="en-GB" dirty="0"/>
              <a:t>M. Winokur, A. Zaguri</a:t>
            </a:r>
            <a:endParaRPr lang="he-IL" dirty="0"/>
          </a:p>
        </p:txBody>
      </p:sp>
    </p:spTree>
    <p:extLst>
      <p:ext uri="{BB962C8B-B14F-4D97-AF65-F5344CB8AC3E}">
        <p14:creationId xmlns:p14="http://schemas.microsoft.com/office/powerpoint/2010/main" val="220635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2"/>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1" grpId="0" animBg="1"/>
      <p:bldP spid="11" grpId="1" animBg="1"/>
      <p:bldP spid="12" grpId="0" animBg="1"/>
      <p:bldP spid="12" grpId="1" animBg="1"/>
      <p:bldP spid="13" grpId="0" animBg="1"/>
      <p:bldP spid="13" grpId="1" animBg="1"/>
      <p:bldP spid="14" grpId="0" animBg="1"/>
      <p:bldP spid="15" grpId="0" animBg="1"/>
      <p:bldP spid="16" grpId="0" animBg="1"/>
      <p:bldP spid="17" grpId="0" animBg="1"/>
      <p:bldP spid="18" grpId="0" animBg="1"/>
      <p:bldP spid="20" grpId="0" animBg="1"/>
      <p:bldP spid="21"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rtl="0"/>
            <a:r>
              <a:rPr lang="en-US" dirty="0">
                <a:latin typeface="Narkisim" panose="020E0502050101010101" pitchFamily="34" charset="-79"/>
                <a:cs typeface="Narkisim" panose="020E0502050101010101" pitchFamily="34" charset="-79"/>
              </a:rPr>
              <a:t>Advantages and disadvantages – </a:t>
            </a:r>
            <a:br>
              <a:rPr lang="en-US" dirty="0">
                <a:latin typeface="Narkisim" panose="020E0502050101010101" pitchFamily="34" charset="-79"/>
                <a:cs typeface="Narkisim" panose="020E0502050101010101" pitchFamily="34" charset="-79"/>
              </a:rPr>
            </a:br>
            <a:r>
              <a:rPr lang="en-US" dirty="0">
                <a:latin typeface="Narkisim" panose="020E0502050101010101" pitchFamily="34" charset="-79"/>
                <a:cs typeface="Narkisim" panose="020E0502050101010101" pitchFamily="34" charset="-79"/>
              </a:rPr>
              <a:t>VISIO + </a:t>
            </a:r>
            <a:r>
              <a:rPr lang="en-US" b="1" dirty="0">
                <a:latin typeface="Narkisim" panose="020E0502050101010101" pitchFamily="34" charset="-79"/>
                <a:cs typeface="Narkisim" panose="020E0502050101010101" pitchFamily="34" charset="-79"/>
              </a:rPr>
              <a:t>ECSAM</a:t>
            </a:r>
            <a:endParaRPr lang="he-IL" dirty="0">
              <a:latin typeface="Narkisim" panose="020E0502050101010101" pitchFamily="34" charset="-79"/>
              <a:cs typeface="Narkisim" panose="020E0502050101010101" pitchFamily="34" charset="-79"/>
            </a:endParaRPr>
          </a:p>
        </p:txBody>
      </p:sp>
      <p:sp>
        <p:nvSpPr>
          <p:cNvPr id="3" name="Content Placeholder 2"/>
          <p:cNvSpPr>
            <a:spLocks noGrp="1"/>
          </p:cNvSpPr>
          <p:nvPr>
            <p:ph idx="1"/>
          </p:nvPr>
        </p:nvSpPr>
        <p:spPr>
          <a:xfrm>
            <a:off x="548640" y="1424672"/>
            <a:ext cx="6795868" cy="5030787"/>
          </a:xfrm>
        </p:spPr>
        <p:txBody>
          <a:bodyPr>
            <a:noAutofit/>
          </a:bodyPr>
          <a:lstStyle/>
          <a:p>
            <a:pPr algn="l" rtl="0"/>
            <a:r>
              <a:rPr lang="en-US" sz="1600" dirty="0">
                <a:latin typeface="Narkisim" panose="020E0502050101010101" pitchFamily="34" charset="-79"/>
                <a:cs typeface="Narkisim" panose="020E0502050101010101" pitchFamily="34" charset="-79"/>
              </a:rPr>
              <a:t>Advantages</a:t>
            </a:r>
            <a:endParaRPr lang="he-IL" sz="400" dirty="0">
              <a:latin typeface="Narkisim" panose="020E0502050101010101" pitchFamily="34" charset="-79"/>
              <a:cs typeface="Narkisim" panose="020E0502050101010101" pitchFamily="34" charset="-79"/>
            </a:endParaRPr>
          </a:p>
          <a:p>
            <a:pPr marL="914400" lvl="1" indent="-457200" algn="l" rtl="0">
              <a:lnSpc>
                <a:spcPct val="100000"/>
              </a:lnSpc>
              <a:buFont typeface="+mj-lt"/>
              <a:buAutoNum type="arabicPeriod"/>
            </a:pPr>
            <a:r>
              <a:rPr lang="en-US" sz="1400" dirty="0">
                <a:latin typeface="Narkisim" panose="020E0502050101010101" pitchFamily="34" charset="-79"/>
                <a:cs typeface="Narkisim" panose="020E0502050101010101" pitchFamily="34" charset="-79"/>
              </a:rPr>
              <a:t>Diagramming software market leader</a:t>
            </a:r>
          </a:p>
          <a:p>
            <a:pPr marL="914400" lvl="1" indent="-457200" algn="l" rtl="0">
              <a:lnSpc>
                <a:spcPct val="100000"/>
              </a:lnSpc>
              <a:buFont typeface="+mj-lt"/>
              <a:buAutoNum type="arabicPeriod"/>
            </a:pPr>
            <a:r>
              <a:rPr lang="en-US" sz="1400" dirty="0">
                <a:latin typeface="Narkisim" panose="020E0502050101010101" pitchFamily="34" charset="-79"/>
                <a:cs typeface="Narkisim" panose="020E0502050101010101" pitchFamily="34" charset="-79"/>
              </a:rPr>
              <a:t>Has a wide variety of diagram shapes</a:t>
            </a:r>
            <a:endParaRPr lang="he-IL" sz="1400" dirty="0">
              <a:latin typeface="Narkisim" panose="020E0502050101010101" pitchFamily="34" charset="-79"/>
              <a:cs typeface="Narkisim" panose="020E0502050101010101" pitchFamily="34" charset="-79"/>
            </a:endParaRPr>
          </a:p>
          <a:p>
            <a:pPr marL="914400" lvl="1" indent="-457200" algn="l" rtl="0">
              <a:lnSpc>
                <a:spcPct val="100000"/>
              </a:lnSpc>
              <a:buFont typeface="+mj-lt"/>
              <a:buAutoNum type="arabicPeriod"/>
            </a:pPr>
            <a:r>
              <a:rPr lang="en-US" sz="1400" dirty="0">
                <a:latin typeface="Narkisim" panose="020E0502050101010101" pitchFamily="34" charset="-79"/>
                <a:cs typeface="Narkisim" panose="020E0502050101010101" pitchFamily="34" charset="-79"/>
              </a:rPr>
              <a:t>Most professionals are familiar with the software and how to use it</a:t>
            </a:r>
            <a:endParaRPr lang="he-IL" sz="1400" dirty="0">
              <a:latin typeface="Narkisim" panose="020E0502050101010101" pitchFamily="34" charset="-79"/>
              <a:cs typeface="Narkisim" panose="020E0502050101010101" pitchFamily="34" charset="-79"/>
            </a:endParaRPr>
          </a:p>
          <a:p>
            <a:pPr marL="914400" lvl="1" indent="-457200" algn="l" rtl="0">
              <a:lnSpc>
                <a:spcPct val="100000"/>
              </a:lnSpc>
              <a:buFont typeface="+mj-lt"/>
              <a:buAutoNum type="arabicPeriod"/>
            </a:pPr>
            <a:r>
              <a:rPr lang="en-US" sz="1400" dirty="0">
                <a:latin typeface="Narkisim" panose="020E0502050101010101" pitchFamily="34" charset="-79"/>
                <a:cs typeface="Narkisim" panose="020E0502050101010101" pitchFamily="34" charset="-79"/>
              </a:rPr>
              <a:t>Add and remove components easily and quickly</a:t>
            </a:r>
            <a:endParaRPr lang="he-IL" sz="1400" dirty="0">
              <a:latin typeface="Narkisim" panose="020E0502050101010101" pitchFamily="34" charset="-79"/>
              <a:cs typeface="Narkisim" panose="020E0502050101010101" pitchFamily="34" charset="-79"/>
            </a:endParaRPr>
          </a:p>
          <a:p>
            <a:pPr marL="914400" lvl="1" indent="-457200" algn="l" rtl="0">
              <a:lnSpc>
                <a:spcPct val="100000"/>
              </a:lnSpc>
              <a:buFont typeface="+mj-lt"/>
              <a:buAutoNum type="arabicPeriod"/>
            </a:pPr>
            <a:r>
              <a:rPr lang="en-US" sz="1400" dirty="0">
                <a:latin typeface="Narkisim" panose="020E0502050101010101" pitchFamily="34" charset="-79"/>
                <a:cs typeface="Narkisim" panose="020E0502050101010101" pitchFamily="34" charset="-79"/>
              </a:rPr>
              <a:t>Simply link between the various components</a:t>
            </a:r>
            <a:endParaRPr lang="he-IL" sz="1400" dirty="0">
              <a:latin typeface="Narkisim" panose="020E0502050101010101" pitchFamily="34" charset="-79"/>
              <a:cs typeface="Narkisim" panose="020E0502050101010101" pitchFamily="34" charset="-79"/>
            </a:endParaRPr>
          </a:p>
          <a:p>
            <a:pPr marL="914400" lvl="1" indent="-457200" algn="l" rtl="0">
              <a:lnSpc>
                <a:spcPct val="100000"/>
              </a:lnSpc>
              <a:buFont typeface="+mj-lt"/>
              <a:buAutoNum type="arabicPeriod"/>
            </a:pPr>
            <a:r>
              <a:rPr lang="en-US" sz="1400" dirty="0">
                <a:latin typeface="Narkisim" panose="020E0502050101010101" pitchFamily="34" charset="-79"/>
                <a:cs typeface="Narkisim" panose="020E0502050101010101" pitchFamily="34" charset="-79"/>
              </a:rPr>
              <a:t>Duplicate large and complex elements</a:t>
            </a:r>
            <a:endParaRPr lang="he-IL" sz="1400" dirty="0">
              <a:latin typeface="Narkisim" panose="020E0502050101010101" pitchFamily="34" charset="-79"/>
              <a:cs typeface="Narkisim" panose="020E0502050101010101" pitchFamily="34" charset="-79"/>
            </a:endParaRPr>
          </a:p>
          <a:p>
            <a:pPr marL="914400" lvl="1" indent="-457200" algn="l" rtl="0">
              <a:lnSpc>
                <a:spcPct val="100000"/>
              </a:lnSpc>
              <a:buFont typeface="+mj-lt"/>
              <a:buAutoNum type="arabicPeriod"/>
            </a:pPr>
            <a:r>
              <a:rPr lang="en-US" sz="1400" dirty="0">
                <a:latin typeface="Narkisim" panose="020E0502050101010101" pitchFamily="34" charset="-79"/>
                <a:cs typeface="Narkisim" panose="020E0502050101010101" pitchFamily="34" charset="-79"/>
              </a:rPr>
              <a:t>Ability to share the project in a simple way without download / buy the software</a:t>
            </a:r>
            <a:endParaRPr lang="he-IL" sz="1400" dirty="0">
              <a:latin typeface="Narkisim" panose="020E0502050101010101" pitchFamily="34" charset="-79"/>
              <a:cs typeface="Narkisim" panose="020E0502050101010101" pitchFamily="34" charset="-79"/>
            </a:endParaRPr>
          </a:p>
          <a:p>
            <a:pPr marL="914400" lvl="1" indent="-457200" algn="l" rtl="0">
              <a:lnSpc>
                <a:spcPct val="100000"/>
              </a:lnSpc>
              <a:buFont typeface="+mj-lt"/>
              <a:buAutoNum type="arabicPeriod"/>
            </a:pPr>
            <a:r>
              <a:rPr lang="en-US" sz="1400" dirty="0">
                <a:latin typeface="Narkisim" panose="020E0502050101010101" pitchFamily="34" charset="-79"/>
                <a:cs typeface="Narkisim" panose="020E0502050101010101" pitchFamily="34" charset="-79"/>
              </a:rPr>
              <a:t>Inconvenient WEB interface for sharing project architecture to a user without Visio</a:t>
            </a:r>
            <a:endParaRPr lang="he-IL" sz="1400" dirty="0">
              <a:latin typeface="Narkisim" panose="020E0502050101010101" pitchFamily="34" charset="-79"/>
              <a:cs typeface="Narkisim" panose="020E0502050101010101" pitchFamily="34" charset="-79"/>
            </a:endParaRPr>
          </a:p>
          <a:p>
            <a:pPr algn="l" rtl="0"/>
            <a:r>
              <a:rPr lang="en-US" sz="1600" dirty="0">
                <a:latin typeface="Narkisim" panose="020E0502050101010101" pitchFamily="34" charset="-79"/>
                <a:cs typeface="Narkisim" panose="020E0502050101010101" pitchFamily="34" charset="-79"/>
              </a:rPr>
              <a:t>Disadvantages</a:t>
            </a:r>
            <a:endParaRPr lang="he-IL" sz="1600" dirty="0">
              <a:latin typeface="Narkisim" panose="020E0502050101010101" pitchFamily="34" charset="-79"/>
              <a:cs typeface="Narkisim" panose="020E0502050101010101" pitchFamily="34" charset="-79"/>
            </a:endParaRPr>
          </a:p>
          <a:p>
            <a:pPr marL="914400" lvl="1" indent="-457200" algn="l" rtl="0">
              <a:lnSpc>
                <a:spcPct val="100000"/>
              </a:lnSpc>
              <a:buFont typeface="+mj-lt"/>
              <a:buAutoNum type="arabicPeriod"/>
            </a:pPr>
            <a:r>
              <a:rPr lang="en-US" sz="1400" dirty="0">
                <a:latin typeface="Narkisim" panose="020E0502050101010101" pitchFamily="34" charset="-79"/>
                <a:cs typeface="Narkisim" panose="020E0502050101010101" pitchFamily="34" charset="-79"/>
              </a:rPr>
              <a:t>Building the model takes a long time to design it to a readable and clear level</a:t>
            </a:r>
            <a:endParaRPr lang="he-IL" sz="1400" dirty="0">
              <a:latin typeface="Narkisim" panose="020E0502050101010101" pitchFamily="34" charset="-79"/>
              <a:cs typeface="Narkisim" panose="020E0502050101010101" pitchFamily="34" charset="-79"/>
            </a:endParaRPr>
          </a:p>
          <a:p>
            <a:pPr lvl="2" algn="l" rtl="0">
              <a:lnSpc>
                <a:spcPct val="100000"/>
              </a:lnSpc>
            </a:pPr>
            <a:r>
              <a:rPr lang="en-US" sz="1200" dirty="0">
                <a:latin typeface="Narkisim" panose="020E0502050101010101" pitchFamily="34" charset="-79"/>
                <a:cs typeface="Narkisim" panose="020E0502050101010101" pitchFamily="34" charset="-79"/>
              </a:rPr>
              <a:t>Can change several times, due to unreadable construction</a:t>
            </a:r>
          </a:p>
          <a:p>
            <a:pPr marL="914400" lvl="1" indent="-457200" algn="l" rtl="0">
              <a:lnSpc>
                <a:spcPct val="100000"/>
              </a:lnSpc>
              <a:buFont typeface="+mj-lt"/>
              <a:buAutoNum type="arabicPeriod"/>
            </a:pPr>
            <a:r>
              <a:rPr lang="en-US" sz="1400" dirty="0">
                <a:latin typeface="Narkisim" panose="020E0502050101010101" pitchFamily="34" charset="-79"/>
                <a:cs typeface="Narkisim" panose="020E0502050101010101" pitchFamily="34" charset="-79"/>
              </a:rPr>
              <a:t>Changing architecture can be very complicated</a:t>
            </a:r>
            <a:endParaRPr lang="he-IL" sz="1400" dirty="0">
              <a:latin typeface="Narkisim" panose="020E0502050101010101" pitchFamily="34" charset="-79"/>
              <a:cs typeface="Narkisim" panose="020E0502050101010101" pitchFamily="34" charset="-79"/>
            </a:endParaRPr>
          </a:p>
          <a:p>
            <a:pPr marL="914400" lvl="1" indent="-457200" algn="l" rtl="0">
              <a:lnSpc>
                <a:spcPct val="100000"/>
              </a:lnSpc>
              <a:buFont typeface="+mj-lt"/>
              <a:buAutoNum type="arabicPeriod"/>
            </a:pPr>
            <a:r>
              <a:rPr lang="en-US" sz="1400" dirty="0">
                <a:latin typeface="Narkisim" panose="020E0502050101010101" pitchFamily="34" charset="-79"/>
                <a:cs typeface="Narkisim" panose="020E0502050101010101" pitchFamily="34" charset="-79"/>
              </a:rPr>
              <a:t>No ability to receive data on each link (parameters, protocol, etc.)</a:t>
            </a:r>
            <a:endParaRPr lang="he-IL" sz="1400" dirty="0">
              <a:latin typeface="Narkisim" panose="020E0502050101010101" pitchFamily="34" charset="-79"/>
              <a:cs typeface="Narkisim" panose="020E0502050101010101" pitchFamily="34" charset="-79"/>
            </a:endParaRPr>
          </a:p>
          <a:p>
            <a:pPr marL="914400" lvl="1" indent="-457200" algn="l" rtl="0">
              <a:lnSpc>
                <a:spcPct val="100000"/>
              </a:lnSpc>
              <a:buFont typeface="+mj-lt"/>
              <a:buAutoNum type="arabicPeriod"/>
            </a:pPr>
            <a:r>
              <a:rPr lang="en-US" sz="1400" dirty="0">
                <a:latin typeface="Narkisim" panose="020E0502050101010101" pitchFamily="34" charset="-79"/>
                <a:cs typeface="Narkisim" panose="020E0502050101010101" pitchFamily="34" charset="-79"/>
              </a:rPr>
              <a:t>The data on each link must be written in a static-regular manner</a:t>
            </a:r>
            <a:endParaRPr lang="he-IL" sz="1400" dirty="0">
              <a:latin typeface="Narkisim" panose="020E0502050101010101" pitchFamily="34" charset="-79"/>
              <a:cs typeface="Narkisim" panose="020E0502050101010101" pitchFamily="34" charset="-79"/>
            </a:endParaRPr>
          </a:p>
          <a:p>
            <a:pPr marL="914400" lvl="1" indent="-457200" algn="l" rtl="0">
              <a:lnSpc>
                <a:spcPct val="100000"/>
              </a:lnSpc>
              <a:buFont typeface="+mj-lt"/>
              <a:buAutoNum type="arabicPeriod"/>
            </a:pPr>
            <a:r>
              <a:rPr lang="en-US" sz="1400" dirty="0">
                <a:latin typeface="Narkisim" panose="020E0502050101010101" pitchFamily="34" charset="-79"/>
                <a:cs typeface="Narkisim" panose="020E0502050101010101" pitchFamily="34" charset="-79"/>
              </a:rPr>
              <a:t>There is no ability to link documents to the various diagrams in the system</a:t>
            </a:r>
            <a:endParaRPr lang="he-IL" sz="1400" dirty="0">
              <a:latin typeface="Narkisim" panose="020E0502050101010101" pitchFamily="34" charset="-79"/>
              <a:cs typeface="Narkisim" panose="020E0502050101010101" pitchFamily="34" charset="-79"/>
            </a:endParaRPr>
          </a:p>
          <a:p>
            <a:pPr marL="914400" lvl="1" indent="-457200" algn="l" rtl="0">
              <a:lnSpc>
                <a:spcPct val="100000"/>
              </a:lnSpc>
              <a:buFont typeface="+mj-lt"/>
              <a:buAutoNum type="arabicPeriod"/>
            </a:pPr>
            <a:r>
              <a:rPr lang="en-US" sz="1400" dirty="0">
                <a:latin typeface="Narkisim" panose="020E0502050101010101" pitchFamily="34" charset="-79"/>
                <a:cs typeface="Narkisim" panose="020E0502050101010101" pitchFamily="34" charset="-79"/>
              </a:rPr>
              <a:t>There is no ability to perform simulations and as a result there are no analysis capabilities</a:t>
            </a:r>
          </a:p>
        </p:txBody>
      </p:sp>
      <p:sp>
        <p:nvSpPr>
          <p:cNvPr id="11" name="Rectangle 10"/>
          <p:cNvSpPr/>
          <p:nvPr/>
        </p:nvSpPr>
        <p:spPr>
          <a:xfrm>
            <a:off x="908536" y="3327405"/>
            <a:ext cx="6290286" cy="314034"/>
          </a:xfrm>
          <a:prstGeom prst="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Rectangle 11"/>
          <p:cNvSpPr/>
          <p:nvPr/>
        </p:nvSpPr>
        <p:spPr>
          <a:xfrm>
            <a:off x="908536" y="2266575"/>
            <a:ext cx="6290285" cy="286522"/>
          </a:xfrm>
          <a:prstGeom prst="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Rectangle 12"/>
          <p:cNvSpPr/>
          <p:nvPr/>
        </p:nvSpPr>
        <p:spPr>
          <a:xfrm>
            <a:off x="908535" y="4259190"/>
            <a:ext cx="6290286" cy="58453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Rectangle 13"/>
          <p:cNvSpPr/>
          <p:nvPr/>
        </p:nvSpPr>
        <p:spPr>
          <a:xfrm>
            <a:off x="988789" y="5882916"/>
            <a:ext cx="6210032" cy="45397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Rectangle 14"/>
          <p:cNvSpPr/>
          <p:nvPr/>
        </p:nvSpPr>
        <p:spPr>
          <a:xfrm>
            <a:off x="908535" y="4843723"/>
            <a:ext cx="6290286" cy="24655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Slide Number Placeholder 16"/>
          <p:cNvSpPr>
            <a:spLocks noGrp="1"/>
          </p:cNvSpPr>
          <p:nvPr>
            <p:ph type="sldNum" sz="quarter" idx="12"/>
          </p:nvPr>
        </p:nvSpPr>
        <p:spPr/>
        <p:txBody>
          <a:bodyPr/>
          <a:lstStyle/>
          <a:p>
            <a:fld id="{75525C7B-EB65-47E5-A1DC-1FED662109C2}" type="slidenum">
              <a:rPr lang="he-IL" smtClean="0"/>
              <a:t>15</a:t>
            </a:fld>
            <a:endParaRPr lang="he-IL"/>
          </a:p>
        </p:txBody>
      </p:sp>
      <p:graphicFrame>
        <p:nvGraphicFramePr>
          <p:cNvPr id="18" name="Chart 17"/>
          <p:cNvGraphicFramePr>
            <a:graphicFrameLocks/>
          </p:cNvGraphicFramePr>
          <p:nvPr>
            <p:extLst>
              <p:ext uri="{D42A27DB-BD31-4B8C-83A1-F6EECF244321}">
                <p14:modId xmlns:p14="http://schemas.microsoft.com/office/powerpoint/2010/main" val="2261375747"/>
              </p:ext>
            </p:extLst>
          </p:nvPr>
        </p:nvGraphicFramePr>
        <p:xfrm>
          <a:off x="7274171" y="1690687"/>
          <a:ext cx="4079629" cy="4578519"/>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a:extLst>
              <a:ext uri="{FF2B5EF4-FFF2-40B4-BE49-F238E27FC236}">
                <a16:creationId xmlns:a16="http://schemas.microsoft.com/office/drawing/2014/main" id="{8FF820F1-6861-44EC-A475-45BFB209B153}"/>
              </a:ext>
            </a:extLst>
          </p:cNvPr>
          <p:cNvSpPr>
            <a:spLocks noGrp="1"/>
          </p:cNvSpPr>
          <p:nvPr>
            <p:ph type="ftr" sz="quarter" idx="11"/>
          </p:nvPr>
        </p:nvSpPr>
        <p:spPr/>
        <p:txBody>
          <a:bodyPr/>
          <a:lstStyle/>
          <a:p>
            <a:r>
              <a:rPr lang="en-GB" dirty="0"/>
              <a:t>M. Winokur, A. Zaguri</a:t>
            </a:r>
            <a:endParaRPr lang="he-IL" dirty="0"/>
          </a:p>
        </p:txBody>
      </p:sp>
    </p:spTree>
    <p:extLst>
      <p:ext uri="{BB962C8B-B14F-4D97-AF65-F5344CB8AC3E}">
        <p14:creationId xmlns:p14="http://schemas.microsoft.com/office/powerpoint/2010/main" val="3042867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a:latin typeface="Narkisim" panose="020E0502050101010101" pitchFamily="34" charset="-79"/>
                <a:cs typeface="Narkisim" panose="020E0502050101010101" pitchFamily="34" charset="-79"/>
              </a:rPr>
              <a:t>Example</a:t>
            </a:r>
            <a:r>
              <a:rPr lang="he-IL" dirty="0">
                <a:latin typeface="Narkisim" panose="020E0502050101010101" pitchFamily="34" charset="-79"/>
                <a:cs typeface="Narkisim" panose="020E0502050101010101" pitchFamily="34" charset="-79"/>
              </a:rPr>
              <a:t> - </a:t>
            </a:r>
            <a:r>
              <a:rPr lang="en-US" dirty="0">
                <a:latin typeface="Narkisim" panose="020E0502050101010101" pitchFamily="34" charset="-79"/>
                <a:cs typeface="Narkisim" panose="020E0502050101010101" pitchFamily="34" charset="-79"/>
              </a:rPr>
              <a:t>VISIO</a:t>
            </a:r>
            <a:endParaRPr lang="he-IL" dirty="0">
              <a:latin typeface="Narkisim" panose="020E0502050101010101" pitchFamily="34" charset="-79"/>
              <a:cs typeface="Narkisim" panose="020E0502050101010101" pitchFamily="34" charset="-79"/>
            </a:endParaRPr>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6989885" y="3181557"/>
            <a:ext cx="4363915" cy="3174793"/>
          </a:xfrm>
          <a:prstGeom prst="rect">
            <a:avLst/>
          </a:prstGeom>
        </p:spPr>
      </p:pic>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876136" y="3228560"/>
            <a:ext cx="4760871" cy="3127790"/>
          </a:xfrm>
          <a:prstGeom prst="rect">
            <a:avLst/>
          </a:prstGeom>
        </p:spPr>
      </p:pic>
      <p:sp>
        <p:nvSpPr>
          <p:cNvPr id="6" name="Rectangle 5"/>
          <p:cNvSpPr/>
          <p:nvPr/>
        </p:nvSpPr>
        <p:spPr>
          <a:xfrm>
            <a:off x="6856881" y="2658335"/>
            <a:ext cx="4855816" cy="523220"/>
          </a:xfrm>
          <a:prstGeom prst="rect">
            <a:avLst/>
          </a:prstGeom>
        </p:spPr>
        <p:txBody>
          <a:bodyPr wrap="none">
            <a:spAutoFit/>
          </a:bodyPr>
          <a:lstStyle/>
          <a:p>
            <a:r>
              <a:rPr lang="en-US" sz="1400" dirty="0">
                <a:latin typeface="Narkisim" panose="020E0502050101010101" pitchFamily="34" charset="-79"/>
                <a:ea typeface="Calibri" panose="020F0502020204030204" pitchFamily="34" charset="0"/>
                <a:cs typeface="Narkisim" panose="020E0502050101010101" pitchFamily="34" charset="-79"/>
              </a:rPr>
              <a:t>From the Visio drawing tool - "360-degree Car Damage Monitoring"</a:t>
            </a:r>
          </a:p>
          <a:p>
            <a:r>
              <a:rPr lang="en-US" sz="1400" dirty="0">
                <a:latin typeface="Narkisim" panose="020E0502050101010101" pitchFamily="34" charset="-79"/>
                <a:ea typeface="Calibri" panose="020F0502020204030204" pitchFamily="34" charset="0"/>
                <a:cs typeface="Narkisim" panose="020E0502050101010101" pitchFamily="34" charset="-79"/>
              </a:rPr>
              <a:t>Drawing before experimenting with System Composer</a:t>
            </a:r>
            <a:endParaRPr lang="he-IL" sz="1400" dirty="0">
              <a:latin typeface="Narkisim" panose="020E0502050101010101" pitchFamily="34" charset="-79"/>
              <a:ea typeface="Calibri" panose="020F0502020204030204" pitchFamily="34" charset="0"/>
              <a:cs typeface="Narkisim" panose="020E0502050101010101" pitchFamily="34" charset="-79"/>
            </a:endParaRPr>
          </a:p>
        </p:txBody>
      </p:sp>
      <p:sp>
        <p:nvSpPr>
          <p:cNvPr id="7" name="Rectangle 6"/>
          <p:cNvSpPr/>
          <p:nvPr/>
        </p:nvSpPr>
        <p:spPr>
          <a:xfrm>
            <a:off x="709942" y="2658335"/>
            <a:ext cx="4855816" cy="523220"/>
          </a:xfrm>
          <a:prstGeom prst="rect">
            <a:avLst/>
          </a:prstGeom>
        </p:spPr>
        <p:txBody>
          <a:bodyPr wrap="none">
            <a:spAutoFit/>
          </a:bodyPr>
          <a:lstStyle/>
          <a:p>
            <a:r>
              <a:rPr lang="en-US" sz="1400" dirty="0">
                <a:latin typeface="Narkisim" panose="020E0502050101010101" pitchFamily="34" charset="-79"/>
                <a:ea typeface="Calibri" panose="020F0502020204030204" pitchFamily="34" charset="0"/>
                <a:cs typeface="Narkisim" panose="020E0502050101010101" pitchFamily="34" charset="-79"/>
              </a:rPr>
              <a:t>From the Visio drawing tool - "360-degree Car Damage Monitoring"</a:t>
            </a:r>
          </a:p>
          <a:p>
            <a:r>
              <a:rPr lang="en-US" sz="1400" dirty="0">
                <a:latin typeface="Narkisim" panose="020E0502050101010101" pitchFamily="34" charset="-79"/>
                <a:ea typeface="Calibri" panose="020F0502020204030204" pitchFamily="34" charset="0"/>
                <a:cs typeface="Narkisim" panose="020E0502050101010101" pitchFamily="34" charset="-79"/>
              </a:rPr>
              <a:t>Drawing after experimenting with System Composer</a:t>
            </a:r>
            <a:endParaRPr lang="he-IL" sz="1400" dirty="0">
              <a:latin typeface="Narkisim" panose="020E0502050101010101" pitchFamily="34" charset="-79"/>
              <a:ea typeface="Calibri" panose="020F0502020204030204" pitchFamily="34" charset="0"/>
              <a:cs typeface="Narkisim" panose="020E0502050101010101" pitchFamily="34" charset="-79"/>
            </a:endParaRPr>
          </a:p>
        </p:txBody>
      </p:sp>
      <p:sp>
        <p:nvSpPr>
          <p:cNvPr id="10" name="Slide Number Placeholder 9"/>
          <p:cNvSpPr>
            <a:spLocks noGrp="1"/>
          </p:cNvSpPr>
          <p:nvPr>
            <p:ph type="sldNum" sz="quarter" idx="12"/>
          </p:nvPr>
        </p:nvSpPr>
        <p:spPr/>
        <p:txBody>
          <a:bodyPr/>
          <a:lstStyle/>
          <a:p>
            <a:fld id="{75525C7B-EB65-47E5-A1DC-1FED662109C2}" type="slidenum">
              <a:rPr lang="he-IL" smtClean="0"/>
              <a:t>16</a:t>
            </a:fld>
            <a:endParaRPr lang="he-IL"/>
          </a:p>
        </p:txBody>
      </p:sp>
      <p:sp>
        <p:nvSpPr>
          <p:cNvPr id="3" name="Rectangle 2"/>
          <p:cNvSpPr/>
          <p:nvPr/>
        </p:nvSpPr>
        <p:spPr>
          <a:xfrm>
            <a:off x="6989885" y="3181556"/>
            <a:ext cx="4363915" cy="3174794"/>
          </a:xfrm>
          <a:prstGeom prst="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Rectangle 7"/>
          <p:cNvSpPr/>
          <p:nvPr/>
        </p:nvSpPr>
        <p:spPr>
          <a:xfrm>
            <a:off x="838200" y="3228560"/>
            <a:ext cx="4798807" cy="3127790"/>
          </a:xfrm>
          <a:prstGeom prst="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Footer Placeholder 8">
            <a:extLst>
              <a:ext uri="{FF2B5EF4-FFF2-40B4-BE49-F238E27FC236}">
                <a16:creationId xmlns:a16="http://schemas.microsoft.com/office/drawing/2014/main" id="{448880F0-5967-45C6-8A6F-622029ACAFDC}"/>
              </a:ext>
            </a:extLst>
          </p:cNvPr>
          <p:cNvSpPr>
            <a:spLocks noGrp="1"/>
          </p:cNvSpPr>
          <p:nvPr>
            <p:ph type="ftr" sz="quarter" idx="11"/>
          </p:nvPr>
        </p:nvSpPr>
        <p:spPr/>
        <p:txBody>
          <a:bodyPr/>
          <a:lstStyle/>
          <a:p>
            <a:r>
              <a:rPr lang="en-GB" dirty="0"/>
              <a:t>M. Winokur, A. Zaguri</a:t>
            </a:r>
            <a:endParaRPr lang="he-IL" dirty="0"/>
          </a:p>
        </p:txBody>
      </p:sp>
    </p:spTree>
    <p:extLst>
      <p:ext uri="{BB962C8B-B14F-4D97-AF65-F5344CB8AC3E}">
        <p14:creationId xmlns:p14="http://schemas.microsoft.com/office/powerpoint/2010/main" val="88586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rkisim" panose="020E0502050101010101" pitchFamily="34" charset="-79"/>
                <a:cs typeface="Narkisim" panose="020E0502050101010101" pitchFamily="34" charset="-79"/>
              </a:rPr>
              <a:t>Summary of research results</a:t>
            </a:r>
            <a:endParaRPr lang="he-IL" dirty="0">
              <a:latin typeface="Narkisim" panose="020E0502050101010101" pitchFamily="34" charset="-79"/>
              <a:cs typeface="Narkisim" panose="020E0502050101010101" pitchFamily="34" charset="-79"/>
            </a:endParaRPr>
          </a:p>
        </p:txBody>
      </p:sp>
      <p:graphicFrame>
        <p:nvGraphicFramePr>
          <p:cNvPr id="7" name="Table 6"/>
          <p:cNvGraphicFramePr>
            <a:graphicFrameLocks noGrp="1"/>
          </p:cNvGraphicFramePr>
          <p:nvPr>
            <p:extLst>
              <p:ext uri="{D42A27DB-BD31-4B8C-83A1-F6EECF244321}">
                <p14:modId xmlns:p14="http://schemas.microsoft.com/office/powerpoint/2010/main" val="3268759824"/>
              </p:ext>
            </p:extLst>
          </p:nvPr>
        </p:nvGraphicFramePr>
        <p:xfrm>
          <a:off x="3052372" y="5084193"/>
          <a:ext cx="6038873" cy="1235330"/>
        </p:xfrm>
        <a:graphic>
          <a:graphicData uri="http://schemas.openxmlformats.org/drawingml/2006/table">
            <a:tbl>
              <a:tblPr rtl="1" firstRow="1" firstCol="1" bandRow="1">
                <a:tableStyleId>{5C22544A-7EE6-4342-B048-85BDC9FD1C3A}</a:tableStyleId>
              </a:tblPr>
              <a:tblGrid>
                <a:gridCol w="3063595">
                  <a:extLst>
                    <a:ext uri="{9D8B030D-6E8A-4147-A177-3AD203B41FA5}">
                      <a16:colId xmlns:a16="http://schemas.microsoft.com/office/drawing/2014/main" val="4178505418"/>
                    </a:ext>
                  </a:extLst>
                </a:gridCol>
                <a:gridCol w="2975278">
                  <a:extLst>
                    <a:ext uri="{9D8B030D-6E8A-4147-A177-3AD203B41FA5}">
                      <a16:colId xmlns:a16="http://schemas.microsoft.com/office/drawing/2014/main" val="2826485225"/>
                    </a:ext>
                  </a:extLst>
                </a:gridCol>
              </a:tblGrid>
              <a:tr h="311284">
                <a:tc>
                  <a:txBody>
                    <a:bodyPr/>
                    <a:lstStyle/>
                    <a:p>
                      <a:pPr algn="ctr" rtl="1">
                        <a:lnSpc>
                          <a:spcPct val="150000"/>
                        </a:lnSpc>
                        <a:spcBef>
                          <a:spcPts val="600"/>
                        </a:spcBef>
                        <a:spcAft>
                          <a:spcPts val="600"/>
                        </a:spcAft>
                      </a:pPr>
                      <a:r>
                        <a:rPr lang="he-IL" sz="1200" dirty="0">
                          <a:effectLst/>
                        </a:rPr>
                        <a:t>כלי ושיטה</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tc>
                  <a:txBody>
                    <a:bodyPr/>
                    <a:lstStyle/>
                    <a:p>
                      <a:pPr algn="ctr" rtl="0">
                        <a:lnSpc>
                          <a:spcPct val="150000"/>
                        </a:lnSpc>
                        <a:spcBef>
                          <a:spcPts val="600"/>
                        </a:spcBef>
                        <a:spcAft>
                          <a:spcPts val="600"/>
                        </a:spcAft>
                      </a:pPr>
                      <a:r>
                        <a:rPr lang="he-IL" sz="1200" dirty="0">
                          <a:effectLst/>
                        </a:rPr>
                        <a:t>תוצאת סיכום מדדים משוקלל</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100481453"/>
                  </a:ext>
                </a:extLst>
              </a:tr>
              <a:tr h="306381">
                <a:tc>
                  <a:txBody>
                    <a:bodyPr/>
                    <a:lstStyle/>
                    <a:p>
                      <a:pPr algn="ctr" rtl="1">
                        <a:lnSpc>
                          <a:spcPct val="150000"/>
                        </a:lnSpc>
                        <a:spcBef>
                          <a:spcPts val="600"/>
                        </a:spcBef>
                        <a:spcAft>
                          <a:spcPts val="600"/>
                        </a:spcAft>
                      </a:pPr>
                      <a:r>
                        <a:rPr lang="en-US" sz="1200" dirty="0">
                          <a:effectLst/>
                        </a:rPr>
                        <a:t>System Composer +  ECSAM</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50000"/>
                        </a:lnSpc>
                        <a:spcBef>
                          <a:spcPts val="600"/>
                        </a:spcBef>
                        <a:spcAft>
                          <a:spcPts val="600"/>
                        </a:spcAft>
                      </a:pPr>
                      <a:r>
                        <a:rPr lang="en-US" sz="1200" dirty="0">
                          <a:effectLst/>
                        </a:rPr>
                        <a:t>9</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228399547"/>
                  </a:ext>
                </a:extLst>
              </a:tr>
              <a:tr h="306381">
                <a:tc>
                  <a:txBody>
                    <a:bodyPr/>
                    <a:lstStyle/>
                    <a:p>
                      <a:pPr algn="ctr" rtl="1">
                        <a:lnSpc>
                          <a:spcPct val="150000"/>
                        </a:lnSpc>
                        <a:spcBef>
                          <a:spcPts val="600"/>
                        </a:spcBef>
                        <a:spcAft>
                          <a:spcPts val="600"/>
                        </a:spcAft>
                      </a:pPr>
                      <a:r>
                        <a:rPr lang="en-US" sz="1200">
                          <a:effectLst/>
                        </a:rPr>
                        <a:t>Enterprise Architect +   SysML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50000"/>
                        </a:lnSpc>
                        <a:spcBef>
                          <a:spcPts val="600"/>
                        </a:spcBef>
                        <a:spcAft>
                          <a:spcPts val="600"/>
                        </a:spcAft>
                      </a:pPr>
                      <a:r>
                        <a:rPr lang="en-US" sz="1200" dirty="0">
                          <a:effectLst/>
                        </a:rPr>
                        <a:t>7.5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529707748"/>
                  </a:ext>
                </a:extLst>
              </a:tr>
              <a:tr h="311284">
                <a:tc>
                  <a:txBody>
                    <a:bodyPr/>
                    <a:lstStyle/>
                    <a:p>
                      <a:pPr algn="ctr" rtl="1">
                        <a:lnSpc>
                          <a:spcPct val="150000"/>
                        </a:lnSpc>
                        <a:spcBef>
                          <a:spcPts val="600"/>
                        </a:spcBef>
                        <a:spcAft>
                          <a:spcPts val="600"/>
                        </a:spcAft>
                      </a:pPr>
                      <a:r>
                        <a:rPr lang="en-US" sz="1200">
                          <a:effectLst/>
                        </a:rPr>
                        <a:t>Visio +  ECSAM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1">
                        <a:lnSpc>
                          <a:spcPct val="150000"/>
                        </a:lnSpc>
                        <a:spcBef>
                          <a:spcPts val="600"/>
                        </a:spcBef>
                        <a:spcAft>
                          <a:spcPts val="600"/>
                        </a:spcAft>
                      </a:pPr>
                      <a:r>
                        <a:rPr lang="he-IL" sz="1200" dirty="0">
                          <a:effectLst/>
                        </a:rPr>
                        <a:t>5.3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725766149"/>
                  </a:ext>
                </a:extLst>
              </a:tr>
            </a:tbl>
          </a:graphicData>
        </a:graphic>
      </p:graphicFrame>
      <p:sp>
        <p:nvSpPr>
          <p:cNvPr id="3" name="Rectangle 2"/>
          <p:cNvSpPr/>
          <p:nvPr/>
        </p:nvSpPr>
        <p:spPr>
          <a:xfrm>
            <a:off x="3052372" y="5394961"/>
            <a:ext cx="6038873" cy="307571"/>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Slide Number Placeholder 7"/>
          <p:cNvSpPr>
            <a:spLocks noGrp="1"/>
          </p:cNvSpPr>
          <p:nvPr>
            <p:ph type="sldNum" sz="quarter" idx="12"/>
          </p:nvPr>
        </p:nvSpPr>
        <p:spPr/>
        <p:txBody>
          <a:bodyPr/>
          <a:lstStyle/>
          <a:p>
            <a:fld id="{75525C7B-EB65-47E5-A1DC-1FED662109C2}" type="slidenum">
              <a:rPr lang="he-IL" smtClean="0"/>
              <a:t>17</a:t>
            </a:fld>
            <a:endParaRPr lang="he-IL"/>
          </a:p>
        </p:txBody>
      </p:sp>
      <p:graphicFrame>
        <p:nvGraphicFramePr>
          <p:cNvPr id="9" name="Chart 8"/>
          <p:cNvGraphicFramePr>
            <a:graphicFrameLocks/>
          </p:cNvGraphicFramePr>
          <p:nvPr>
            <p:extLst>
              <p:ext uri="{D42A27DB-BD31-4B8C-83A1-F6EECF244321}">
                <p14:modId xmlns:p14="http://schemas.microsoft.com/office/powerpoint/2010/main" val="2637579023"/>
              </p:ext>
            </p:extLst>
          </p:nvPr>
        </p:nvGraphicFramePr>
        <p:xfrm>
          <a:off x="838200" y="1690688"/>
          <a:ext cx="10515600" cy="3276601"/>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a:extLst>
              <a:ext uri="{FF2B5EF4-FFF2-40B4-BE49-F238E27FC236}">
                <a16:creationId xmlns:a16="http://schemas.microsoft.com/office/drawing/2014/main" id="{29F14A4A-7AC6-4254-926C-20B5858B3200}"/>
              </a:ext>
            </a:extLst>
          </p:cNvPr>
          <p:cNvSpPr>
            <a:spLocks noGrp="1"/>
          </p:cNvSpPr>
          <p:nvPr>
            <p:ph type="ftr" sz="quarter" idx="11"/>
          </p:nvPr>
        </p:nvSpPr>
        <p:spPr/>
        <p:txBody>
          <a:bodyPr/>
          <a:lstStyle/>
          <a:p>
            <a:r>
              <a:rPr lang="en-GB" dirty="0"/>
              <a:t>M. Winokur, A. Zaguri</a:t>
            </a:r>
            <a:endParaRPr lang="he-IL" dirty="0"/>
          </a:p>
        </p:txBody>
      </p:sp>
    </p:spTree>
    <p:extLst>
      <p:ext uri="{BB962C8B-B14F-4D97-AF65-F5344CB8AC3E}">
        <p14:creationId xmlns:p14="http://schemas.microsoft.com/office/powerpoint/2010/main" val="372675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9596" y="1525675"/>
            <a:ext cx="9648954" cy="3802783"/>
          </a:xfrm>
        </p:spPr>
        <p:txBody>
          <a:bodyPr>
            <a:noAutofit/>
          </a:bodyPr>
          <a:lstStyle/>
          <a:p>
            <a:pPr algn="ctr" rtl="0"/>
            <a:r>
              <a:rPr lang="en-US" b="1" dirty="0">
                <a:latin typeface="Narkisim" panose="020E0502050101010101" pitchFamily="34" charset="-79"/>
                <a:cs typeface="Narkisim" panose="020E0502050101010101" pitchFamily="34" charset="-79"/>
              </a:rPr>
              <a:t/>
            </a:r>
            <a:br>
              <a:rPr lang="en-US" b="1" dirty="0">
                <a:latin typeface="Narkisim" panose="020E0502050101010101" pitchFamily="34" charset="-79"/>
                <a:cs typeface="Narkisim" panose="020E0502050101010101" pitchFamily="34" charset="-79"/>
              </a:rPr>
            </a:br>
            <a:r>
              <a:rPr lang="en-US" b="1" dirty="0">
                <a:latin typeface="Narkisim" panose="020E0502050101010101" pitchFamily="34" charset="-79"/>
                <a:cs typeface="Narkisim" panose="020E0502050101010101" pitchFamily="34" charset="-79"/>
              </a:rPr>
              <a:t>Simulation Capabilities</a:t>
            </a:r>
            <a:endParaRPr lang="he-IL" sz="3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75525C7B-EB65-47E5-A1DC-1FED662109C2}" type="slidenum">
              <a:rPr lang="he-IL" smtClean="0"/>
              <a:t>18</a:t>
            </a:fld>
            <a:endParaRPr lang="he-IL"/>
          </a:p>
        </p:txBody>
      </p:sp>
      <p:sp>
        <p:nvSpPr>
          <p:cNvPr id="3" name="Footer Placeholder 2">
            <a:extLst>
              <a:ext uri="{FF2B5EF4-FFF2-40B4-BE49-F238E27FC236}">
                <a16:creationId xmlns:a16="http://schemas.microsoft.com/office/drawing/2014/main" id="{6F7DAB6C-5261-45BC-9EC4-86E0BB3A2398}"/>
              </a:ext>
            </a:extLst>
          </p:cNvPr>
          <p:cNvSpPr>
            <a:spLocks noGrp="1"/>
          </p:cNvSpPr>
          <p:nvPr>
            <p:ph type="ftr" sz="quarter" idx="11"/>
          </p:nvPr>
        </p:nvSpPr>
        <p:spPr/>
        <p:txBody>
          <a:bodyPr/>
          <a:lstStyle/>
          <a:p>
            <a:r>
              <a:rPr lang="en-GB" dirty="0"/>
              <a:t>M. Winokur, A. Zaguri</a:t>
            </a:r>
            <a:endParaRPr lang="he-IL" dirty="0"/>
          </a:p>
        </p:txBody>
      </p:sp>
    </p:spTree>
    <p:extLst>
      <p:ext uri="{BB962C8B-B14F-4D97-AF65-F5344CB8AC3E}">
        <p14:creationId xmlns:p14="http://schemas.microsoft.com/office/powerpoint/2010/main" val="2782439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4887"/>
            <a:ext cx="10515600" cy="1325563"/>
          </a:xfrm>
        </p:spPr>
        <p:txBody>
          <a:bodyPr>
            <a:normAutofit/>
          </a:bodyPr>
          <a:lstStyle/>
          <a:p>
            <a:pPr algn="ctr" rtl="0"/>
            <a:r>
              <a:rPr lang="en-US" dirty="0">
                <a:latin typeface="Narkisim" panose="020E0502050101010101" pitchFamily="34" charset="-79"/>
                <a:cs typeface="Narkisim" panose="020E0502050101010101" pitchFamily="34" charset="-79"/>
              </a:rPr>
              <a:t>Design validation by simulation </a:t>
            </a:r>
            <a:r>
              <a:rPr lang="en-US" dirty="0" smtClean="0">
                <a:latin typeface="Narkisim" panose="020E0502050101010101" pitchFamily="34" charset="-79"/>
                <a:cs typeface="Narkisim" panose="020E0502050101010101" pitchFamily="34" charset="-79"/>
              </a:rPr>
              <a:t>(</a:t>
            </a:r>
            <a:r>
              <a:rPr lang="en-US" dirty="0" smtClean="0">
                <a:latin typeface="Narkisim" panose="020E0502050101010101" pitchFamily="34" charset="-79"/>
                <a:cs typeface="Narkisim" panose="020E0502050101010101" pitchFamily="34" charset="-79"/>
              </a:rPr>
              <a:t>1/2</a:t>
            </a:r>
            <a:r>
              <a:rPr lang="en-US" dirty="0" smtClean="0">
                <a:latin typeface="Narkisim" panose="020E0502050101010101" pitchFamily="34" charset="-79"/>
                <a:cs typeface="Narkisim" panose="020E0502050101010101" pitchFamily="34" charset="-79"/>
              </a:rPr>
              <a:t>)</a:t>
            </a:r>
            <a:endParaRPr lang="he-IL" sz="4400" dirty="0">
              <a:solidFill>
                <a:srgbClr val="FF0000"/>
              </a:solidFill>
              <a:latin typeface="Narkisim" panose="020E0502050101010101" pitchFamily="34" charset="-79"/>
              <a:cs typeface="Narkisim" panose="020E0502050101010101" pitchFamily="34" charset="-79"/>
            </a:endParaRPr>
          </a:p>
        </p:txBody>
      </p:sp>
      <p:sp>
        <p:nvSpPr>
          <p:cNvPr id="3" name="Content Placeholder 2"/>
          <p:cNvSpPr>
            <a:spLocks noGrp="1"/>
          </p:cNvSpPr>
          <p:nvPr>
            <p:ph idx="1"/>
          </p:nvPr>
        </p:nvSpPr>
        <p:spPr>
          <a:xfrm>
            <a:off x="1120000" y="1580175"/>
            <a:ext cx="10233800" cy="4854125"/>
          </a:xfrm>
        </p:spPr>
        <p:txBody>
          <a:bodyPr>
            <a:noAutofit/>
          </a:bodyPr>
          <a:lstStyle/>
          <a:p>
            <a:pPr algn="l" rtl="0"/>
            <a:r>
              <a:rPr lang="en-US" dirty="0">
                <a:latin typeface="Narkisim" panose="020E0502050101010101" pitchFamily="34" charset="-79"/>
                <a:cs typeface="Narkisim" panose="020E0502050101010101" pitchFamily="34" charset="-79"/>
              </a:rPr>
              <a:t>A decrease in the resolution of the layers to the level of the component itself (sensors)</a:t>
            </a:r>
            <a:endParaRPr lang="he-IL" dirty="0">
              <a:latin typeface="Narkisim" panose="020E0502050101010101" pitchFamily="34" charset="-79"/>
              <a:cs typeface="Narkisim" panose="020E0502050101010101" pitchFamily="34" charset="-79"/>
            </a:endParaRPr>
          </a:p>
          <a:p>
            <a:pPr marL="0" indent="0">
              <a:buNone/>
            </a:pPr>
            <a:endParaRPr lang="he-IL" dirty="0">
              <a:latin typeface="Narkisim" panose="020E0502050101010101" pitchFamily="34" charset="-79"/>
              <a:cs typeface="Narkisim" panose="020E0502050101010101" pitchFamily="34" charset="-79"/>
            </a:endParaRPr>
          </a:p>
          <a:p>
            <a:pPr algn="l" rtl="0"/>
            <a:r>
              <a:rPr lang="en-US" dirty="0">
                <a:latin typeface="Narkisim" panose="020E0502050101010101" pitchFamily="34" charset="-79"/>
                <a:cs typeface="Narkisim" panose="020E0502050101010101" pitchFamily="34" charset="-79"/>
              </a:rPr>
              <a:t>Complex simulation capabilities, with capabilities for analyzing, building models, and running simulations in a simple way</a:t>
            </a:r>
            <a:endParaRPr lang="he-IL" dirty="0">
              <a:latin typeface="Narkisim" panose="020E0502050101010101" pitchFamily="34" charset="-79"/>
              <a:cs typeface="Narkisim" panose="020E0502050101010101" pitchFamily="34" charset="-79"/>
            </a:endParaRPr>
          </a:p>
          <a:p>
            <a:endParaRPr lang="he-IL" dirty="0">
              <a:latin typeface="Narkisim" panose="020E0502050101010101" pitchFamily="34" charset="-79"/>
              <a:cs typeface="Narkisim" panose="020E0502050101010101" pitchFamily="34" charset="-79"/>
            </a:endParaRPr>
          </a:p>
          <a:p>
            <a:pPr algn="l" rtl="0"/>
            <a:r>
              <a:rPr lang="en-US" dirty="0">
                <a:latin typeface="Narkisim" panose="020E0502050101010101" pitchFamily="34" charset="-79"/>
                <a:cs typeface="Narkisim" panose="020E0502050101010101" pitchFamily="34" charset="-79"/>
              </a:rPr>
              <a:t>Performing simulations at the individual component level and the overall system level</a:t>
            </a:r>
          </a:p>
          <a:p>
            <a:pPr algn="l" rtl="0"/>
            <a:endParaRPr lang="he-IL" dirty="0">
              <a:latin typeface="Narkisim" panose="020E0502050101010101" pitchFamily="34" charset="-79"/>
              <a:cs typeface="Narkisim" panose="020E0502050101010101" pitchFamily="34" charset="-79"/>
            </a:endParaRPr>
          </a:p>
          <a:p>
            <a:pPr algn="l" rtl="0"/>
            <a:r>
              <a:rPr lang="en-US" dirty="0">
                <a:latin typeface="Narkisim" panose="020E0502050101010101" pitchFamily="34" charset="-79"/>
                <a:cs typeface="Narkisim" panose="020E0502050101010101" pitchFamily="34" charset="-79"/>
              </a:rPr>
              <a:t>Finding faults and saving a lot of resources</a:t>
            </a:r>
            <a:endParaRPr lang="he-IL" dirty="0">
              <a:latin typeface="Narkisim" panose="020E0502050101010101" pitchFamily="34" charset="-79"/>
              <a:cs typeface="Narkisim" panose="020E0502050101010101" pitchFamily="34" charset="-79"/>
            </a:endParaRPr>
          </a:p>
        </p:txBody>
      </p:sp>
      <p:sp>
        <p:nvSpPr>
          <p:cNvPr id="6" name="Slide Number Placeholder 5"/>
          <p:cNvSpPr>
            <a:spLocks noGrp="1"/>
          </p:cNvSpPr>
          <p:nvPr>
            <p:ph type="sldNum" sz="quarter" idx="12"/>
          </p:nvPr>
        </p:nvSpPr>
        <p:spPr/>
        <p:txBody>
          <a:bodyPr/>
          <a:lstStyle/>
          <a:p>
            <a:fld id="{75525C7B-EB65-47E5-A1DC-1FED662109C2}" type="slidenum">
              <a:rPr lang="he-IL" smtClean="0"/>
              <a:t>19</a:t>
            </a:fld>
            <a:endParaRPr lang="he-IL"/>
          </a:p>
        </p:txBody>
      </p: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936178" y="350167"/>
            <a:ext cx="4367342" cy="2272235"/>
          </a:xfrm>
          <a:prstGeom prst="rect">
            <a:avLst/>
          </a:prstGeom>
        </p:spPr>
      </p:pic>
      <p:pic>
        <p:nvPicPr>
          <p:cNvPr id="7" name="Picture 6"/>
          <p:cNvPicPr/>
          <p:nvPr/>
        </p:nvPicPr>
        <p:blipFill>
          <a:blip r:embed="rId4" cstate="print">
            <a:extLst>
              <a:ext uri="{28A0092B-C50C-407E-A947-70E740481C1C}">
                <a14:useLocalDpi xmlns:a14="http://schemas.microsoft.com/office/drawing/2010/main" val="0"/>
              </a:ext>
            </a:extLst>
          </a:blip>
          <a:stretch>
            <a:fillRect/>
          </a:stretch>
        </p:blipFill>
        <p:spPr>
          <a:xfrm>
            <a:off x="7664507" y="350167"/>
            <a:ext cx="4054998" cy="2350186"/>
          </a:xfrm>
          <a:prstGeom prst="rect">
            <a:avLst/>
          </a:prstGeom>
        </p:spPr>
      </p:pic>
      <p:pic>
        <p:nvPicPr>
          <p:cNvPr id="8" name="Picture 7"/>
          <p:cNvPicPr/>
          <p:nvPr/>
        </p:nvPicPr>
        <p:blipFill>
          <a:blip r:embed="rId5" cstate="print">
            <a:extLst>
              <a:ext uri="{28A0092B-C50C-407E-A947-70E740481C1C}">
                <a14:useLocalDpi xmlns:a14="http://schemas.microsoft.com/office/drawing/2010/main" val="0"/>
              </a:ext>
            </a:extLst>
          </a:blip>
          <a:stretch>
            <a:fillRect/>
          </a:stretch>
        </p:blipFill>
        <p:spPr>
          <a:xfrm>
            <a:off x="7664507" y="3877726"/>
            <a:ext cx="4054998" cy="2447745"/>
          </a:xfrm>
          <a:prstGeom prst="rect">
            <a:avLst/>
          </a:prstGeom>
        </p:spPr>
      </p:pic>
      <p:pic>
        <p:nvPicPr>
          <p:cNvPr id="9" name="Picture 8"/>
          <p:cNvPicPr/>
          <p:nvPr/>
        </p:nvPicPr>
        <p:blipFill>
          <a:blip r:embed="rId6" cstate="print">
            <a:extLst>
              <a:ext uri="{28A0092B-C50C-407E-A947-70E740481C1C}">
                <a14:useLocalDpi xmlns:a14="http://schemas.microsoft.com/office/drawing/2010/main" val="0"/>
              </a:ext>
            </a:extLst>
          </a:blip>
          <a:stretch>
            <a:fillRect/>
          </a:stretch>
        </p:blipFill>
        <p:spPr>
          <a:xfrm>
            <a:off x="936178" y="3790798"/>
            <a:ext cx="4367342" cy="2447745"/>
          </a:xfrm>
          <a:prstGeom prst="rect">
            <a:avLst/>
          </a:prstGeom>
        </p:spPr>
      </p:pic>
      <p:sp>
        <p:nvSpPr>
          <p:cNvPr id="4" name="Right Arrow 3"/>
          <p:cNvSpPr/>
          <p:nvPr/>
        </p:nvSpPr>
        <p:spPr>
          <a:xfrm>
            <a:off x="5472794" y="1307048"/>
            <a:ext cx="2022438" cy="561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Right Arrow 10"/>
          <p:cNvSpPr/>
          <p:nvPr/>
        </p:nvSpPr>
        <p:spPr>
          <a:xfrm rot="10800000">
            <a:off x="5472794" y="4820925"/>
            <a:ext cx="2022438" cy="561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Right Arrow 11"/>
          <p:cNvSpPr/>
          <p:nvPr/>
        </p:nvSpPr>
        <p:spPr>
          <a:xfrm rot="5400000">
            <a:off x="9227405" y="3036005"/>
            <a:ext cx="948242" cy="561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Footer Placeholder 9">
            <a:extLst>
              <a:ext uri="{FF2B5EF4-FFF2-40B4-BE49-F238E27FC236}">
                <a16:creationId xmlns:a16="http://schemas.microsoft.com/office/drawing/2014/main" id="{A8FEA07F-CBA8-47CA-B9D5-A6418AC7FCFE}"/>
              </a:ext>
            </a:extLst>
          </p:cNvPr>
          <p:cNvSpPr>
            <a:spLocks noGrp="1"/>
          </p:cNvSpPr>
          <p:nvPr>
            <p:ph type="ftr" sz="quarter" idx="11"/>
          </p:nvPr>
        </p:nvSpPr>
        <p:spPr/>
        <p:txBody>
          <a:bodyPr/>
          <a:lstStyle/>
          <a:p>
            <a:r>
              <a:rPr lang="en-GB" dirty="0" smtClean="0"/>
              <a:t>M. </a:t>
            </a:r>
            <a:r>
              <a:rPr lang="en-GB" dirty="0"/>
              <a:t>Winokur, A. Zaguri</a:t>
            </a:r>
            <a:endParaRPr lang="he-IL" dirty="0"/>
          </a:p>
        </p:txBody>
      </p:sp>
    </p:spTree>
    <p:extLst>
      <p:ext uri="{BB962C8B-B14F-4D97-AF65-F5344CB8AC3E}">
        <p14:creationId xmlns:p14="http://schemas.microsoft.com/office/powerpoint/2010/main" val="37702661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5"/>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4"/>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7"/>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2"/>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8"/>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1"/>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1" grpId="0" animBg="1"/>
      <p:bldP spid="11" grpId="1" animBg="1"/>
      <p:bldP spid="12" grpId="0" animBg="1"/>
      <p:bldP spid="12"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A218-A572-4CF6-A3F6-CD8D197F03DA}"/>
              </a:ext>
            </a:extLst>
          </p:cNvPr>
          <p:cNvSpPr>
            <a:spLocks noGrp="1"/>
          </p:cNvSpPr>
          <p:nvPr>
            <p:ph type="title"/>
          </p:nvPr>
        </p:nvSpPr>
        <p:spPr>
          <a:xfrm>
            <a:off x="107959" y="353581"/>
            <a:ext cx="10515600" cy="779095"/>
          </a:xfrm>
        </p:spPr>
        <p:txBody>
          <a:bodyPr>
            <a:normAutofit fontScale="90000"/>
          </a:bodyPr>
          <a:lstStyle/>
          <a:p>
            <a:pPr algn="ctr" rtl="0"/>
            <a:r>
              <a:rPr lang="en-GB" sz="6000" dirty="0"/>
              <a:t>Contents</a:t>
            </a:r>
            <a:endParaRPr lang="en-IL" dirty="0"/>
          </a:p>
        </p:txBody>
      </p:sp>
      <p:sp>
        <p:nvSpPr>
          <p:cNvPr id="3" name="Content Placeholder 2">
            <a:extLst>
              <a:ext uri="{FF2B5EF4-FFF2-40B4-BE49-F238E27FC236}">
                <a16:creationId xmlns:a16="http://schemas.microsoft.com/office/drawing/2014/main" id="{C182F863-1985-4A7F-8153-E38BE561747C}"/>
              </a:ext>
            </a:extLst>
          </p:cNvPr>
          <p:cNvSpPr>
            <a:spLocks noGrp="1"/>
          </p:cNvSpPr>
          <p:nvPr>
            <p:ph idx="1"/>
          </p:nvPr>
        </p:nvSpPr>
        <p:spPr>
          <a:xfrm>
            <a:off x="1120000" y="1521228"/>
            <a:ext cx="10233800" cy="4602735"/>
          </a:xfrm>
        </p:spPr>
        <p:txBody>
          <a:bodyPr>
            <a:noAutofit/>
          </a:bodyPr>
          <a:lstStyle/>
          <a:p>
            <a:pPr algn="l" rtl="0"/>
            <a:r>
              <a:rPr lang="en-US" sz="3600" dirty="0">
                <a:latin typeface="Narkisim" panose="020E0502050101010101" pitchFamily="34" charset="-79"/>
                <a:cs typeface="Narkisim" panose="020E0502050101010101" pitchFamily="34" charset="-79"/>
              </a:rPr>
              <a:t>Purpose of the </a:t>
            </a:r>
            <a:r>
              <a:rPr lang="en-US" sz="3600" dirty="0" err="1">
                <a:latin typeface="Narkisim" panose="020E0502050101010101" pitchFamily="34" charset="-79"/>
                <a:cs typeface="Narkisim" panose="020E0502050101010101" pitchFamily="34" charset="-79"/>
              </a:rPr>
              <a:t>Reserach</a:t>
            </a:r>
            <a:r>
              <a:rPr lang="en-GB" sz="3600" dirty="0">
                <a:latin typeface="Narkisim" panose="020E0502050101010101" pitchFamily="34" charset="-79"/>
                <a:cs typeface="Narkisim" panose="020E0502050101010101" pitchFamily="34" charset="-79"/>
              </a:rPr>
              <a:t> 
</a:t>
            </a:r>
            <a:r>
              <a:rPr lang="en-US" sz="3600" dirty="0">
                <a:latin typeface="Narkisim" panose="020E0502050101010101" pitchFamily="34" charset="-79"/>
                <a:cs typeface="Narkisim" panose="020E0502050101010101" pitchFamily="34" charset="-79"/>
              </a:rPr>
              <a:t>Test Cases</a:t>
            </a:r>
            <a:r>
              <a:rPr lang="en-GB" sz="3600" dirty="0">
                <a:latin typeface="Narkisim" panose="020E0502050101010101" pitchFamily="34" charset="-79"/>
                <a:cs typeface="Narkisim" panose="020E0502050101010101" pitchFamily="34" charset="-79"/>
              </a:rPr>
              <a:t>
</a:t>
            </a:r>
            <a:r>
              <a:rPr lang="en-US" sz="3600" dirty="0">
                <a:latin typeface="Narkisim" panose="020E0502050101010101" pitchFamily="34" charset="-79"/>
                <a:cs typeface="Narkisim" panose="020E0502050101010101" pitchFamily="34" charset="-79"/>
              </a:rPr>
              <a:t>Results Summary</a:t>
            </a:r>
          </a:p>
          <a:p>
            <a:pPr algn="l" rtl="0"/>
            <a:r>
              <a:rPr lang="en-US" sz="3600" dirty="0">
                <a:latin typeface="Narkisim" panose="020E0502050101010101" pitchFamily="34" charset="-79"/>
                <a:cs typeface="Narkisim" panose="020E0502050101010101" pitchFamily="34" charset="-79"/>
              </a:rPr>
              <a:t>Main Conclusions of the Research </a:t>
            </a:r>
          </a:p>
          <a:p>
            <a:pPr algn="l" rtl="0"/>
            <a:r>
              <a:rPr lang="en-US" sz="3600" dirty="0">
                <a:latin typeface="Narkisim" panose="020E0502050101010101" pitchFamily="34" charset="-79"/>
                <a:cs typeface="Narkisim" panose="020E0502050101010101" pitchFamily="34" charset="-79"/>
              </a:rPr>
              <a:t>Future Directions</a:t>
            </a:r>
            <a:endParaRPr lang="en-GB" sz="3600" dirty="0">
              <a:latin typeface="Narkisim" panose="020E0502050101010101" pitchFamily="34" charset="-79"/>
              <a:cs typeface="Narkisim" panose="020E0502050101010101" pitchFamily="34" charset="-79"/>
            </a:endParaRPr>
          </a:p>
        </p:txBody>
      </p:sp>
      <p:sp>
        <p:nvSpPr>
          <p:cNvPr id="4" name="Slide Number Placeholder 3">
            <a:extLst>
              <a:ext uri="{FF2B5EF4-FFF2-40B4-BE49-F238E27FC236}">
                <a16:creationId xmlns:a16="http://schemas.microsoft.com/office/drawing/2014/main" id="{8BA09336-A466-4EBF-ABE3-7F41567FDC0B}"/>
              </a:ext>
            </a:extLst>
          </p:cNvPr>
          <p:cNvSpPr>
            <a:spLocks noGrp="1"/>
          </p:cNvSpPr>
          <p:nvPr>
            <p:ph type="sldNum" sz="quarter" idx="12"/>
          </p:nvPr>
        </p:nvSpPr>
        <p:spPr/>
        <p:txBody>
          <a:bodyPr/>
          <a:lstStyle/>
          <a:p>
            <a:fld id="{75525C7B-EB65-47E5-A1DC-1FED662109C2}" type="slidenum">
              <a:rPr lang="he-IL" smtClean="0"/>
              <a:t>2</a:t>
            </a:fld>
            <a:endParaRPr lang="he-IL"/>
          </a:p>
        </p:txBody>
      </p:sp>
      <p:sp>
        <p:nvSpPr>
          <p:cNvPr id="5" name="Footer Placeholder 4">
            <a:extLst>
              <a:ext uri="{FF2B5EF4-FFF2-40B4-BE49-F238E27FC236}">
                <a16:creationId xmlns:a16="http://schemas.microsoft.com/office/drawing/2014/main" id="{BD239E6A-77BA-46FD-AFF9-BFE5C235D0FD}"/>
              </a:ext>
            </a:extLst>
          </p:cNvPr>
          <p:cNvSpPr>
            <a:spLocks noGrp="1"/>
          </p:cNvSpPr>
          <p:nvPr>
            <p:ph type="ftr" sz="quarter" idx="11"/>
          </p:nvPr>
        </p:nvSpPr>
        <p:spPr/>
        <p:txBody>
          <a:bodyPr/>
          <a:lstStyle/>
          <a:p>
            <a:r>
              <a:rPr lang="en-GB" dirty="0"/>
              <a:t>M. Winokur, A. Zaguri</a:t>
            </a:r>
            <a:endParaRPr lang="he-IL" dirty="0"/>
          </a:p>
        </p:txBody>
      </p:sp>
    </p:spTree>
    <p:extLst>
      <p:ext uri="{BB962C8B-B14F-4D97-AF65-F5344CB8AC3E}">
        <p14:creationId xmlns:p14="http://schemas.microsoft.com/office/powerpoint/2010/main" val="21475988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rtl="0"/>
            <a:r>
              <a:rPr lang="en-US" dirty="0">
                <a:latin typeface="Narkisim" panose="020E0502050101010101" pitchFamily="34" charset="-79"/>
                <a:cs typeface="Narkisim" panose="020E0502050101010101" pitchFamily="34" charset="-79"/>
              </a:rPr>
              <a:t>Design validation by simulation (</a:t>
            </a:r>
            <a:r>
              <a:rPr lang="en-US" dirty="0" smtClean="0">
                <a:latin typeface="Narkisim" panose="020E0502050101010101" pitchFamily="34" charset="-79"/>
                <a:cs typeface="Narkisim" panose="020E0502050101010101" pitchFamily="34" charset="-79"/>
              </a:rPr>
              <a:t>2/2)</a:t>
            </a:r>
            <a:endParaRPr lang="en-US" dirty="0">
              <a:latin typeface="Narkisim" panose="020E0502050101010101" pitchFamily="34" charset="-79"/>
              <a:cs typeface="Narkisim" panose="020E0502050101010101" pitchFamily="34" charset="-79"/>
            </a:endParaRPr>
          </a:p>
        </p:txBody>
      </p:sp>
      <p:sp>
        <p:nvSpPr>
          <p:cNvPr id="6" name="Slide Number Placeholder 5"/>
          <p:cNvSpPr>
            <a:spLocks noGrp="1"/>
          </p:cNvSpPr>
          <p:nvPr>
            <p:ph type="sldNum" sz="quarter" idx="12"/>
          </p:nvPr>
        </p:nvSpPr>
        <p:spPr/>
        <p:txBody>
          <a:bodyPr/>
          <a:lstStyle/>
          <a:p>
            <a:fld id="{75525C7B-EB65-47E5-A1DC-1FED662109C2}" type="slidenum">
              <a:rPr lang="he-IL" smtClean="0"/>
              <a:t>20</a:t>
            </a:fld>
            <a:endParaRPr lang="he-IL"/>
          </a:p>
        </p:txBody>
      </p:sp>
      <p:graphicFrame>
        <p:nvGraphicFramePr>
          <p:cNvPr id="7" name="Table 6"/>
          <p:cNvGraphicFramePr>
            <a:graphicFrameLocks noGrp="1"/>
          </p:cNvGraphicFramePr>
          <p:nvPr>
            <p:extLst/>
          </p:nvPr>
        </p:nvGraphicFramePr>
        <p:xfrm>
          <a:off x="514351" y="1371601"/>
          <a:ext cx="11144249" cy="5374030"/>
        </p:xfrm>
        <a:graphic>
          <a:graphicData uri="http://schemas.openxmlformats.org/drawingml/2006/table">
            <a:tbl>
              <a:tblPr rtl="1" firstRow="1" firstCol="1" bandRow="1">
                <a:tableStyleId>{5C22544A-7EE6-4342-B048-85BDC9FD1C3A}</a:tableStyleId>
              </a:tblPr>
              <a:tblGrid>
                <a:gridCol w="7125566">
                  <a:extLst>
                    <a:ext uri="{9D8B030D-6E8A-4147-A177-3AD203B41FA5}">
                      <a16:colId xmlns:a16="http://schemas.microsoft.com/office/drawing/2014/main" val="1514924760"/>
                    </a:ext>
                  </a:extLst>
                </a:gridCol>
                <a:gridCol w="1127639">
                  <a:extLst>
                    <a:ext uri="{9D8B030D-6E8A-4147-A177-3AD203B41FA5}">
                      <a16:colId xmlns:a16="http://schemas.microsoft.com/office/drawing/2014/main" val="4035940215"/>
                    </a:ext>
                  </a:extLst>
                </a:gridCol>
                <a:gridCol w="2891044">
                  <a:extLst>
                    <a:ext uri="{9D8B030D-6E8A-4147-A177-3AD203B41FA5}">
                      <a16:colId xmlns:a16="http://schemas.microsoft.com/office/drawing/2014/main" val="1446941686"/>
                    </a:ext>
                  </a:extLst>
                </a:gridCol>
              </a:tblGrid>
              <a:tr h="367196">
                <a:tc>
                  <a:txBody>
                    <a:bodyPr/>
                    <a:lstStyle/>
                    <a:p>
                      <a:pPr algn="ctr" rtl="1">
                        <a:lnSpc>
                          <a:spcPct val="107000"/>
                        </a:lnSpc>
                        <a:spcAft>
                          <a:spcPts val="0"/>
                        </a:spcAft>
                      </a:pPr>
                      <a:r>
                        <a:rPr lang="en-US" sz="2400" dirty="0">
                          <a:effectLst/>
                        </a:rPr>
                        <a:t>Description of the Scenario Trial</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29320" marR="29320" marT="0" marB="0" anchor="ctr"/>
                </a:tc>
                <a:tc>
                  <a:txBody>
                    <a:bodyPr/>
                    <a:lstStyle/>
                    <a:p>
                      <a:pPr algn="ctr" rtl="1">
                        <a:lnSpc>
                          <a:spcPct val="107000"/>
                        </a:lnSpc>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29320" marR="29320" marT="0" marB="0" anchor="ctr"/>
                </a:tc>
                <a:tc rowSpan="4">
                  <a:txBody>
                    <a:bodyPr/>
                    <a:lstStyle/>
                    <a:p>
                      <a:pPr algn="ctr" rtl="1">
                        <a:lnSpc>
                          <a:spcPct val="107000"/>
                        </a:lnSpc>
                        <a:spcAft>
                          <a:spcPts val="0"/>
                        </a:spcAft>
                      </a:pPr>
                      <a:r>
                        <a:rPr lang="he-IL" sz="2400" dirty="0">
                          <a:effectLst/>
                        </a:rPr>
                        <a:t> </a:t>
                      </a:r>
                      <a:endParaRPr lang="en-US" sz="1800" dirty="0">
                        <a:effectLst/>
                      </a:endParaRPr>
                    </a:p>
                    <a:p>
                      <a:pPr algn="ctr" rtl="1">
                        <a:lnSpc>
                          <a:spcPct val="107000"/>
                        </a:lnSpc>
                        <a:spcAft>
                          <a:spcPts val="0"/>
                        </a:spcAft>
                      </a:pPr>
                      <a:r>
                        <a:rPr lang="en-US" sz="2400" dirty="0">
                          <a:effectLst/>
                        </a:rPr>
                        <a:t>Example of a Scenario:</a:t>
                      </a:r>
                    </a:p>
                    <a:p>
                      <a:pPr algn="ctr" rtl="1">
                        <a:lnSpc>
                          <a:spcPct val="107000"/>
                        </a:lnSpc>
                        <a:spcAft>
                          <a:spcPts val="0"/>
                        </a:spcAft>
                      </a:pPr>
                      <a:r>
                        <a:rPr lang="en-US" sz="2400" u="sng" dirty="0">
                          <a:effectLst/>
                        </a:rPr>
                        <a:t>Accident</a:t>
                      </a:r>
                      <a:r>
                        <a:rPr lang="en-US" sz="2400" dirty="0">
                          <a:effectLst/>
                        </a:rPr>
                        <a:t>     damage to the body of the car</a:t>
                      </a:r>
                      <a:endParaRPr lang="en-US" sz="1800" dirty="0">
                        <a:effectLst/>
                      </a:endParaRPr>
                    </a:p>
                    <a:p>
                      <a:pPr algn="ctr" rtl="0">
                        <a:lnSpc>
                          <a:spcPct val="107000"/>
                        </a:lnSpc>
                        <a:spcAft>
                          <a:spcPts val="0"/>
                        </a:spcAft>
                      </a:pPr>
                      <a:r>
                        <a:rPr lang="en-US" sz="1800" dirty="0">
                          <a:effectLst/>
                        </a:rPr>
                        <a:t> </a:t>
                      </a:r>
                    </a:p>
                    <a:p>
                      <a:pPr algn="ctr" rtl="0">
                        <a:lnSpc>
                          <a:spcPct val="107000"/>
                        </a:lnSpc>
                        <a:spcAft>
                          <a:spcPts val="0"/>
                        </a:spcAft>
                      </a:pPr>
                      <a:r>
                        <a:rPr lang="en-US" sz="1800" dirty="0">
                          <a:effectLst/>
                        </a:rPr>
                        <a:t> </a:t>
                      </a:r>
                    </a:p>
                    <a:p>
                      <a:pPr algn="ctr" rtl="0">
                        <a:lnSpc>
                          <a:spcPct val="107000"/>
                        </a:lnSpc>
                        <a:spcAft>
                          <a:spcPts val="0"/>
                        </a:spcAft>
                      </a:pPr>
                      <a:r>
                        <a:rPr lang="en-US" sz="1800" dirty="0">
                          <a:effectLst/>
                        </a:rPr>
                        <a:t> </a:t>
                      </a:r>
                    </a:p>
                    <a:p>
                      <a:pPr algn="ctr" rtl="0">
                        <a:lnSpc>
                          <a:spcPct val="107000"/>
                        </a:lnSpc>
                        <a:spcAft>
                          <a:spcPts val="0"/>
                        </a:spcAft>
                      </a:pPr>
                      <a:r>
                        <a:rPr lang="en-US" sz="1800" dirty="0">
                          <a:effectLst/>
                        </a:rPr>
                        <a:t> </a:t>
                      </a:r>
                    </a:p>
                    <a:p>
                      <a:pPr algn="ctr" rtl="0">
                        <a:lnSpc>
                          <a:spcPct val="107000"/>
                        </a:lnSpc>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29320" marR="29320" marT="0" marB="0" anchor="ctr"/>
                </a:tc>
                <a:extLst>
                  <a:ext uri="{0D108BD9-81ED-4DB2-BD59-A6C34878D82A}">
                    <a16:rowId xmlns:a16="http://schemas.microsoft.com/office/drawing/2014/main" val="2072468969"/>
                  </a:ext>
                </a:extLst>
              </a:tr>
              <a:tr h="1616004">
                <a:tc>
                  <a:txBody>
                    <a:bodyPr/>
                    <a:lstStyle/>
                    <a:p>
                      <a:pPr algn="l" rtl="0">
                        <a:lnSpc>
                          <a:spcPct val="107000"/>
                        </a:lnSpc>
                        <a:spcAft>
                          <a:spcPts val="0"/>
                        </a:spcAft>
                      </a:pPr>
                      <a:r>
                        <a:rPr lang="en-US" sz="1800" dirty="0">
                          <a:effectLst/>
                        </a:rPr>
                        <a:t>The pressure sensors detected a blow to the car body at 30k psi,</a:t>
                      </a:r>
                      <a:r>
                        <a:rPr lang="en-US" sz="1400" baseline="0" dirty="0">
                          <a:effectLst/>
                        </a:rPr>
                        <a:t> </a:t>
                      </a:r>
                      <a:r>
                        <a:rPr lang="en-US" sz="1800" dirty="0">
                          <a:effectLst/>
                        </a:rPr>
                        <a:t>The pressure sensors detected the blow that was below the low threshold. Due to the debilitating damage, the camera sensors were not activated and no alert was sent to the control center.</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29320" marR="29320" marT="0" marB="0" anchor="ctr"/>
                </a:tc>
                <a:tc>
                  <a:txBody>
                    <a:bodyPr/>
                    <a:lstStyle/>
                    <a:p>
                      <a:pPr algn="ctr" rtl="1">
                        <a:lnSpc>
                          <a:spcPct val="107000"/>
                        </a:lnSpc>
                        <a:spcAft>
                          <a:spcPts val="0"/>
                        </a:spcAft>
                      </a:pPr>
                      <a:r>
                        <a:rPr lang="en-US" sz="1800" dirty="0">
                          <a:effectLst/>
                        </a:rPr>
                        <a:t>Trial 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29320" marR="29320" marT="0" marB="0" anchor="ctr"/>
                </a:tc>
                <a:tc vMerge="1">
                  <a:txBody>
                    <a:bodyPr/>
                    <a:lstStyle/>
                    <a:p>
                      <a:pPr rtl="1"/>
                      <a:endParaRPr lang="he-IL"/>
                    </a:p>
                  </a:txBody>
                  <a:tcPr/>
                </a:tc>
                <a:extLst>
                  <a:ext uri="{0D108BD9-81ED-4DB2-BD59-A6C34878D82A}">
                    <a16:rowId xmlns:a16="http://schemas.microsoft.com/office/drawing/2014/main" val="1470829387"/>
                  </a:ext>
                </a:extLst>
              </a:tr>
              <a:tr h="1750671">
                <a:tc>
                  <a:txBody>
                    <a:bodyPr/>
                    <a:lstStyle/>
                    <a:p>
                      <a:pPr algn="l" rtl="0">
                        <a:lnSpc>
                          <a:spcPct val="107000"/>
                        </a:lnSpc>
                        <a:spcAft>
                          <a:spcPts val="0"/>
                        </a:spcAft>
                      </a:pPr>
                      <a:r>
                        <a:rPr lang="en-US" sz="1800" dirty="0">
                          <a:effectLst/>
                        </a:rPr>
                        <a:t>The pressure sensors detected a blow to the car body at 40k psi,</a:t>
                      </a:r>
                      <a:r>
                        <a:rPr lang="en-US" sz="1400" baseline="0" dirty="0">
                          <a:effectLst/>
                        </a:rPr>
                        <a:t> </a:t>
                      </a:r>
                      <a:r>
                        <a:rPr lang="en-US" sz="1800" dirty="0">
                          <a:effectLst/>
                        </a:rPr>
                        <a:t>The pressure sensors detected the blow that was above the low threshold, but below the high threshold, due to the moderate impact the camera sensors were not activated and an alert was sent to the control center.</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29320" marR="29320" marT="0" marB="0" anchor="ctr"/>
                </a:tc>
                <a:tc>
                  <a:txBody>
                    <a:bodyPr/>
                    <a:lstStyle/>
                    <a:p>
                      <a:pPr algn="ctr" rtl="1">
                        <a:lnSpc>
                          <a:spcPct val="107000"/>
                        </a:lnSpc>
                        <a:spcAft>
                          <a:spcPts val="0"/>
                        </a:spcAft>
                      </a:pPr>
                      <a:r>
                        <a:rPr lang="en-US" sz="1800" dirty="0">
                          <a:effectLst/>
                        </a:rPr>
                        <a:t>Trial 2</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29320" marR="29320" marT="0" marB="0" anchor="ctr"/>
                </a:tc>
                <a:tc vMerge="1">
                  <a:txBody>
                    <a:bodyPr/>
                    <a:lstStyle/>
                    <a:p>
                      <a:pPr rtl="1"/>
                      <a:endParaRPr lang="he-IL"/>
                    </a:p>
                  </a:txBody>
                  <a:tcPr/>
                </a:tc>
                <a:extLst>
                  <a:ext uri="{0D108BD9-81ED-4DB2-BD59-A6C34878D82A}">
                    <a16:rowId xmlns:a16="http://schemas.microsoft.com/office/drawing/2014/main" val="3221253513"/>
                  </a:ext>
                </a:extLst>
              </a:tr>
              <a:tr h="1616004">
                <a:tc>
                  <a:txBody>
                    <a:bodyPr/>
                    <a:lstStyle/>
                    <a:p>
                      <a:pPr algn="l" rtl="0">
                        <a:lnSpc>
                          <a:spcPct val="107000"/>
                        </a:lnSpc>
                        <a:spcAft>
                          <a:spcPts val="0"/>
                        </a:spcAft>
                      </a:pPr>
                      <a:r>
                        <a:rPr lang="en-US" sz="1800" dirty="0">
                          <a:effectLst/>
                        </a:rPr>
                        <a:t>The pressure sensors detected a blow to the car body at 130k psi,</a:t>
                      </a:r>
                      <a:r>
                        <a:rPr lang="en-US" sz="1400" baseline="0" dirty="0">
                          <a:effectLst/>
                        </a:rPr>
                        <a:t> </a:t>
                      </a:r>
                      <a:r>
                        <a:rPr lang="en-US" sz="1800" dirty="0">
                          <a:effectLst/>
                        </a:rPr>
                        <a:t>The pressure sensors detected the blow that was above the high threshold, due to the strong impact the camera sensors were activated and an alert was sent to the control center.</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29320" marR="29320" marT="0" marB="0" anchor="ctr"/>
                </a:tc>
                <a:tc>
                  <a:txBody>
                    <a:bodyPr/>
                    <a:lstStyle/>
                    <a:p>
                      <a:pPr algn="ctr" rtl="1">
                        <a:lnSpc>
                          <a:spcPct val="107000"/>
                        </a:lnSpc>
                        <a:spcAft>
                          <a:spcPts val="0"/>
                        </a:spcAft>
                      </a:pPr>
                      <a:r>
                        <a:rPr lang="en-US" sz="1800" dirty="0">
                          <a:effectLst/>
                        </a:rPr>
                        <a:t>Trial 3</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29320" marR="29320" marT="0" marB="0" anchor="ctr"/>
                </a:tc>
                <a:tc vMerge="1">
                  <a:txBody>
                    <a:bodyPr/>
                    <a:lstStyle/>
                    <a:p>
                      <a:pPr rtl="1"/>
                      <a:endParaRPr lang="he-IL"/>
                    </a:p>
                  </a:txBody>
                  <a:tcPr/>
                </a:tc>
                <a:extLst>
                  <a:ext uri="{0D108BD9-81ED-4DB2-BD59-A6C34878D82A}">
                    <a16:rowId xmlns:a16="http://schemas.microsoft.com/office/drawing/2014/main" val="1500755019"/>
                  </a:ext>
                </a:extLst>
              </a:tr>
            </a:tbl>
          </a:graphicData>
        </a:graphic>
      </p:graphicFrame>
      <p:sp>
        <p:nvSpPr>
          <p:cNvPr id="3" name="Footer Placeholder 2">
            <a:extLst>
              <a:ext uri="{FF2B5EF4-FFF2-40B4-BE49-F238E27FC236}">
                <a16:creationId xmlns:a16="http://schemas.microsoft.com/office/drawing/2014/main" id="{006B5F8C-B6F0-49FD-A115-F81F8DEF1002}"/>
              </a:ext>
            </a:extLst>
          </p:cNvPr>
          <p:cNvSpPr>
            <a:spLocks noGrp="1"/>
          </p:cNvSpPr>
          <p:nvPr>
            <p:ph type="ftr" sz="quarter" idx="11"/>
          </p:nvPr>
        </p:nvSpPr>
        <p:spPr/>
        <p:txBody>
          <a:bodyPr/>
          <a:lstStyle/>
          <a:p>
            <a:r>
              <a:rPr lang="en-GB" dirty="0"/>
              <a:t>M. Winokur, A. Zaguri</a:t>
            </a:r>
            <a:endParaRPr lang="he-IL" dirty="0"/>
          </a:p>
        </p:txBody>
      </p:sp>
      <p:sp>
        <p:nvSpPr>
          <p:cNvPr id="4" name="Arrow: Right 3">
            <a:extLst>
              <a:ext uri="{FF2B5EF4-FFF2-40B4-BE49-F238E27FC236}">
                <a16:creationId xmlns:a16="http://schemas.microsoft.com/office/drawing/2014/main" id="{4578B111-B1E7-45D7-8CBE-00130E42C8D3}"/>
              </a:ext>
            </a:extLst>
          </p:cNvPr>
          <p:cNvSpPr/>
          <p:nvPr/>
        </p:nvSpPr>
        <p:spPr>
          <a:xfrm>
            <a:off x="1974122" y="3609975"/>
            <a:ext cx="146387" cy="226503"/>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29451416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rtl="0"/>
            <a:r>
              <a:rPr lang="en-US" dirty="0">
                <a:latin typeface="Narkisim" panose="020E0502050101010101" pitchFamily="34" charset="-79"/>
                <a:cs typeface="Narkisim" panose="020E0502050101010101" pitchFamily="34" charset="-79"/>
              </a:rPr>
              <a:t> Main Conclusions of the Research</a:t>
            </a:r>
            <a:br>
              <a:rPr lang="en-US" dirty="0">
                <a:latin typeface="Narkisim" panose="020E0502050101010101" pitchFamily="34" charset="-79"/>
                <a:cs typeface="Narkisim" panose="020E0502050101010101" pitchFamily="34" charset="-79"/>
              </a:rPr>
            </a:br>
            <a:endParaRPr lang="he-IL" dirty="0">
              <a:latin typeface="Narkisim" panose="020E0502050101010101" pitchFamily="34" charset="-79"/>
              <a:cs typeface="Narkisim" panose="020E0502050101010101" pitchFamily="34" charset="-79"/>
            </a:endParaRPr>
          </a:p>
        </p:txBody>
      </p:sp>
      <p:sp>
        <p:nvSpPr>
          <p:cNvPr id="3" name="Content Placeholder 2"/>
          <p:cNvSpPr>
            <a:spLocks noGrp="1"/>
          </p:cNvSpPr>
          <p:nvPr>
            <p:ph idx="1"/>
          </p:nvPr>
        </p:nvSpPr>
        <p:spPr>
          <a:xfrm>
            <a:off x="494950" y="1222354"/>
            <a:ext cx="10858850" cy="5133996"/>
          </a:xfrm>
        </p:spPr>
        <p:txBody>
          <a:bodyPr>
            <a:noAutofit/>
          </a:bodyPr>
          <a:lstStyle/>
          <a:p>
            <a:pPr algn="l" rtl="0">
              <a:lnSpc>
                <a:spcPct val="150000"/>
              </a:lnSpc>
            </a:pPr>
            <a:r>
              <a:rPr lang="en-US" dirty="0">
                <a:latin typeface="Narkisim" panose="020E0502050101010101" pitchFamily="34" charset="-79"/>
                <a:cs typeface="Narkisim" panose="020E0502050101010101" pitchFamily="34" charset="-79"/>
              </a:rPr>
              <a:t>There was no need for a special tool use course</a:t>
            </a:r>
            <a:endParaRPr lang="he-IL" dirty="0">
              <a:latin typeface="Narkisim" panose="020E0502050101010101" pitchFamily="34" charset="-79"/>
              <a:cs typeface="Narkisim" panose="020E0502050101010101" pitchFamily="34" charset="-79"/>
            </a:endParaRPr>
          </a:p>
          <a:p>
            <a:pPr algn="l" rtl="0">
              <a:lnSpc>
                <a:spcPct val="100000"/>
              </a:lnSpc>
            </a:pPr>
            <a:r>
              <a:rPr lang="en-US" dirty="0">
                <a:latin typeface="Narkisim" panose="020E0502050101010101" pitchFamily="34" charset="-79"/>
                <a:cs typeface="Narkisim" panose="020E0502050101010101" pitchFamily="34" charset="-79"/>
              </a:rPr>
              <a:t>The use of modeling tools makes it possible to reduce the investment time in "free drawings"</a:t>
            </a:r>
          </a:p>
          <a:p>
            <a:pPr algn="l" rtl="0">
              <a:lnSpc>
                <a:spcPct val="100000"/>
              </a:lnSpc>
            </a:pPr>
            <a:r>
              <a:rPr lang="en-US" dirty="0">
                <a:latin typeface="Narkisim" panose="020E0502050101010101" pitchFamily="34" charset="-79"/>
                <a:cs typeface="Narkisim" panose="020E0502050101010101" pitchFamily="34" charset="-79"/>
              </a:rPr>
              <a:t>Working with a single modeling tool that includes all aspects of the use phase enables overall system modeling as well as </a:t>
            </a:r>
            <a:r>
              <a:rPr lang="en-US" dirty="0" smtClean="0">
                <a:latin typeface="Narkisim" panose="020E0502050101010101" pitchFamily="34" charset="-79"/>
                <a:cs typeface="Narkisim" panose="020E0502050101010101" pitchFamily="34" charset="-79"/>
              </a:rPr>
              <a:t>detailed </a:t>
            </a:r>
            <a:r>
              <a:rPr lang="en-US" dirty="0">
                <a:latin typeface="Narkisim" panose="020E0502050101010101" pitchFamily="34" charset="-79"/>
                <a:cs typeface="Narkisim" panose="020E0502050101010101" pitchFamily="34" charset="-79"/>
              </a:rPr>
              <a:t>components </a:t>
            </a:r>
            <a:r>
              <a:rPr lang="en-US" dirty="0" smtClean="0">
                <a:latin typeface="Narkisim" panose="020E0502050101010101" pitchFamily="34" charset="-79"/>
                <a:cs typeface="Narkisim" panose="020E0502050101010101" pitchFamily="34" charset="-79"/>
              </a:rPr>
              <a:t>modeling </a:t>
            </a:r>
            <a:r>
              <a:rPr lang="en-US" dirty="0">
                <a:latin typeface="Narkisim" panose="020E0502050101010101" pitchFamily="34" charset="-79"/>
                <a:cs typeface="Narkisim" panose="020E0502050101010101" pitchFamily="34" charset="-79"/>
              </a:rPr>
              <a:t>and integration</a:t>
            </a:r>
          </a:p>
          <a:p>
            <a:pPr algn="l" rtl="0">
              <a:lnSpc>
                <a:spcPct val="100000"/>
              </a:lnSpc>
            </a:pPr>
            <a:r>
              <a:rPr lang="en-US" dirty="0">
                <a:latin typeface="Narkisim" panose="020E0502050101010101" pitchFamily="34" charset="-79"/>
                <a:cs typeface="Narkisim" panose="020E0502050101010101" pitchFamily="34" charset="-79"/>
              </a:rPr>
              <a:t>The objective to perform systemic simulations, as comprehensive as possible, as early as possible in the project, using automation is close at hand</a:t>
            </a:r>
          </a:p>
          <a:p>
            <a:pPr algn="l" rtl="0">
              <a:lnSpc>
                <a:spcPct val="100000"/>
              </a:lnSpc>
            </a:pPr>
            <a:r>
              <a:rPr lang="en-US" dirty="0">
                <a:solidFill>
                  <a:srgbClr val="FFC000"/>
                </a:solidFill>
                <a:latin typeface="Narkisim" panose="020E0502050101010101" pitchFamily="34" charset="-79"/>
                <a:cs typeface="Narkisim" panose="020E0502050101010101" pitchFamily="34" charset="-79"/>
              </a:rPr>
              <a:t>There is a great chance of assimilation in industry in complex projects - further research is planned and collaboration with industry</a:t>
            </a:r>
            <a:endParaRPr lang="he-IL" dirty="0">
              <a:solidFill>
                <a:srgbClr val="FFC000"/>
              </a:solidFill>
              <a:latin typeface="Narkisim" panose="020E0502050101010101" pitchFamily="34" charset="-79"/>
              <a:cs typeface="Narkisim" panose="020E0502050101010101" pitchFamily="34" charset="-79"/>
            </a:endParaRPr>
          </a:p>
        </p:txBody>
      </p:sp>
      <p:sp>
        <p:nvSpPr>
          <p:cNvPr id="6" name="Slide Number Placeholder 5"/>
          <p:cNvSpPr>
            <a:spLocks noGrp="1"/>
          </p:cNvSpPr>
          <p:nvPr>
            <p:ph type="sldNum" sz="quarter" idx="12"/>
          </p:nvPr>
        </p:nvSpPr>
        <p:spPr/>
        <p:txBody>
          <a:bodyPr/>
          <a:lstStyle/>
          <a:p>
            <a:fld id="{75525C7B-EB65-47E5-A1DC-1FED662109C2}" type="slidenum">
              <a:rPr lang="he-IL" smtClean="0"/>
              <a:t>21</a:t>
            </a:fld>
            <a:endParaRPr lang="he-IL"/>
          </a:p>
        </p:txBody>
      </p:sp>
      <p:sp>
        <p:nvSpPr>
          <p:cNvPr id="4" name="Footer Placeholder 3">
            <a:extLst>
              <a:ext uri="{FF2B5EF4-FFF2-40B4-BE49-F238E27FC236}">
                <a16:creationId xmlns:a16="http://schemas.microsoft.com/office/drawing/2014/main" id="{F07D36DE-01E1-4098-91ED-75A277008D93}"/>
              </a:ext>
            </a:extLst>
          </p:cNvPr>
          <p:cNvSpPr>
            <a:spLocks noGrp="1"/>
          </p:cNvSpPr>
          <p:nvPr>
            <p:ph type="ftr" sz="quarter" idx="11"/>
          </p:nvPr>
        </p:nvSpPr>
        <p:spPr/>
        <p:txBody>
          <a:bodyPr/>
          <a:lstStyle/>
          <a:p>
            <a:r>
              <a:rPr lang="en-GB" dirty="0"/>
              <a:t>M. Winokur, A. Zaguri</a:t>
            </a:r>
            <a:endParaRPr lang="he-IL" dirty="0"/>
          </a:p>
        </p:txBody>
      </p:sp>
    </p:spTree>
    <p:extLst>
      <p:ext uri="{BB962C8B-B14F-4D97-AF65-F5344CB8AC3E}">
        <p14:creationId xmlns:p14="http://schemas.microsoft.com/office/powerpoint/2010/main" val="605594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8286"/>
          </a:xfrm>
        </p:spPr>
        <p:txBody>
          <a:bodyPr/>
          <a:lstStyle/>
          <a:p>
            <a:pPr algn="ctr"/>
            <a:r>
              <a:rPr lang="en-US" dirty="0">
                <a:latin typeface="Narkisim" panose="020E0502050101010101" pitchFamily="34" charset="-79"/>
                <a:cs typeface="Narkisim" panose="020E0502050101010101" pitchFamily="34" charset="-79"/>
              </a:rPr>
              <a:t>Future Directions</a:t>
            </a:r>
            <a:endParaRPr lang="he-IL" dirty="0">
              <a:latin typeface="Narkisim" panose="020E0502050101010101" pitchFamily="34" charset="-79"/>
              <a:cs typeface="Narkisim" panose="020E0502050101010101" pitchFamily="34" charset="-79"/>
            </a:endParaRPr>
          </a:p>
        </p:txBody>
      </p:sp>
      <p:sp>
        <p:nvSpPr>
          <p:cNvPr id="3" name="Content Placeholder 2"/>
          <p:cNvSpPr>
            <a:spLocks noGrp="1"/>
          </p:cNvSpPr>
          <p:nvPr>
            <p:ph idx="1"/>
          </p:nvPr>
        </p:nvSpPr>
        <p:spPr>
          <a:xfrm>
            <a:off x="167781" y="1323402"/>
            <a:ext cx="11702642" cy="5032948"/>
          </a:xfrm>
        </p:spPr>
        <p:txBody>
          <a:bodyPr>
            <a:noAutofit/>
          </a:bodyPr>
          <a:lstStyle/>
          <a:p>
            <a:pPr algn="l" rtl="0">
              <a:lnSpc>
                <a:spcPct val="100000"/>
              </a:lnSpc>
            </a:pPr>
            <a:r>
              <a:rPr lang="en-US" dirty="0">
                <a:latin typeface="Narkisim" panose="020E0502050101010101" pitchFamily="34" charset="-79"/>
                <a:cs typeface="Narkisim" panose="020E0502050101010101" pitchFamily="34" charset="-79"/>
              </a:rPr>
              <a:t>Continuation of current research in collaboration with industry</a:t>
            </a:r>
            <a:endParaRPr lang="he-IL" dirty="0">
              <a:latin typeface="Narkisim" panose="020E0502050101010101" pitchFamily="34" charset="-79"/>
              <a:cs typeface="Narkisim" panose="020E0502050101010101" pitchFamily="34" charset="-79"/>
            </a:endParaRPr>
          </a:p>
          <a:p>
            <a:pPr lvl="1" algn="l" rtl="0">
              <a:lnSpc>
                <a:spcPct val="100000"/>
              </a:lnSpc>
            </a:pPr>
            <a:r>
              <a:rPr lang="en-US" dirty="0">
                <a:latin typeface="Narkisim" panose="020E0502050101010101" pitchFamily="34" charset="-79"/>
                <a:cs typeface="Narkisim" panose="020E0502050101010101" pitchFamily="34" charset="-79"/>
              </a:rPr>
              <a:t>Linking the systemic layer to the physical modeling of the components</a:t>
            </a:r>
            <a:endParaRPr lang="he-IL" dirty="0">
              <a:latin typeface="Narkisim" panose="020E0502050101010101" pitchFamily="34" charset="-79"/>
              <a:cs typeface="Narkisim" panose="020E0502050101010101" pitchFamily="34" charset="-79"/>
            </a:endParaRPr>
          </a:p>
          <a:p>
            <a:pPr lvl="1" algn="l" rtl="0">
              <a:lnSpc>
                <a:spcPct val="100000"/>
              </a:lnSpc>
            </a:pPr>
            <a:r>
              <a:rPr lang="en-US" dirty="0">
                <a:latin typeface="Narkisim" panose="020E0502050101010101" pitchFamily="34" charset="-79"/>
                <a:cs typeface="Narkisim" panose="020E0502050101010101" pitchFamily="34" charset="-79"/>
              </a:rPr>
              <a:t>Automation of system simulation and report generation</a:t>
            </a:r>
            <a:endParaRPr lang="he-IL" dirty="0">
              <a:latin typeface="Narkisim" panose="020E0502050101010101" pitchFamily="34" charset="-79"/>
              <a:cs typeface="Narkisim" panose="020E0502050101010101" pitchFamily="34" charset="-79"/>
            </a:endParaRPr>
          </a:p>
          <a:p>
            <a:pPr lvl="1" algn="l" rtl="0">
              <a:lnSpc>
                <a:spcPct val="100000"/>
              </a:lnSpc>
            </a:pPr>
            <a:r>
              <a:rPr lang="en-US" dirty="0">
                <a:latin typeface="Narkisim" panose="020E0502050101010101" pitchFamily="34" charset="-79"/>
                <a:cs typeface="Narkisim" panose="020E0502050101010101" pitchFamily="34" charset="-79"/>
              </a:rPr>
              <a:t>Use of tools from the world of "OPEN SOURCE" for the initial concept phase</a:t>
            </a:r>
          </a:p>
          <a:p>
            <a:pPr lvl="1" algn="l" rtl="0">
              <a:lnSpc>
                <a:spcPct val="100000"/>
              </a:lnSpc>
            </a:pPr>
            <a:r>
              <a:rPr lang="en-US" dirty="0">
                <a:latin typeface="Narkisim" panose="020E0502050101010101" pitchFamily="34" charset="-79"/>
                <a:cs typeface="Narkisim" panose="020E0502050101010101" pitchFamily="34" charset="-79"/>
              </a:rPr>
              <a:t>Examining the continuation and deepening of the research within the framework of a third degree</a:t>
            </a:r>
            <a:endParaRPr lang="he-IL" dirty="0">
              <a:latin typeface="Narkisim" panose="020E0502050101010101" pitchFamily="34" charset="-79"/>
              <a:cs typeface="Narkisim" panose="020E0502050101010101" pitchFamily="34" charset="-79"/>
            </a:endParaRPr>
          </a:p>
          <a:p>
            <a:pPr algn="l" rtl="0">
              <a:lnSpc>
                <a:spcPct val="100000"/>
              </a:lnSpc>
            </a:pPr>
            <a:r>
              <a:rPr lang="en-US" dirty="0">
                <a:latin typeface="Narkisim" panose="020E0502050101010101" pitchFamily="34" charset="-79"/>
                <a:cs typeface="Narkisim" panose="020E0502050101010101" pitchFamily="34" charset="-79"/>
              </a:rPr>
              <a:t>Further research in industrial modeling, analysis and system simulation using SysML v2</a:t>
            </a:r>
            <a:endParaRPr lang="he-IL" dirty="0">
              <a:latin typeface="Narkisim" panose="020E0502050101010101" pitchFamily="34" charset="-79"/>
              <a:cs typeface="Narkisim" panose="020E0502050101010101" pitchFamily="34" charset="-79"/>
            </a:endParaRPr>
          </a:p>
          <a:p>
            <a:pPr algn="l" rtl="0">
              <a:lnSpc>
                <a:spcPct val="100000"/>
              </a:lnSpc>
            </a:pPr>
            <a:r>
              <a:rPr lang="en-US" dirty="0">
                <a:latin typeface="Narkisim" panose="020E0502050101010101" pitchFamily="34" charset="-79"/>
                <a:cs typeface="Narkisim" panose="020E0502050101010101" pitchFamily="34" charset="-79"/>
              </a:rPr>
              <a:t>Using of tools as standard  in HIT systems engineering courses (starting 2020-21 academic year)</a:t>
            </a:r>
            <a:endParaRPr lang="he-IL" dirty="0">
              <a:latin typeface="Narkisim" panose="020E0502050101010101" pitchFamily="34" charset="-79"/>
              <a:cs typeface="Narkisim" panose="020E0502050101010101" pitchFamily="34" charset="-79"/>
            </a:endParaRPr>
          </a:p>
          <a:p>
            <a:pPr algn="l" rtl="0">
              <a:lnSpc>
                <a:spcPct val="100000"/>
              </a:lnSpc>
            </a:pPr>
            <a:r>
              <a:rPr lang="en-US" dirty="0">
                <a:latin typeface="Narkisim" panose="020E0502050101010101" pitchFamily="34" charset="-79"/>
                <a:cs typeface="Narkisim" panose="020E0502050101010101" pitchFamily="34" charset="-79"/>
              </a:rPr>
              <a:t>Option to use tools and examples in IoT and CIM courses</a:t>
            </a:r>
            <a:endParaRPr lang="he-IL" dirty="0">
              <a:latin typeface="Narkisim" panose="020E0502050101010101" pitchFamily="34" charset="-79"/>
              <a:cs typeface="Narkisim" panose="020E0502050101010101" pitchFamily="34" charset="-79"/>
            </a:endParaRPr>
          </a:p>
        </p:txBody>
      </p:sp>
      <p:sp>
        <p:nvSpPr>
          <p:cNvPr id="6" name="Slide Number Placeholder 5"/>
          <p:cNvSpPr>
            <a:spLocks noGrp="1"/>
          </p:cNvSpPr>
          <p:nvPr>
            <p:ph type="sldNum" sz="quarter" idx="12"/>
          </p:nvPr>
        </p:nvSpPr>
        <p:spPr/>
        <p:txBody>
          <a:bodyPr/>
          <a:lstStyle/>
          <a:p>
            <a:fld id="{75525C7B-EB65-47E5-A1DC-1FED662109C2}" type="slidenum">
              <a:rPr lang="he-IL" smtClean="0"/>
              <a:t>22</a:t>
            </a:fld>
            <a:endParaRPr lang="he-IL"/>
          </a:p>
        </p:txBody>
      </p:sp>
      <p:sp>
        <p:nvSpPr>
          <p:cNvPr id="4" name="Footer Placeholder 3">
            <a:extLst>
              <a:ext uri="{FF2B5EF4-FFF2-40B4-BE49-F238E27FC236}">
                <a16:creationId xmlns:a16="http://schemas.microsoft.com/office/drawing/2014/main" id="{3476E4C0-1934-4138-BE1F-693A20C8748A}"/>
              </a:ext>
            </a:extLst>
          </p:cNvPr>
          <p:cNvSpPr>
            <a:spLocks noGrp="1"/>
          </p:cNvSpPr>
          <p:nvPr>
            <p:ph type="ftr" sz="quarter" idx="11"/>
          </p:nvPr>
        </p:nvSpPr>
        <p:spPr/>
        <p:txBody>
          <a:bodyPr/>
          <a:lstStyle/>
          <a:p>
            <a:r>
              <a:rPr lang="en-GB" dirty="0"/>
              <a:t>M. Winokur, A. Zaguri</a:t>
            </a:r>
            <a:endParaRPr lang="he-IL" dirty="0"/>
          </a:p>
        </p:txBody>
      </p:sp>
    </p:spTree>
    <p:extLst>
      <p:ext uri="{BB962C8B-B14F-4D97-AF65-F5344CB8AC3E}">
        <p14:creationId xmlns:p14="http://schemas.microsoft.com/office/powerpoint/2010/main" val="2509898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5525C7B-EB65-47E5-A1DC-1FED662109C2}" type="slidenum">
              <a:rPr lang="he-IL" smtClean="0"/>
              <a:t>23</a:t>
            </a:fld>
            <a:endParaRPr lang="he-IL"/>
          </a:p>
        </p:txBody>
      </p:sp>
      <p:sp>
        <p:nvSpPr>
          <p:cNvPr id="6" name="Title 1"/>
          <p:cNvSpPr txBox="1">
            <a:spLocks/>
          </p:cNvSpPr>
          <p:nvPr/>
        </p:nvSpPr>
        <p:spPr>
          <a:xfrm>
            <a:off x="1431422" y="1632273"/>
            <a:ext cx="9144000" cy="4062046"/>
          </a:xfrm>
          <a:prstGeom prst="rect">
            <a:avLst/>
          </a:prstGeom>
        </p:spPr>
        <p:txBody>
          <a:bodyPr vert="horz" wrap="none" lIns="91440" tIns="45720" rIns="91440" bIns="45720" rtlCol="0" anchor="t">
            <a:noAutofit/>
          </a:bodyPr>
          <a:lstStyle>
            <a:lvl1pPr algn="r" defTabSz="914400" rtl="1"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ctr"/>
            <a:r>
              <a:rPr lang="en-US" sz="16600" b="1" dirty="0">
                <a:latin typeface="Narkisim" panose="020E0502050101010101" pitchFamily="34" charset="-79"/>
                <a:cs typeface="Narkisim" panose="020E0502050101010101" pitchFamily="34" charset="-79"/>
              </a:rPr>
              <a:t>Questions ?</a:t>
            </a:r>
            <a:endParaRPr lang="he-IL" sz="48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5D4F6770-F023-4BD4-8AD4-537CC689AC98}"/>
              </a:ext>
            </a:extLst>
          </p:cNvPr>
          <p:cNvSpPr>
            <a:spLocks noGrp="1"/>
          </p:cNvSpPr>
          <p:nvPr>
            <p:ph type="ftr" sz="quarter" idx="11"/>
          </p:nvPr>
        </p:nvSpPr>
        <p:spPr/>
        <p:txBody>
          <a:bodyPr/>
          <a:lstStyle/>
          <a:p>
            <a:r>
              <a:rPr lang="en-GB" dirty="0"/>
              <a:t>M. Winokur, A. Zaguri</a:t>
            </a:r>
            <a:endParaRPr lang="he-IL" dirty="0"/>
          </a:p>
        </p:txBody>
      </p:sp>
    </p:spTree>
    <p:extLst>
      <p:ext uri="{BB962C8B-B14F-4D97-AF65-F5344CB8AC3E}">
        <p14:creationId xmlns:p14="http://schemas.microsoft.com/office/powerpoint/2010/main" val="25577802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422" y="1632273"/>
            <a:ext cx="9144000" cy="4062046"/>
          </a:xfrm>
        </p:spPr>
        <p:txBody>
          <a:bodyPr>
            <a:noAutofit/>
          </a:bodyPr>
          <a:lstStyle/>
          <a:p>
            <a:pPr algn="ctr"/>
            <a:r>
              <a:rPr lang="en-US" sz="19900" b="1" dirty="0">
                <a:latin typeface="Narkisim" panose="020E0502050101010101" pitchFamily="34" charset="-79"/>
                <a:cs typeface="Narkisim" panose="020E0502050101010101" pitchFamily="34" charset="-79"/>
              </a:rPr>
              <a:t>Thanks !</a:t>
            </a:r>
            <a:endParaRPr lang="he-IL" sz="5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75525C7B-EB65-47E5-A1DC-1FED662109C2}" type="slidenum">
              <a:rPr lang="he-IL" smtClean="0"/>
              <a:t>24</a:t>
            </a:fld>
            <a:endParaRPr lang="he-IL"/>
          </a:p>
        </p:txBody>
      </p:sp>
      <p:sp>
        <p:nvSpPr>
          <p:cNvPr id="3" name="Footer Placeholder 2">
            <a:extLst>
              <a:ext uri="{FF2B5EF4-FFF2-40B4-BE49-F238E27FC236}">
                <a16:creationId xmlns:a16="http://schemas.microsoft.com/office/drawing/2014/main" id="{D80F8658-D7A7-4BA8-B173-E94B96095BD5}"/>
              </a:ext>
            </a:extLst>
          </p:cNvPr>
          <p:cNvSpPr>
            <a:spLocks noGrp="1"/>
          </p:cNvSpPr>
          <p:nvPr>
            <p:ph type="ftr" sz="quarter" idx="11"/>
          </p:nvPr>
        </p:nvSpPr>
        <p:spPr/>
        <p:txBody>
          <a:bodyPr/>
          <a:lstStyle/>
          <a:p>
            <a:r>
              <a:rPr lang="en-GB" dirty="0"/>
              <a:t>M. Winokur, A. Zaguri</a:t>
            </a:r>
            <a:endParaRPr lang="he-IL" dirty="0"/>
          </a:p>
        </p:txBody>
      </p:sp>
    </p:spTree>
    <p:extLst>
      <p:ext uri="{BB962C8B-B14F-4D97-AF65-F5344CB8AC3E}">
        <p14:creationId xmlns:p14="http://schemas.microsoft.com/office/powerpoint/2010/main" val="2143847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rkisim" panose="020E0502050101010101" pitchFamily="34" charset="-79"/>
                <a:cs typeface="Narkisim" panose="020E0502050101010101" pitchFamily="34" charset="-79"/>
              </a:rPr>
              <a:t>The purpose of the Research</a:t>
            </a:r>
            <a:endParaRPr lang="he-IL" dirty="0">
              <a:latin typeface="Narkisim" panose="020E0502050101010101" pitchFamily="34" charset="-79"/>
              <a:cs typeface="Narkisim" panose="020E0502050101010101" pitchFamily="34" charset="-79"/>
            </a:endParaRPr>
          </a:p>
        </p:txBody>
      </p:sp>
      <p:sp>
        <p:nvSpPr>
          <p:cNvPr id="3" name="Content Placeholder 2"/>
          <p:cNvSpPr>
            <a:spLocks noGrp="1"/>
          </p:cNvSpPr>
          <p:nvPr>
            <p:ph idx="1"/>
          </p:nvPr>
        </p:nvSpPr>
        <p:spPr>
          <a:xfrm>
            <a:off x="838200" y="1933201"/>
            <a:ext cx="10515600" cy="4351338"/>
          </a:xfrm>
        </p:spPr>
        <p:txBody>
          <a:bodyPr>
            <a:noAutofit/>
          </a:bodyPr>
          <a:lstStyle/>
          <a:p>
            <a:pPr marL="0" indent="0" algn="l" rtl="0">
              <a:lnSpc>
                <a:spcPct val="150000"/>
              </a:lnSpc>
              <a:buNone/>
            </a:pPr>
            <a:r>
              <a:rPr lang="en-US" sz="4000" dirty="0">
                <a:latin typeface="Narkisim" panose="020E0502050101010101" pitchFamily="34" charset="-79"/>
                <a:cs typeface="Narkisim" panose="020E0502050101010101" pitchFamily="34" charset="-79"/>
              </a:rPr>
              <a:t>Comparative Research between several languages, methods and modeling tools to examine what is the most effective combination for the system engineer</a:t>
            </a:r>
            <a:endParaRPr lang="he-IL" sz="4000" dirty="0">
              <a:latin typeface="Narkisim" panose="020E0502050101010101" pitchFamily="34" charset="-79"/>
              <a:cs typeface="Narkisim" panose="020E0502050101010101" pitchFamily="34" charset="-79"/>
            </a:endParaRPr>
          </a:p>
        </p:txBody>
      </p:sp>
      <p:sp>
        <p:nvSpPr>
          <p:cNvPr id="6" name="Slide Number Placeholder 5"/>
          <p:cNvSpPr>
            <a:spLocks noGrp="1"/>
          </p:cNvSpPr>
          <p:nvPr>
            <p:ph type="sldNum" sz="quarter" idx="12"/>
          </p:nvPr>
        </p:nvSpPr>
        <p:spPr/>
        <p:txBody>
          <a:bodyPr/>
          <a:lstStyle/>
          <a:p>
            <a:fld id="{75525C7B-EB65-47E5-A1DC-1FED662109C2}" type="slidenum">
              <a:rPr lang="he-IL" smtClean="0"/>
              <a:t>3</a:t>
            </a:fld>
            <a:endParaRPr lang="he-IL"/>
          </a:p>
        </p:txBody>
      </p:sp>
      <p:sp>
        <p:nvSpPr>
          <p:cNvPr id="4" name="Footer Placeholder 3">
            <a:extLst>
              <a:ext uri="{FF2B5EF4-FFF2-40B4-BE49-F238E27FC236}">
                <a16:creationId xmlns:a16="http://schemas.microsoft.com/office/drawing/2014/main" id="{729D35C1-A406-4BC3-AFBB-A8F2DE0ADC10}"/>
              </a:ext>
            </a:extLst>
          </p:cNvPr>
          <p:cNvSpPr>
            <a:spLocks noGrp="1"/>
          </p:cNvSpPr>
          <p:nvPr>
            <p:ph type="ftr" sz="quarter" idx="11"/>
          </p:nvPr>
        </p:nvSpPr>
        <p:spPr/>
        <p:txBody>
          <a:bodyPr/>
          <a:lstStyle/>
          <a:p>
            <a:r>
              <a:rPr lang="en-GB" dirty="0"/>
              <a:t>M. Winokur, A. Zaguri</a:t>
            </a:r>
            <a:endParaRPr lang="he-IL" dirty="0"/>
          </a:p>
        </p:txBody>
      </p:sp>
    </p:spTree>
    <p:extLst>
      <p:ext uri="{BB962C8B-B14F-4D97-AF65-F5344CB8AC3E}">
        <p14:creationId xmlns:p14="http://schemas.microsoft.com/office/powerpoint/2010/main" val="33432928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2262"/>
            <a:ext cx="10515600" cy="1325563"/>
          </a:xfrm>
        </p:spPr>
        <p:txBody>
          <a:bodyPr/>
          <a:lstStyle/>
          <a:p>
            <a:pPr algn="ctr"/>
            <a:r>
              <a:rPr lang="en-US" dirty="0">
                <a:latin typeface="Narkisim" panose="020E0502050101010101" pitchFamily="34" charset="-79"/>
                <a:cs typeface="Narkisim" panose="020E0502050101010101" pitchFamily="34" charset="-79"/>
              </a:rPr>
              <a:t>Research questions</a:t>
            </a:r>
            <a:endParaRPr lang="he-IL" dirty="0">
              <a:latin typeface="Narkisim" panose="020E0502050101010101" pitchFamily="34" charset="-79"/>
              <a:cs typeface="Narkisim" panose="020E0502050101010101" pitchFamily="34" charset="-79"/>
            </a:endParaRPr>
          </a:p>
        </p:txBody>
      </p:sp>
      <p:sp>
        <p:nvSpPr>
          <p:cNvPr id="3" name="Content Placeholder 2"/>
          <p:cNvSpPr>
            <a:spLocks noGrp="1"/>
          </p:cNvSpPr>
          <p:nvPr>
            <p:ph idx="1"/>
          </p:nvPr>
        </p:nvSpPr>
        <p:spPr>
          <a:xfrm>
            <a:off x="838200" y="1455028"/>
            <a:ext cx="10515600" cy="4351338"/>
          </a:xfrm>
        </p:spPr>
        <p:txBody>
          <a:bodyPr>
            <a:noAutofit/>
          </a:bodyPr>
          <a:lstStyle/>
          <a:p>
            <a:pPr algn="l" rtl="0">
              <a:lnSpc>
                <a:spcPct val="150000"/>
              </a:lnSpc>
            </a:pPr>
            <a:r>
              <a:rPr lang="en-US" dirty="0">
                <a:latin typeface="Narkisim" panose="020E0502050101010101" pitchFamily="34" charset="-79"/>
                <a:cs typeface="Narkisim" panose="020E0502050101010101" pitchFamily="34" charset="-79"/>
              </a:rPr>
              <a:t>What is the "ideal" modeling method for systems engineering and in what layer (system or components) should it be performed?</a:t>
            </a:r>
            <a:endParaRPr lang="he-IL" dirty="0">
              <a:latin typeface="Narkisim" panose="020E0502050101010101" pitchFamily="34" charset="-79"/>
              <a:cs typeface="Narkisim" panose="020E0502050101010101" pitchFamily="34" charset="-79"/>
            </a:endParaRPr>
          </a:p>
          <a:p>
            <a:pPr algn="l" rtl="0">
              <a:lnSpc>
                <a:spcPct val="150000"/>
              </a:lnSpc>
            </a:pPr>
            <a:r>
              <a:rPr lang="en-US" dirty="0">
                <a:latin typeface="Narkisim" panose="020E0502050101010101" pitchFamily="34" charset="-79"/>
                <a:cs typeface="Narkisim" panose="020E0502050101010101" pitchFamily="34" charset="-79"/>
              </a:rPr>
              <a:t>What is more effective:</a:t>
            </a:r>
            <a:br>
              <a:rPr lang="en-US" dirty="0">
                <a:latin typeface="Narkisim" panose="020E0502050101010101" pitchFamily="34" charset="-79"/>
                <a:cs typeface="Narkisim" panose="020E0502050101010101" pitchFamily="34" charset="-79"/>
              </a:rPr>
            </a:br>
            <a:r>
              <a:rPr lang="en-US" dirty="0">
                <a:latin typeface="Narkisim" panose="020E0502050101010101" pitchFamily="34" charset="-79"/>
                <a:cs typeface="Narkisim" panose="020E0502050101010101" pitchFamily="34" charset="-79"/>
              </a:rPr>
              <a:t>A modeling tool accompanied by a known language / method that has the ability of link to the physics of the system parts within the same tool </a:t>
            </a:r>
            <a:r>
              <a:rPr lang="en-US" b="1" u="sng" dirty="0">
                <a:solidFill>
                  <a:schemeClr val="accent6"/>
                </a:solidFill>
                <a:latin typeface="Narkisim" panose="020E0502050101010101" pitchFamily="34" charset="-79"/>
                <a:cs typeface="Narkisim" panose="020E0502050101010101" pitchFamily="34" charset="-79"/>
              </a:rPr>
              <a:t>or</a:t>
            </a:r>
            <a:r>
              <a:rPr lang="en-US" dirty="0">
                <a:latin typeface="Narkisim" panose="020E0502050101010101" pitchFamily="34" charset="-79"/>
                <a:cs typeface="Narkisim" panose="020E0502050101010101" pitchFamily="34" charset="-79"/>
              </a:rPr>
              <a:t> a combination of different system modeling and drawing tools?</a:t>
            </a:r>
            <a:endParaRPr lang="he-IL" dirty="0">
              <a:latin typeface="Narkisim" panose="020E0502050101010101" pitchFamily="34" charset="-79"/>
              <a:cs typeface="Narkisim" panose="020E0502050101010101" pitchFamily="34" charset="-79"/>
            </a:endParaRPr>
          </a:p>
        </p:txBody>
      </p:sp>
      <p:sp>
        <p:nvSpPr>
          <p:cNvPr id="6" name="Slide Number Placeholder 5"/>
          <p:cNvSpPr>
            <a:spLocks noGrp="1"/>
          </p:cNvSpPr>
          <p:nvPr>
            <p:ph type="sldNum" sz="quarter" idx="12"/>
          </p:nvPr>
        </p:nvSpPr>
        <p:spPr/>
        <p:txBody>
          <a:bodyPr/>
          <a:lstStyle/>
          <a:p>
            <a:fld id="{75525C7B-EB65-47E5-A1DC-1FED662109C2}" type="slidenum">
              <a:rPr lang="he-IL" smtClean="0"/>
              <a:t>4</a:t>
            </a:fld>
            <a:endParaRPr lang="he-IL"/>
          </a:p>
        </p:txBody>
      </p:sp>
      <p:sp>
        <p:nvSpPr>
          <p:cNvPr id="4" name="Footer Placeholder 3">
            <a:extLst>
              <a:ext uri="{FF2B5EF4-FFF2-40B4-BE49-F238E27FC236}">
                <a16:creationId xmlns:a16="http://schemas.microsoft.com/office/drawing/2014/main" id="{E019BD93-6FE1-4B6F-8343-BD9670F31584}"/>
              </a:ext>
            </a:extLst>
          </p:cNvPr>
          <p:cNvSpPr>
            <a:spLocks noGrp="1"/>
          </p:cNvSpPr>
          <p:nvPr>
            <p:ph type="ftr" sz="quarter" idx="11"/>
          </p:nvPr>
        </p:nvSpPr>
        <p:spPr/>
        <p:txBody>
          <a:bodyPr/>
          <a:lstStyle/>
          <a:p>
            <a:r>
              <a:rPr lang="en-GB" dirty="0"/>
              <a:t>M. Winokur, A. Zaguri</a:t>
            </a:r>
            <a:endParaRPr lang="he-IL" dirty="0"/>
          </a:p>
        </p:txBody>
      </p:sp>
    </p:spTree>
    <p:extLst>
      <p:ext uri="{BB962C8B-B14F-4D97-AF65-F5344CB8AC3E}">
        <p14:creationId xmlns:p14="http://schemas.microsoft.com/office/powerpoint/2010/main" val="175788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135" y="363515"/>
            <a:ext cx="10515600" cy="1034192"/>
          </a:xfrm>
        </p:spPr>
        <p:txBody>
          <a:bodyPr/>
          <a:lstStyle/>
          <a:p>
            <a:pPr algn="ctr"/>
            <a:r>
              <a:rPr lang="en-US" dirty="0">
                <a:latin typeface="Narkisim" panose="020E0502050101010101" pitchFamily="34" charset="-79"/>
                <a:cs typeface="Narkisim" panose="020E0502050101010101" pitchFamily="34" charset="-79"/>
              </a:rPr>
              <a:t>Research framework</a:t>
            </a:r>
            <a:endParaRPr lang="he-IL" dirty="0">
              <a:solidFill>
                <a:srgbClr val="FF0000"/>
              </a:solidFill>
              <a:latin typeface="Narkisim" panose="020E0502050101010101" pitchFamily="34" charset="-79"/>
              <a:cs typeface="Narkisim" panose="020E0502050101010101" pitchFamily="34" charset="-79"/>
            </a:endParaRPr>
          </a:p>
        </p:txBody>
      </p:sp>
      <p:sp>
        <p:nvSpPr>
          <p:cNvPr id="3" name="Content Placeholder 2"/>
          <p:cNvSpPr>
            <a:spLocks noGrp="1"/>
          </p:cNvSpPr>
          <p:nvPr>
            <p:ph idx="1"/>
          </p:nvPr>
        </p:nvSpPr>
        <p:spPr>
          <a:xfrm>
            <a:off x="838200" y="1587519"/>
            <a:ext cx="10515600" cy="4943505"/>
          </a:xfrm>
        </p:spPr>
        <p:txBody>
          <a:bodyPr>
            <a:noAutofit/>
          </a:bodyPr>
          <a:lstStyle/>
          <a:p>
            <a:pPr marL="0" indent="0" algn="l" rtl="0">
              <a:lnSpc>
                <a:spcPct val="100000"/>
              </a:lnSpc>
              <a:buNone/>
            </a:pPr>
            <a:r>
              <a:rPr lang="en-US" sz="2400" dirty="0">
                <a:latin typeface="Narkisim" panose="020E0502050101010101" pitchFamily="34" charset="-79"/>
                <a:cs typeface="Narkisim" panose="020E0502050101010101" pitchFamily="34" charset="-79"/>
              </a:rPr>
              <a:t>Preliminary screening of the variety of languages / methods and modeling tools in the research </a:t>
            </a:r>
            <a:endParaRPr lang="he-IL" sz="2400" dirty="0">
              <a:latin typeface="Narkisim" panose="020E0502050101010101" pitchFamily="34" charset="-79"/>
              <a:cs typeface="Narkisim" panose="020E0502050101010101" pitchFamily="34" charset="-79"/>
            </a:endParaRPr>
          </a:p>
          <a:p>
            <a:pPr marL="0" indent="0" algn="l" rtl="0">
              <a:lnSpc>
                <a:spcPct val="100000"/>
              </a:lnSpc>
              <a:buNone/>
            </a:pPr>
            <a:r>
              <a:rPr lang="en-US" sz="2400" dirty="0">
                <a:latin typeface="Narkisim" panose="020E0502050101010101" pitchFamily="34" charset="-79"/>
                <a:cs typeface="Narkisim" panose="020E0502050101010101" pitchFamily="34" charset="-79"/>
              </a:rPr>
              <a:t>A decision of using tools and languages recognized in industry in the country</a:t>
            </a:r>
          </a:p>
          <a:p>
            <a:pPr marL="0" indent="0" algn="l" rtl="0">
              <a:lnSpc>
                <a:spcPct val="100000"/>
              </a:lnSpc>
              <a:buNone/>
            </a:pPr>
            <a:r>
              <a:rPr lang="en-US" sz="2400" dirty="0">
                <a:latin typeface="Narkisim" panose="020E0502050101010101" pitchFamily="34" charset="-79"/>
                <a:cs typeface="Narkisim" panose="020E0502050101010101" pitchFamily="34" charset="-79"/>
              </a:rPr>
              <a:t>The tools and methods selected are:</a:t>
            </a:r>
            <a:endParaRPr lang="he-IL" sz="2400" dirty="0">
              <a:latin typeface="Narkisim" panose="020E0502050101010101" pitchFamily="34" charset="-79"/>
              <a:cs typeface="Narkisim" panose="020E0502050101010101" pitchFamily="34" charset="-79"/>
            </a:endParaRPr>
          </a:p>
          <a:p>
            <a:pPr lvl="1" algn="l" rtl="0">
              <a:lnSpc>
                <a:spcPct val="100000"/>
              </a:lnSpc>
            </a:pPr>
            <a:r>
              <a:rPr lang="en-US" sz="2000" dirty="0">
                <a:latin typeface="Narkisim" panose="020E0502050101010101" pitchFamily="34" charset="-79"/>
                <a:cs typeface="Narkisim" panose="020E0502050101010101" pitchFamily="34" charset="-79"/>
              </a:rPr>
              <a:t>Modeling tools: System Composer and Enterprise Architect</a:t>
            </a:r>
          </a:p>
          <a:p>
            <a:pPr lvl="1" algn="l" rtl="0">
              <a:lnSpc>
                <a:spcPct val="100000"/>
              </a:lnSpc>
            </a:pPr>
            <a:r>
              <a:rPr lang="en-US" sz="2000" dirty="0">
                <a:latin typeface="Narkisim" panose="020E0502050101010101" pitchFamily="34" charset="-79"/>
                <a:cs typeface="Narkisim" panose="020E0502050101010101" pitchFamily="34" charset="-79"/>
              </a:rPr>
              <a:t>Modeling Methods</a:t>
            </a:r>
            <a:r>
              <a:rPr lang="he-IL" sz="2000" dirty="0">
                <a:latin typeface="Narkisim" panose="020E0502050101010101" pitchFamily="34" charset="-79"/>
                <a:cs typeface="Narkisim" panose="020E0502050101010101" pitchFamily="34" charset="-79"/>
              </a:rPr>
              <a:t>/</a:t>
            </a:r>
            <a:r>
              <a:rPr lang="en-US" sz="2000" dirty="0">
                <a:latin typeface="Narkisim" panose="020E0502050101010101" pitchFamily="34" charset="-79"/>
                <a:cs typeface="Narkisim" panose="020E0502050101010101" pitchFamily="34" charset="-79"/>
              </a:rPr>
              <a:t>languages: ECSAM and SysML </a:t>
            </a:r>
          </a:p>
          <a:p>
            <a:pPr lvl="1" algn="l" rtl="0">
              <a:lnSpc>
                <a:spcPct val="100000"/>
              </a:lnSpc>
            </a:pPr>
            <a:r>
              <a:rPr lang="en-US" sz="2000" dirty="0">
                <a:latin typeface="Narkisim" panose="020E0502050101010101" pitchFamily="34" charset="-79"/>
                <a:cs typeface="Narkisim" panose="020E0502050101010101" pitchFamily="34" charset="-79"/>
              </a:rPr>
              <a:t>Diagram tools: Visio</a:t>
            </a:r>
            <a:endParaRPr lang="he-IL" dirty="0">
              <a:latin typeface="Narkisim" panose="020E0502050101010101" pitchFamily="34" charset="-79"/>
              <a:cs typeface="Narkisim" panose="020E0502050101010101" pitchFamily="34" charset="-79"/>
            </a:endParaRPr>
          </a:p>
          <a:p>
            <a:pPr marL="0" indent="0" algn="l" rtl="0">
              <a:lnSpc>
                <a:spcPct val="100000"/>
              </a:lnSpc>
              <a:buNone/>
            </a:pPr>
            <a:r>
              <a:rPr lang="en-US" sz="2400" dirty="0">
                <a:latin typeface="Narkisim" panose="020E0502050101010101" pitchFamily="34" charset="-79"/>
                <a:cs typeface="Narkisim" panose="020E0502050101010101" pitchFamily="34" charset="-79"/>
              </a:rPr>
              <a:t>The relationships between the languages ​​/ methods of the modeling tools and the drawing tools that researched:</a:t>
            </a:r>
            <a:endParaRPr lang="he-IL" sz="2400" dirty="0">
              <a:latin typeface="Narkisim" panose="020E0502050101010101" pitchFamily="34" charset="-79"/>
              <a:cs typeface="Narkisim" panose="020E0502050101010101" pitchFamily="34" charset="-79"/>
            </a:endParaRPr>
          </a:p>
          <a:p>
            <a:pPr marL="914400" lvl="1" indent="-457200" algn="l" rtl="0">
              <a:lnSpc>
                <a:spcPct val="100000"/>
              </a:lnSpc>
              <a:buFont typeface="+mj-lt"/>
              <a:buAutoNum type="arabicPeriod"/>
            </a:pPr>
            <a:r>
              <a:rPr lang="en-US" sz="2000" dirty="0">
                <a:latin typeface="Narkisim" panose="020E0502050101010101" pitchFamily="34" charset="-79"/>
                <a:cs typeface="Narkisim" panose="020E0502050101010101" pitchFamily="34" charset="-79"/>
              </a:rPr>
              <a:t>System Composer with ECSAM</a:t>
            </a:r>
          </a:p>
          <a:p>
            <a:pPr marL="914400" lvl="1" indent="-457200" algn="l" rtl="0">
              <a:lnSpc>
                <a:spcPct val="100000"/>
              </a:lnSpc>
              <a:buFont typeface="+mj-lt"/>
              <a:buAutoNum type="arabicPeriod"/>
            </a:pPr>
            <a:r>
              <a:rPr lang="en-US" sz="2000" dirty="0">
                <a:latin typeface="Narkisim" panose="020E0502050101010101" pitchFamily="34" charset="-79"/>
                <a:cs typeface="Narkisim" panose="020E0502050101010101" pitchFamily="34" charset="-79"/>
              </a:rPr>
              <a:t>Enterprise Architect with SysML</a:t>
            </a:r>
          </a:p>
          <a:p>
            <a:pPr marL="914400" lvl="1" indent="-457200" algn="l" rtl="0">
              <a:lnSpc>
                <a:spcPct val="100000"/>
              </a:lnSpc>
              <a:buFont typeface="+mj-lt"/>
              <a:buAutoNum type="arabicPeriod"/>
            </a:pPr>
            <a:r>
              <a:rPr lang="en-US" sz="2000" dirty="0">
                <a:latin typeface="Narkisim" panose="020E0502050101010101" pitchFamily="34" charset="-79"/>
                <a:cs typeface="Narkisim" panose="020E0502050101010101" pitchFamily="34" charset="-79"/>
              </a:rPr>
              <a:t>Visio with ECSAM</a:t>
            </a:r>
            <a:endParaRPr lang="he-IL" sz="2000" dirty="0">
              <a:latin typeface="Narkisim" panose="020E0502050101010101" pitchFamily="34" charset="-79"/>
              <a:cs typeface="Narkisim" panose="020E0502050101010101" pitchFamily="34" charset="-79"/>
            </a:endParaRPr>
          </a:p>
        </p:txBody>
      </p:sp>
      <p:sp>
        <p:nvSpPr>
          <p:cNvPr id="6" name="Slide Number Placeholder 5"/>
          <p:cNvSpPr>
            <a:spLocks noGrp="1"/>
          </p:cNvSpPr>
          <p:nvPr>
            <p:ph type="sldNum" sz="quarter" idx="12"/>
          </p:nvPr>
        </p:nvSpPr>
        <p:spPr/>
        <p:txBody>
          <a:bodyPr/>
          <a:lstStyle/>
          <a:p>
            <a:fld id="{75525C7B-EB65-47E5-A1DC-1FED662109C2}" type="slidenum">
              <a:rPr lang="he-IL" smtClean="0"/>
              <a:t>5</a:t>
            </a:fld>
            <a:endParaRPr lang="he-IL"/>
          </a:p>
        </p:txBody>
      </p:sp>
      <p:sp>
        <p:nvSpPr>
          <p:cNvPr id="4" name="Footer Placeholder 3">
            <a:extLst>
              <a:ext uri="{FF2B5EF4-FFF2-40B4-BE49-F238E27FC236}">
                <a16:creationId xmlns:a16="http://schemas.microsoft.com/office/drawing/2014/main" id="{80F61D97-20DC-4A1C-9504-BCB88CD0E4A7}"/>
              </a:ext>
            </a:extLst>
          </p:cNvPr>
          <p:cNvSpPr>
            <a:spLocks noGrp="1"/>
          </p:cNvSpPr>
          <p:nvPr>
            <p:ph type="ftr" sz="quarter" idx="11"/>
          </p:nvPr>
        </p:nvSpPr>
        <p:spPr/>
        <p:txBody>
          <a:bodyPr/>
          <a:lstStyle/>
          <a:p>
            <a:r>
              <a:rPr lang="en-GB" dirty="0"/>
              <a:t>M. Winokur, A. Zaguri</a:t>
            </a:r>
            <a:endParaRPr lang="he-IL" dirty="0"/>
          </a:p>
        </p:txBody>
      </p:sp>
    </p:spTree>
    <p:extLst>
      <p:ext uri="{BB962C8B-B14F-4D97-AF65-F5344CB8AC3E}">
        <p14:creationId xmlns:p14="http://schemas.microsoft.com/office/powerpoint/2010/main" val="14594993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5497"/>
            <a:ext cx="10515600" cy="1089602"/>
          </a:xfrm>
        </p:spPr>
        <p:txBody>
          <a:bodyPr>
            <a:noAutofit/>
          </a:bodyPr>
          <a:lstStyle/>
          <a:p>
            <a:pPr algn="ctr"/>
            <a:r>
              <a:rPr lang="en-US" sz="4000" dirty="0">
                <a:latin typeface="Narkisim" panose="020E0502050101010101" pitchFamily="34" charset="-79"/>
                <a:cs typeface="Narkisim" panose="020E0502050101010101" pitchFamily="34" charset="-79"/>
              </a:rPr>
              <a:t>The indices for examining the research questions</a:t>
            </a:r>
            <a:endParaRPr lang="he-IL" sz="4000" dirty="0">
              <a:latin typeface="Narkisim" panose="020E0502050101010101" pitchFamily="34" charset="-79"/>
              <a:cs typeface="Narkisim" panose="020E0502050101010101" pitchFamily="34" charset="-79"/>
            </a:endParaRPr>
          </a:p>
        </p:txBody>
      </p:sp>
      <p:sp>
        <p:nvSpPr>
          <p:cNvPr id="3" name="Rectangle 2"/>
          <p:cNvSpPr/>
          <p:nvPr/>
        </p:nvSpPr>
        <p:spPr>
          <a:xfrm>
            <a:off x="1417229" y="5839355"/>
            <a:ext cx="5848076" cy="473206"/>
          </a:xfrm>
          <a:prstGeom prst="rect">
            <a:avLst/>
          </a:prstGeom>
        </p:spPr>
        <p:txBody>
          <a:bodyPr wrap="none">
            <a:spAutoFit/>
          </a:bodyPr>
          <a:lstStyle/>
          <a:p>
            <a:pPr marL="285750" indent="-285750" algn="r">
              <a:lnSpc>
                <a:spcPct val="150000"/>
              </a:lnSpc>
              <a:buFont typeface="Arial" panose="020B0604020202020204" pitchFamily="34" charset="0"/>
              <a:buChar char="•"/>
            </a:pPr>
            <a:r>
              <a:rPr lang="en-US" dirty="0">
                <a:latin typeface="Narkisim" panose="020E0502050101010101" pitchFamily="34" charset="-79"/>
                <a:cs typeface="Narkisim" panose="020E0502050101010101" pitchFamily="34" charset="-79"/>
              </a:rPr>
              <a:t>The simulation was tested only in the System Composer tool</a:t>
            </a:r>
          </a:p>
        </p:txBody>
      </p:sp>
      <p:sp>
        <p:nvSpPr>
          <p:cNvPr id="7" name="Slide Number Placeholder 6"/>
          <p:cNvSpPr>
            <a:spLocks noGrp="1"/>
          </p:cNvSpPr>
          <p:nvPr>
            <p:ph type="sldNum" sz="quarter" idx="12"/>
          </p:nvPr>
        </p:nvSpPr>
        <p:spPr/>
        <p:txBody>
          <a:bodyPr/>
          <a:lstStyle/>
          <a:p>
            <a:fld id="{75525C7B-EB65-47E5-A1DC-1FED662109C2}" type="slidenum">
              <a:rPr lang="he-IL" smtClean="0"/>
              <a:t>6</a:t>
            </a:fld>
            <a:endParaRPr lang="he-IL"/>
          </a:p>
        </p:txBody>
      </p:sp>
      <p:graphicFrame>
        <p:nvGraphicFramePr>
          <p:cNvPr id="8" name="Table 7"/>
          <p:cNvGraphicFramePr>
            <a:graphicFrameLocks noGrp="1"/>
          </p:cNvGraphicFramePr>
          <p:nvPr>
            <p:extLst>
              <p:ext uri="{D42A27DB-BD31-4B8C-83A1-F6EECF244321}">
                <p14:modId xmlns:p14="http://schemas.microsoft.com/office/powerpoint/2010/main" val="987496203"/>
              </p:ext>
            </p:extLst>
          </p:nvPr>
        </p:nvGraphicFramePr>
        <p:xfrm>
          <a:off x="1503218" y="1326286"/>
          <a:ext cx="9185564" cy="4569878"/>
        </p:xfrm>
        <a:graphic>
          <a:graphicData uri="http://schemas.openxmlformats.org/drawingml/2006/table">
            <a:tbl>
              <a:tblPr rtl="1" firstRow="1" firstCol="1" bandRow="1">
                <a:tableStyleId>{5C22544A-7EE6-4342-B048-85BDC9FD1C3A}</a:tableStyleId>
              </a:tblPr>
              <a:tblGrid>
                <a:gridCol w="4573298">
                  <a:extLst>
                    <a:ext uri="{9D8B030D-6E8A-4147-A177-3AD203B41FA5}">
                      <a16:colId xmlns:a16="http://schemas.microsoft.com/office/drawing/2014/main" val="775530870"/>
                    </a:ext>
                  </a:extLst>
                </a:gridCol>
                <a:gridCol w="3707476">
                  <a:extLst>
                    <a:ext uri="{9D8B030D-6E8A-4147-A177-3AD203B41FA5}">
                      <a16:colId xmlns:a16="http://schemas.microsoft.com/office/drawing/2014/main" val="2327844782"/>
                    </a:ext>
                  </a:extLst>
                </a:gridCol>
                <a:gridCol w="904790">
                  <a:extLst>
                    <a:ext uri="{9D8B030D-6E8A-4147-A177-3AD203B41FA5}">
                      <a16:colId xmlns:a16="http://schemas.microsoft.com/office/drawing/2014/main" val="2970156786"/>
                    </a:ext>
                  </a:extLst>
                </a:gridCol>
              </a:tblGrid>
              <a:tr h="146824">
                <a:tc>
                  <a:txBody>
                    <a:bodyPr/>
                    <a:lstStyle/>
                    <a:p>
                      <a:pPr algn="ctr" rtl="1">
                        <a:lnSpc>
                          <a:spcPct val="107000"/>
                        </a:lnSpc>
                        <a:spcAft>
                          <a:spcPts val="0"/>
                        </a:spcAft>
                      </a:pPr>
                      <a:r>
                        <a:rPr lang="he-IL" sz="1600" dirty="0">
                          <a:effectLst/>
                        </a:rPr>
                        <a:t>מדדים</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48052" marR="48052" marT="0" marB="0" anchor="ctr"/>
                </a:tc>
                <a:tc>
                  <a:txBody>
                    <a:bodyPr/>
                    <a:lstStyle/>
                    <a:p>
                      <a:pPr algn="ctr" rtl="1">
                        <a:lnSpc>
                          <a:spcPct val="107000"/>
                        </a:lnSpc>
                        <a:spcAft>
                          <a:spcPts val="0"/>
                        </a:spcAft>
                      </a:pPr>
                      <a:r>
                        <a:rPr lang="en-US" sz="1600" dirty="0">
                          <a:effectLst/>
                        </a:rPr>
                        <a:t>Research question</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48052" marR="48052" marT="0" marB="0" anchor="ctr"/>
                </a:tc>
                <a:tc>
                  <a:txBody>
                    <a:bodyPr/>
                    <a:lstStyle/>
                    <a:p>
                      <a:pPr algn="ctr" rtl="1">
                        <a:lnSpc>
                          <a:spcPct val="107000"/>
                        </a:lnSpc>
                        <a:spcAft>
                          <a:spcPts val="0"/>
                        </a:spcAft>
                      </a:pPr>
                      <a:r>
                        <a:rPr lang="en-US" sz="1600" dirty="0">
                          <a:effectLst/>
                        </a:rPr>
                        <a:t>No</a:t>
                      </a:r>
                      <a:r>
                        <a:rPr lang="he-IL" sz="1600" dirty="0">
                          <a:effectLst/>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48052" marR="48052" marT="0" marB="0" anchor="ctr"/>
                </a:tc>
                <a:extLst>
                  <a:ext uri="{0D108BD9-81ED-4DB2-BD59-A6C34878D82A}">
                    <a16:rowId xmlns:a16="http://schemas.microsoft.com/office/drawing/2014/main" val="2130380911"/>
                  </a:ext>
                </a:extLst>
              </a:tr>
              <a:tr h="146824">
                <a:tc>
                  <a:txBody>
                    <a:bodyPr/>
                    <a:lstStyle/>
                    <a:p>
                      <a:pPr algn="l" rtl="0">
                        <a:lnSpc>
                          <a:spcPct val="107000"/>
                        </a:lnSpc>
                        <a:spcAft>
                          <a:spcPts val="0"/>
                        </a:spcAft>
                      </a:pPr>
                      <a:r>
                        <a:rPr lang="en-US" sz="1200" dirty="0">
                          <a:effectLst/>
                        </a:rPr>
                        <a:t>1. Visual convenience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8052" marR="48052" marT="0" marB="0" anchor="ctr"/>
                </a:tc>
                <a:tc rowSpan="6">
                  <a:txBody>
                    <a:bodyPr/>
                    <a:lstStyle/>
                    <a:p>
                      <a:pPr algn="l" rtl="0">
                        <a:lnSpc>
                          <a:spcPct val="107000"/>
                        </a:lnSpc>
                        <a:spcAft>
                          <a:spcPts val="0"/>
                        </a:spcAft>
                      </a:pPr>
                      <a:r>
                        <a:rPr lang="en-US" sz="1200" dirty="0">
                          <a:effectLst/>
                        </a:rPr>
                        <a:t>What is the "ideal" modeling method for systems engineering and in what layer (system or components) should it be performed?</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8052" marR="48052" marT="0" marB="0" anchor="ctr"/>
                </a:tc>
                <a:tc rowSpan="6">
                  <a:txBody>
                    <a:bodyPr/>
                    <a:lstStyle/>
                    <a:p>
                      <a:pPr algn="ctr" rtl="0">
                        <a:lnSpc>
                          <a:spcPct val="107000"/>
                        </a:lnSpc>
                        <a:spcAft>
                          <a:spcPts val="0"/>
                        </a:spcAft>
                      </a:pPr>
                      <a:r>
                        <a:rPr lang="en-US" sz="1200" dirty="0">
                          <a:effectLst/>
                        </a:rPr>
                        <a:t>1</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8052" marR="48052" marT="0" marB="0" anchor="ctr"/>
                </a:tc>
                <a:extLst>
                  <a:ext uri="{0D108BD9-81ED-4DB2-BD59-A6C34878D82A}">
                    <a16:rowId xmlns:a16="http://schemas.microsoft.com/office/drawing/2014/main" val="1868334928"/>
                  </a:ext>
                </a:extLst>
              </a:tr>
              <a:tr h="280301">
                <a:tc>
                  <a:txBody>
                    <a:bodyPr/>
                    <a:lstStyle/>
                    <a:p>
                      <a:pPr algn="l" rtl="0">
                        <a:lnSpc>
                          <a:spcPct val="107000"/>
                        </a:lnSpc>
                        <a:spcAft>
                          <a:spcPts val="0"/>
                        </a:spcAft>
                      </a:pPr>
                      <a:r>
                        <a:rPr lang="en-US" sz="1200" dirty="0">
                          <a:effectLst/>
                        </a:rPr>
                        <a:t>2. A modeling language is familiar to all project participants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8052" marR="48052" marT="0" marB="0" anchor="ctr"/>
                </a:tc>
                <a:tc vMerge="1">
                  <a:txBody>
                    <a:bodyPr/>
                    <a:lstStyle/>
                    <a:p>
                      <a:pPr rtl="1"/>
                      <a:endParaRPr lang="he-IL"/>
                    </a:p>
                  </a:txBody>
                  <a:tcPr/>
                </a:tc>
                <a:tc vMerge="1">
                  <a:txBody>
                    <a:bodyPr/>
                    <a:lstStyle/>
                    <a:p>
                      <a:pPr rtl="1"/>
                      <a:endParaRPr lang="he-IL"/>
                    </a:p>
                  </a:txBody>
                  <a:tcPr/>
                </a:tc>
                <a:extLst>
                  <a:ext uri="{0D108BD9-81ED-4DB2-BD59-A6C34878D82A}">
                    <a16:rowId xmlns:a16="http://schemas.microsoft.com/office/drawing/2014/main" val="3960988090"/>
                  </a:ext>
                </a:extLst>
              </a:tr>
              <a:tr h="280301">
                <a:tc>
                  <a:txBody>
                    <a:bodyPr/>
                    <a:lstStyle/>
                    <a:p>
                      <a:pPr algn="l" rtl="0">
                        <a:lnSpc>
                          <a:spcPct val="107000"/>
                        </a:lnSpc>
                        <a:spcAft>
                          <a:spcPts val="0"/>
                        </a:spcAft>
                      </a:pPr>
                      <a:r>
                        <a:rPr lang="en-US" sz="1200" dirty="0">
                          <a:effectLst/>
                        </a:rPr>
                        <a:t>3. Performing re-setting / updating setting</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8052" marR="48052" marT="0" marB="0" anchor="ctr"/>
                </a:tc>
                <a:tc vMerge="1">
                  <a:txBody>
                    <a:bodyPr/>
                    <a:lstStyle/>
                    <a:p>
                      <a:pPr rtl="1"/>
                      <a:endParaRPr lang="he-IL"/>
                    </a:p>
                  </a:txBody>
                  <a:tcPr/>
                </a:tc>
                <a:tc vMerge="1">
                  <a:txBody>
                    <a:bodyPr/>
                    <a:lstStyle/>
                    <a:p>
                      <a:pPr rtl="1"/>
                      <a:endParaRPr lang="he-IL"/>
                    </a:p>
                  </a:txBody>
                  <a:tcPr/>
                </a:tc>
                <a:extLst>
                  <a:ext uri="{0D108BD9-81ED-4DB2-BD59-A6C34878D82A}">
                    <a16:rowId xmlns:a16="http://schemas.microsoft.com/office/drawing/2014/main" val="2091452066"/>
                  </a:ext>
                </a:extLst>
              </a:tr>
              <a:tr h="286975">
                <a:tc>
                  <a:txBody>
                    <a:bodyPr/>
                    <a:lstStyle/>
                    <a:p>
                      <a:pPr algn="l" rtl="0">
                        <a:lnSpc>
                          <a:spcPct val="107000"/>
                        </a:lnSpc>
                        <a:spcAft>
                          <a:spcPts val="0"/>
                        </a:spcAft>
                      </a:pPr>
                      <a:r>
                        <a:rPr lang="en-US" sz="1200" dirty="0">
                          <a:effectLst/>
                        </a:rPr>
                        <a:t>4. IN \ OUT - change inputs and outputs in the various systems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8052" marR="48052" marT="0" marB="0" anchor="ctr"/>
                </a:tc>
                <a:tc vMerge="1">
                  <a:txBody>
                    <a:bodyPr/>
                    <a:lstStyle/>
                    <a:p>
                      <a:pPr rtl="1"/>
                      <a:endParaRPr lang="he-IL"/>
                    </a:p>
                  </a:txBody>
                  <a:tcPr/>
                </a:tc>
                <a:tc vMerge="1">
                  <a:txBody>
                    <a:bodyPr/>
                    <a:lstStyle/>
                    <a:p>
                      <a:pPr rtl="1"/>
                      <a:endParaRPr lang="he-IL"/>
                    </a:p>
                  </a:txBody>
                  <a:tcPr/>
                </a:tc>
                <a:extLst>
                  <a:ext uri="{0D108BD9-81ED-4DB2-BD59-A6C34878D82A}">
                    <a16:rowId xmlns:a16="http://schemas.microsoft.com/office/drawing/2014/main" val="3558089975"/>
                  </a:ext>
                </a:extLst>
              </a:tr>
              <a:tr h="293649">
                <a:tc>
                  <a:txBody>
                    <a:bodyPr/>
                    <a:lstStyle/>
                    <a:p>
                      <a:pPr algn="l" rtl="0">
                        <a:lnSpc>
                          <a:spcPct val="107000"/>
                        </a:lnSpc>
                        <a:spcAft>
                          <a:spcPts val="0"/>
                        </a:spcAft>
                      </a:pPr>
                      <a:r>
                        <a:rPr lang="en-US" sz="1200" dirty="0">
                          <a:effectLst/>
                        </a:rPr>
                        <a:t>5. Architecture changes by moving elements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8052" marR="48052" marT="0" marB="0" anchor="ctr"/>
                </a:tc>
                <a:tc vMerge="1">
                  <a:txBody>
                    <a:bodyPr/>
                    <a:lstStyle/>
                    <a:p>
                      <a:pPr rtl="1"/>
                      <a:endParaRPr lang="he-IL"/>
                    </a:p>
                  </a:txBody>
                  <a:tcPr/>
                </a:tc>
                <a:tc vMerge="1">
                  <a:txBody>
                    <a:bodyPr/>
                    <a:lstStyle/>
                    <a:p>
                      <a:pPr rtl="1"/>
                      <a:endParaRPr lang="he-IL"/>
                    </a:p>
                  </a:txBody>
                  <a:tcPr/>
                </a:tc>
                <a:extLst>
                  <a:ext uri="{0D108BD9-81ED-4DB2-BD59-A6C34878D82A}">
                    <a16:rowId xmlns:a16="http://schemas.microsoft.com/office/drawing/2014/main" val="2388556935"/>
                  </a:ext>
                </a:extLst>
              </a:tr>
              <a:tr h="286975">
                <a:tc>
                  <a:txBody>
                    <a:bodyPr/>
                    <a:lstStyle/>
                    <a:p>
                      <a:pPr algn="l" rtl="0">
                        <a:lnSpc>
                          <a:spcPct val="107000"/>
                        </a:lnSpc>
                        <a:spcAft>
                          <a:spcPts val="0"/>
                        </a:spcAft>
                      </a:pPr>
                      <a:r>
                        <a:rPr lang="en-US" sz="1200" dirty="0">
                          <a:effectLst/>
                        </a:rPr>
                        <a:t>6. Effect of changes in the middle of the project</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8052" marR="48052" marT="0" marB="0" anchor="ctr"/>
                </a:tc>
                <a:tc vMerge="1">
                  <a:txBody>
                    <a:bodyPr/>
                    <a:lstStyle/>
                    <a:p>
                      <a:pPr rtl="1"/>
                      <a:endParaRPr lang="he-IL"/>
                    </a:p>
                  </a:txBody>
                  <a:tcPr/>
                </a:tc>
                <a:tc vMerge="1">
                  <a:txBody>
                    <a:bodyPr/>
                    <a:lstStyle/>
                    <a:p>
                      <a:pPr rtl="1"/>
                      <a:endParaRPr lang="he-IL"/>
                    </a:p>
                  </a:txBody>
                  <a:tcPr/>
                </a:tc>
                <a:extLst>
                  <a:ext uri="{0D108BD9-81ED-4DB2-BD59-A6C34878D82A}">
                    <a16:rowId xmlns:a16="http://schemas.microsoft.com/office/drawing/2014/main" val="3676761370"/>
                  </a:ext>
                </a:extLst>
              </a:tr>
              <a:tr h="213563">
                <a:tc>
                  <a:txBody>
                    <a:bodyPr/>
                    <a:lstStyle/>
                    <a:p>
                      <a:pPr algn="l" rtl="0">
                        <a:lnSpc>
                          <a:spcPct val="107000"/>
                        </a:lnSpc>
                        <a:spcAft>
                          <a:spcPts val="0"/>
                        </a:spcAft>
                      </a:pPr>
                      <a:r>
                        <a:rPr lang="en-US" sz="1200" dirty="0">
                          <a:effectLst/>
                        </a:rPr>
                        <a:t>1. Visual convenience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8052" marR="48052" marT="0" marB="0" anchor="ctr"/>
                </a:tc>
                <a:tc rowSpan="5">
                  <a:txBody>
                    <a:bodyPr/>
                    <a:lstStyle/>
                    <a:p>
                      <a:pPr algn="l" rtl="0">
                        <a:lnSpc>
                          <a:spcPct val="107000"/>
                        </a:lnSpc>
                        <a:spcAft>
                          <a:spcPts val="0"/>
                        </a:spcAft>
                      </a:pPr>
                      <a:r>
                        <a:rPr lang="en-US" sz="1200" dirty="0">
                          <a:effectLst/>
                        </a:rPr>
                        <a:t>What is more effective: A modeling tool accompanied by a known language / method that has the ability of link to the physics of the system parts within the same tool or a combination of different system modeling and drawing tools?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8052" marR="48052" marT="0" marB="0" anchor="ctr"/>
                </a:tc>
                <a:tc rowSpan="5">
                  <a:txBody>
                    <a:bodyPr/>
                    <a:lstStyle/>
                    <a:p>
                      <a:pPr algn="ctr" rtl="0">
                        <a:lnSpc>
                          <a:spcPct val="107000"/>
                        </a:lnSpc>
                        <a:spcAft>
                          <a:spcPts val="0"/>
                        </a:spcAft>
                      </a:pPr>
                      <a:r>
                        <a:rPr lang="en-US" sz="1200">
                          <a:effectLst/>
                        </a:rPr>
                        <a:t>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8052" marR="48052" marT="0" marB="0" anchor="ctr"/>
                </a:tc>
                <a:extLst>
                  <a:ext uri="{0D108BD9-81ED-4DB2-BD59-A6C34878D82A}">
                    <a16:rowId xmlns:a16="http://schemas.microsoft.com/office/drawing/2014/main" val="965379639"/>
                  </a:ext>
                </a:extLst>
              </a:tr>
              <a:tr h="286975">
                <a:tc>
                  <a:txBody>
                    <a:bodyPr/>
                    <a:lstStyle/>
                    <a:p>
                      <a:pPr algn="l" rtl="0">
                        <a:lnSpc>
                          <a:spcPct val="107000"/>
                        </a:lnSpc>
                        <a:spcAft>
                          <a:spcPts val="0"/>
                        </a:spcAft>
                      </a:pPr>
                      <a:r>
                        <a:rPr lang="en-US" sz="1200" dirty="0">
                          <a:effectLst/>
                        </a:rPr>
                        <a:t>2. Performing re-setting / updating setting</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8052" marR="48052" marT="0" marB="0" anchor="ctr"/>
                </a:tc>
                <a:tc vMerge="1">
                  <a:txBody>
                    <a:bodyPr/>
                    <a:lstStyle/>
                    <a:p>
                      <a:pPr rtl="1"/>
                      <a:endParaRPr lang="he-IL"/>
                    </a:p>
                  </a:txBody>
                  <a:tcPr/>
                </a:tc>
                <a:tc vMerge="1">
                  <a:txBody>
                    <a:bodyPr/>
                    <a:lstStyle/>
                    <a:p>
                      <a:pPr rtl="1"/>
                      <a:endParaRPr lang="he-IL"/>
                    </a:p>
                  </a:txBody>
                  <a:tcPr/>
                </a:tc>
                <a:extLst>
                  <a:ext uri="{0D108BD9-81ED-4DB2-BD59-A6C34878D82A}">
                    <a16:rowId xmlns:a16="http://schemas.microsoft.com/office/drawing/2014/main" val="120404762"/>
                  </a:ext>
                </a:extLst>
              </a:tr>
              <a:tr h="286975">
                <a:tc>
                  <a:txBody>
                    <a:bodyPr/>
                    <a:lstStyle/>
                    <a:p>
                      <a:pPr algn="l" rtl="0">
                        <a:lnSpc>
                          <a:spcPct val="107000"/>
                        </a:lnSpc>
                        <a:spcAft>
                          <a:spcPts val="0"/>
                        </a:spcAft>
                      </a:pPr>
                      <a:r>
                        <a:rPr lang="en-US" sz="1200" dirty="0">
                          <a:effectLst/>
                        </a:rPr>
                        <a:t>3. IN \ OUT - change inputs and outputs in the various systems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8052" marR="48052" marT="0" marB="0" anchor="ctr"/>
                </a:tc>
                <a:tc vMerge="1">
                  <a:txBody>
                    <a:bodyPr/>
                    <a:lstStyle/>
                    <a:p>
                      <a:pPr rtl="1"/>
                      <a:endParaRPr lang="he-IL"/>
                    </a:p>
                  </a:txBody>
                  <a:tcPr/>
                </a:tc>
                <a:tc vMerge="1">
                  <a:txBody>
                    <a:bodyPr/>
                    <a:lstStyle/>
                    <a:p>
                      <a:pPr rtl="1"/>
                      <a:endParaRPr lang="he-IL"/>
                    </a:p>
                  </a:txBody>
                  <a:tcPr/>
                </a:tc>
                <a:extLst>
                  <a:ext uri="{0D108BD9-81ED-4DB2-BD59-A6C34878D82A}">
                    <a16:rowId xmlns:a16="http://schemas.microsoft.com/office/drawing/2014/main" val="831776947"/>
                  </a:ext>
                </a:extLst>
              </a:tr>
              <a:tr h="286975">
                <a:tc>
                  <a:txBody>
                    <a:bodyPr/>
                    <a:lstStyle/>
                    <a:p>
                      <a:pPr algn="l" rtl="0">
                        <a:lnSpc>
                          <a:spcPct val="107000"/>
                        </a:lnSpc>
                        <a:spcAft>
                          <a:spcPts val="0"/>
                        </a:spcAft>
                      </a:pPr>
                      <a:r>
                        <a:rPr lang="en-US" sz="1200" dirty="0">
                          <a:effectLst/>
                        </a:rPr>
                        <a:t>4. Architecture changes by moving elements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8052" marR="48052" marT="0" marB="0" anchor="ctr"/>
                </a:tc>
                <a:tc vMerge="1">
                  <a:txBody>
                    <a:bodyPr/>
                    <a:lstStyle/>
                    <a:p>
                      <a:pPr rtl="1"/>
                      <a:endParaRPr lang="he-IL"/>
                    </a:p>
                  </a:txBody>
                  <a:tcPr/>
                </a:tc>
                <a:tc vMerge="1">
                  <a:txBody>
                    <a:bodyPr/>
                    <a:lstStyle/>
                    <a:p>
                      <a:pPr rtl="1"/>
                      <a:endParaRPr lang="he-IL"/>
                    </a:p>
                  </a:txBody>
                  <a:tcPr/>
                </a:tc>
                <a:extLst>
                  <a:ext uri="{0D108BD9-81ED-4DB2-BD59-A6C34878D82A}">
                    <a16:rowId xmlns:a16="http://schemas.microsoft.com/office/drawing/2014/main" val="976938085"/>
                  </a:ext>
                </a:extLst>
              </a:tr>
              <a:tr h="286975">
                <a:tc>
                  <a:txBody>
                    <a:bodyPr/>
                    <a:lstStyle/>
                    <a:p>
                      <a:pPr algn="l" rtl="0">
                        <a:lnSpc>
                          <a:spcPct val="107000"/>
                        </a:lnSpc>
                        <a:spcAft>
                          <a:spcPts val="0"/>
                        </a:spcAft>
                      </a:pPr>
                      <a:r>
                        <a:rPr lang="en-US" sz="1200" dirty="0">
                          <a:effectLst/>
                        </a:rPr>
                        <a:t>5. Effect of changes in the middle of the project</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8052" marR="48052" marT="0" marB="0" anchor="ctr"/>
                </a:tc>
                <a:tc vMerge="1">
                  <a:txBody>
                    <a:bodyPr/>
                    <a:lstStyle/>
                    <a:p>
                      <a:pPr rtl="1"/>
                      <a:endParaRPr lang="he-IL"/>
                    </a:p>
                  </a:txBody>
                  <a:tcPr/>
                </a:tc>
                <a:tc vMerge="1">
                  <a:txBody>
                    <a:bodyPr/>
                    <a:lstStyle/>
                    <a:p>
                      <a:pPr rtl="1"/>
                      <a:endParaRPr lang="he-IL"/>
                    </a:p>
                  </a:txBody>
                  <a:tcPr/>
                </a:tc>
                <a:extLst>
                  <a:ext uri="{0D108BD9-81ED-4DB2-BD59-A6C34878D82A}">
                    <a16:rowId xmlns:a16="http://schemas.microsoft.com/office/drawing/2014/main" val="3741716638"/>
                  </a:ext>
                </a:extLst>
              </a:tr>
              <a:tr h="140150">
                <a:tc>
                  <a:txBody>
                    <a:bodyPr/>
                    <a:lstStyle/>
                    <a:p>
                      <a:pPr algn="l" rtl="0">
                        <a:lnSpc>
                          <a:spcPct val="107000"/>
                        </a:lnSpc>
                        <a:spcAft>
                          <a:spcPts val="0"/>
                        </a:spcAft>
                      </a:pPr>
                      <a:r>
                        <a:rPr lang="en-US" sz="1200" dirty="0">
                          <a:effectLst/>
                        </a:rPr>
                        <a:t>1. Visual convenience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8052" marR="48052" marT="0" marB="0" anchor="ctr"/>
                </a:tc>
                <a:tc rowSpan="5">
                  <a:txBody>
                    <a:bodyPr/>
                    <a:lstStyle/>
                    <a:p>
                      <a:pPr algn="l" rtl="0">
                        <a:lnSpc>
                          <a:spcPct val="107000"/>
                        </a:lnSpc>
                        <a:spcAft>
                          <a:spcPts val="0"/>
                        </a:spcAft>
                      </a:pPr>
                      <a:r>
                        <a:rPr lang="en-US" sz="1200" dirty="0">
                          <a:effectLst/>
                        </a:rPr>
                        <a:t>To which extent is there an advantage to modeling tools over using Visio drawings?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8052" marR="48052" marT="0" marB="0" anchor="ctr"/>
                </a:tc>
                <a:tc rowSpan="5">
                  <a:txBody>
                    <a:bodyPr/>
                    <a:lstStyle/>
                    <a:p>
                      <a:pPr algn="ctr" rtl="0">
                        <a:lnSpc>
                          <a:spcPct val="107000"/>
                        </a:lnSpc>
                        <a:spcAft>
                          <a:spcPts val="0"/>
                        </a:spcAft>
                      </a:pPr>
                      <a:r>
                        <a:rPr lang="en-US" sz="1200">
                          <a:effectLst/>
                        </a:rPr>
                        <a:t>3</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8052" marR="48052" marT="0" marB="0" anchor="ctr"/>
                </a:tc>
                <a:extLst>
                  <a:ext uri="{0D108BD9-81ED-4DB2-BD59-A6C34878D82A}">
                    <a16:rowId xmlns:a16="http://schemas.microsoft.com/office/drawing/2014/main" val="2356572251"/>
                  </a:ext>
                </a:extLst>
              </a:tr>
              <a:tr h="280301">
                <a:tc>
                  <a:txBody>
                    <a:bodyPr/>
                    <a:lstStyle/>
                    <a:p>
                      <a:pPr algn="l" rtl="0">
                        <a:lnSpc>
                          <a:spcPct val="107000"/>
                        </a:lnSpc>
                        <a:spcAft>
                          <a:spcPts val="0"/>
                        </a:spcAft>
                      </a:pPr>
                      <a:r>
                        <a:rPr lang="en-US" sz="1200" dirty="0">
                          <a:effectLst/>
                        </a:rPr>
                        <a:t>2. Performing re-setting / updating setting</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8052" marR="48052" marT="0" marB="0" anchor="ctr"/>
                </a:tc>
                <a:tc vMerge="1">
                  <a:txBody>
                    <a:bodyPr/>
                    <a:lstStyle/>
                    <a:p>
                      <a:pPr rtl="1"/>
                      <a:endParaRPr lang="he-IL"/>
                    </a:p>
                  </a:txBody>
                  <a:tcPr/>
                </a:tc>
                <a:tc vMerge="1">
                  <a:txBody>
                    <a:bodyPr/>
                    <a:lstStyle/>
                    <a:p>
                      <a:pPr rtl="1"/>
                      <a:endParaRPr lang="he-IL"/>
                    </a:p>
                  </a:txBody>
                  <a:tcPr/>
                </a:tc>
                <a:extLst>
                  <a:ext uri="{0D108BD9-81ED-4DB2-BD59-A6C34878D82A}">
                    <a16:rowId xmlns:a16="http://schemas.microsoft.com/office/drawing/2014/main" val="1943458921"/>
                  </a:ext>
                </a:extLst>
              </a:tr>
              <a:tr h="280301">
                <a:tc>
                  <a:txBody>
                    <a:bodyPr/>
                    <a:lstStyle/>
                    <a:p>
                      <a:pPr algn="l" rtl="0">
                        <a:lnSpc>
                          <a:spcPct val="107000"/>
                        </a:lnSpc>
                        <a:spcAft>
                          <a:spcPts val="0"/>
                        </a:spcAft>
                      </a:pPr>
                      <a:r>
                        <a:rPr lang="en-US" sz="1200" dirty="0">
                          <a:effectLst/>
                        </a:rPr>
                        <a:t>3. IN \ OUT - change inputs and outputs in the various systems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8052" marR="48052" marT="0" marB="0" anchor="ctr"/>
                </a:tc>
                <a:tc vMerge="1">
                  <a:txBody>
                    <a:bodyPr/>
                    <a:lstStyle/>
                    <a:p>
                      <a:pPr rtl="1"/>
                      <a:endParaRPr lang="he-IL"/>
                    </a:p>
                  </a:txBody>
                  <a:tcPr/>
                </a:tc>
                <a:tc vMerge="1">
                  <a:txBody>
                    <a:bodyPr/>
                    <a:lstStyle/>
                    <a:p>
                      <a:pPr rtl="1"/>
                      <a:endParaRPr lang="he-IL"/>
                    </a:p>
                  </a:txBody>
                  <a:tcPr/>
                </a:tc>
                <a:extLst>
                  <a:ext uri="{0D108BD9-81ED-4DB2-BD59-A6C34878D82A}">
                    <a16:rowId xmlns:a16="http://schemas.microsoft.com/office/drawing/2014/main" val="2778168362"/>
                  </a:ext>
                </a:extLst>
              </a:tr>
              <a:tr h="280301">
                <a:tc>
                  <a:txBody>
                    <a:bodyPr/>
                    <a:lstStyle/>
                    <a:p>
                      <a:pPr algn="l" rtl="0">
                        <a:lnSpc>
                          <a:spcPct val="107000"/>
                        </a:lnSpc>
                        <a:spcAft>
                          <a:spcPts val="0"/>
                        </a:spcAft>
                      </a:pPr>
                      <a:r>
                        <a:rPr lang="en-US" sz="1200" dirty="0">
                          <a:effectLst/>
                        </a:rPr>
                        <a:t>4. Architecture changes by moving elements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8052" marR="48052" marT="0" marB="0" anchor="ctr"/>
                </a:tc>
                <a:tc vMerge="1">
                  <a:txBody>
                    <a:bodyPr/>
                    <a:lstStyle/>
                    <a:p>
                      <a:pPr rtl="1"/>
                      <a:endParaRPr lang="he-IL"/>
                    </a:p>
                  </a:txBody>
                  <a:tcPr/>
                </a:tc>
                <a:tc vMerge="1">
                  <a:txBody>
                    <a:bodyPr/>
                    <a:lstStyle/>
                    <a:p>
                      <a:pPr rtl="1"/>
                      <a:endParaRPr lang="he-IL"/>
                    </a:p>
                  </a:txBody>
                  <a:tcPr/>
                </a:tc>
                <a:extLst>
                  <a:ext uri="{0D108BD9-81ED-4DB2-BD59-A6C34878D82A}">
                    <a16:rowId xmlns:a16="http://schemas.microsoft.com/office/drawing/2014/main" val="804149463"/>
                  </a:ext>
                </a:extLst>
              </a:tr>
              <a:tr h="286975">
                <a:tc>
                  <a:txBody>
                    <a:bodyPr/>
                    <a:lstStyle/>
                    <a:p>
                      <a:pPr algn="l" rtl="0">
                        <a:lnSpc>
                          <a:spcPct val="107000"/>
                        </a:lnSpc>
                        <a:spcAft>
                          <a:spcPts val="0"/>
                        </a:spcAft>
                      </a:pPr>
                      <a:r>
                        <a:rPr lang="en-US" sz="1200" dirty="0">
                          <a:effectLst/>
                        </a:rPr>
                        <a:t>5. Effect of changes in the middle of the project</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8052" marR="48052" marT="0" marB="0" anchor="ctr"/>
                </a:tc>
                <a:tc vMerge="1">
                  <a:txBody>
                    <a:bodyPr/>
                    <a:lstStyle/>
                    <a:p>
                      <a:pPr rtl="1"/>
                      <a:endParaRPr lang="he-IL"/>
                    </a:p>
                  </a:txBody>
                  <a:tcPr/>
                </a:tc>
                <a:tc vMerge="1">
                  <a:txBody>
                    <a:bodyPr/>
                    <a:lstStyle/>
                    <a:p>
                      <a:pPr rtl="1"/>
                      <a:endParaRPr lang="he-IL"/>
                    </a:p>
                  </a:txBody>
                  <a:tcPr/>
                </a:tc>
                <a:extLst>
                  <a:ext uri="{0D108BD9-81ED-4DB2-BD59-A6C34878D82A}">
                    <a16:rowId xmlns:a16="http://schemas.microsoft.com/office/drawing/2014/main" val="875019497"/>
                  </a:ext>
                </a:extLst>
              </a:tr>
            </a:tbl>
          </a:graphicData>
        </a:graphic>
      </p:graphicFrame>
      <p:sp>
        <p:nvSpPr>
          <p:cNvPr id="4" name="Footer Placeholder 3">
            <a:extLst>
              <a:ext uri="{FF2B5EF4-FFF2-40B4-BE49-F238E27FC236}">
                <a16:creationId xmlns:a16="http://schemas.microsoft.com/office/drawing/2014/main" id="{86D52130-2FB2-48E7-87BB-3B3A7498092D}"/>
              </a:ext>
            </a:extLst>
          </p:cNvPr>
          <p:cNvSpPr>
            <a:spLocks noGrp="1"/>
          </p:cNvSpPr>
          <p:nvPr>
            <p:ph type="ftr" sz="quarter" idx="11"/>
          </p:nvPr>
        </p:nvSpPr>
        <p:spPr/>
        <p:txBody>
          <a:bodyPr/>
          <a:lstStyle/>
          <a:p>
            <a:r>
              <a:rPr lang="en-GB" dirty="0"/>
              <a:t>M. Winokur, A. Zaguri</a:t>
            </a:r>
            <a:endParaRPr lang="he-IL" dirty="0"/>
          </a:p>
        </p:txBody>
      </p:sp>
    </p:spTree>
    <p:extLst>
      <p:ext uri="{BB962C8B-B14F-4D97-AF65-F5344CB8AC3E}">
        <p14:creationId xmlns:p14="http://schemas.microsoft.com/office/powerpoint/2010/main" val="3787890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7736" y="2476866"/>
            <a:ext cx="9144000" cy="2003694"/>
          </a:xfrm>
        </p:spPr>
        <p:txBody>
          <a:bodyPr>
            <a:noAutofit/>
          </a:bodyPr>
          <a:lstStyle/>
          <a:p>
            <a:pPr algn="ctr"/>
            <a:r>
              <a:rPr lang="en-US" dirty="0">
                <a:latin typeface="Narkisim" panose="020E0502050101010101" pitchFamily="34" charset="-79"/>
                <a:cs typeface="Narkisim" panose="020E0502050101010101" pitchFamily="34" charset="-79"/>
              </a:rPr>
              <a:t>Test Cases</a:t>
            </a:r>
            <a:endParaRPr lang="he-IL" sz="4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75525C7B-EB65-47E5-A1DC-1FED662109C2}" type="slidenum">
              <a:rPr lang="he-IL" smtClean="0"/>
              <a:t>7</a:t>
            </a:fld>
            <a:endParaRPr lang="he-IL"/>
          </a:p>
        </p:txBody>
      </p:sp>
      <p:sp>
        <p:nvSpPr>
          <p:cNvPr id="3" name="Footer Placeholder 2">
            <a:extLst>
              <a:ext uri="{FF2B5EF4-FFF2-40B4-BE49-F238E27FC236}">
                <a16:creationId xmlns:a16="http://schemas.microsoft.com/office/drawing/2014/main" id="{2A31DA8B-E29C-45CB-AF23-B04F46A122D8}"/>
              </a:ext>
            </a:extLst>
          </p:cNvPr>
          <p:cNvSpPr>
            <a:spLocks noGrp="1"/>
          </p:cNvSpPr>
          <p:nvPr>
            <p:ph type="ftr" sz="quarter" idx="11"/>
          </p:nvPr>
        </p:nvSpPr>
        <p:spPr/>
        <p:txBody>
          <a:bodyPr/>
          <a:lstStyle/>
          <a:p>
            <a:r>
              <a:rPr lang="en-GB" dirty="0"/>
              <a:t>M. Winokur, A. Zaguri</a:t>
            </a:r>
            <a:endParaRPr lang="he-IL" dirty="0"/>
          </a:p>
        </p:txBody>
      </p:sp>
    </p:spTree>
    <p:extLst>
      <p:ext uri="{BB962C8B-B14F-4D97-AF65-F5344CB8AC3E}">
        <p14:creationId xmlns:p14="http://schemas.microsoft.com/office/powerpoint/2010/main" val="35807996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259565" y="3719715"/>
            <a:ext cx="5185187" cy="2589006"/>
          </a:xfrm>
          <a:prstGeom prst="rect">
            <a:avLst/>
          </a:prstGeom>
        </p:spPr>
      </p:pic>
      <p:sp>
        <p:nvSpPr>
          <p:cNvPr id="2" name="Title 1"/>
          <p:cNvSpPr>
            <a:spLocks noGrp="1"/>
          </p:cNvSpPr>
          <p:nvPr>
            <p:ph type="title"/>
          </p:nvPr>
        </p:nvSpPr>
        <p:spPr/>
        <p:txBody>
          <a:bodyPr>
            <a:noAutofit/>
          </a:bodyPr>
          <a:lstStyle/>
          <a:p>
            <a:pPr algn="ctr"/>
            <a:r>
              <a:rPr lang="en-US" sz="4400" dirty="0">
                <a:latin typeface="Narkisim" panose="020E0502050101010101" pitchFamily="34" charset="-79"/>
                <a:cs typeface="Narkisim" panose="020E0502050101010101" pitchFamily="34" charset="-79"/>
              </a:rPr>
              <a:t>"360-degree Car Damage Monitoring"</a:t>
            </a:r>
            <a:endParaRPr lang="he-IL" sz="4400" dirty="0">
              <a:latin typeface="Narkisim" panose="020E0502050101010101" pitchFamily="34" charset="-79"/>
              <a:cs typeface="Narkisim" panose="020E0502050101010101" pitchFamily="34" charset="-79"/>
            </a:endParaRPr>
          </a:p>
        </p:txBody>
      </p:sp>
      <p:sp>
        <p:nvSpPr>
          <p:cNvPr id="3" name="Content Placeholder 2"/>
          <p:cNvSpPr>
            <a:spLocks noGrp="1"/>
          </p:cNvSpPr>
          <p:nvPr>
            <p:ph idx="1"/>
          </p:nvPr>
        </p:nvSpPr>
        <p:spPr>
          <a:xfrm>
            <a:off x="838200" y="1690688"/>
            <a:ext cx="10515600" cy="1751759"/>
          </a:xfrm>
        </p:spPr>
        <p:txBody>
          <a:bodyPr>
            <a:noAutofit/>
          </a:bodyPr>
          <a:lstStyle/>
          <a:p>
            <a:pPr lvl="0" algn="l" rtl="0">
              <a:lnSpc>
                <a:spcPct val="170000"/>
              </a:lnSpc>
            </a:pPr>
            <a:r>
              <a:rPr lang="en-US" sz="2400" dirty="0">
                <a:latin typeface="Narkisim" panose="020E0502050101010101" pitchFamily="34" charset="-79"/>
                <a:cs typeface="Narkisim" panose="020E0502050101010101" pitchFamily="34" charset="-79"/>
              </a:rPr>
              <a:t>"</a:t>
            </a:r>
            <a:r>
              <a:rPr lang="en-US" sz="2400">
                <a:latin typeface="Narkisim" panose="020E0502050101010101" pitchFamily="34" charset="-79"/>
                <a:cs typeface="Narkisim" panose="020E0502050101010101" pitchFamily="34" charset="-79"/>
              </a:rPr>
              <a:t>360-degree car </a:t>
            </a:r>
            <a:r>
              <a:rPr lang="en-US" sz="2400" dirty="0">
                <a:latin typeface="Narkisim" panose="020E0502050101010101" pitchFamily="34" charset="-79"/>
                <a:cs typeface="Narkisim" panose="020E0502050101010101" pitchFamily="34" charset="-79"/>
              </a:rPr>
              <a:t>damage monitoring" - a high-complexity integrated system with sub-systems with medium / high complexity</a:t>
            </a:r>
            <a:r>
              <a:rPr lang="he-IL" sz="1800" dirty="0">
                <a:latin typeface="Narkisim" panose="020E0502050101010101" pitchFamily="34" charset="-79"/>
                <a:cs typeface="Narkisim" panose="020E0502050101010101" pitchFamily="34" charset="-79"/>
              </a:rPr>
              <a:t>	</a:t>
            </a:r>
            <a:endParaRPr lang="en-US" sz="1800" dirty="0">
              <a:latin typeface="Narkisim" panose="020E0502050101010101" pitchFamily="34" charset="-79"/>
              <a:cs typeface="Narkisim" panose="020E0502050101010101" pitchFamily="34" charset="-79"/>
            </a:endParaRPr>
          </a:p>
        </p:txBody>
      </p:sp>
      <p:pic>
        <p:nvPicPr>
          <p:cNvPr id="4" name="Picture 3"/>
          <p:cNvPicPr>
            <a:picLocks noChangeAspect="1"/>
          </p:cNvPicPr>
          <p:nvPr/>
        </p:nvPicPr>
        <p:blipFill>
          <a:blip r:embed="rId4"/>
          <a:stretch>
            <a:fillRect/>
          </a:stretch>
        </p:blipFill>
        <p:spPr>
          <a:xfrm>
            <a:off x="1043990" y="3719715"/>
            <a:ext cx="3226796" cy="258900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8682" y="3719715"/>
            <a:ext cx="4415117" cy="2589006"/>
          </a:xfrm>
          <a:prstGeom prst="rect">
            <a:avLst/>
          </a:prstGeom>
        </p:spPr>
      </p:pic>
      <p:sp>
        <p:nvSpPr>
          <p:cNvPr id="9" name="Slide Number Placeholder 8"/>
          <p:cNvSpPr>
            <a:spLocks noGrp="1"/>
          </p:cNvSpPr>
          <p:nvPr>
            <p:ph type="sldNum" sz="quarter" idx="12"/>
          </p:nvPr>
        </p:nvSpPr>
        <p:spPr/>
        <p:txBody>
          <a:bodyPr/>
          <a:lstStyle/>
          <a:p>
            <a:fld id="{75525C7B-EB65-47E5-A1DC-1FED662109C2}" type="slidenum">
              <a:rPr lang="he-IL" smtClean="0"/>
              <a:t>8</a:t>
            </a:fld>
            <a:endParaRPr lang="he-IL"/>
          </a:p>
        </p:txBody>
      </p:sp>
      <p:sp>
        <p:nvSpPr>
          <p:cNvPr id="5" name="Footer Placeholder 4">
            <a:extLst>
              <a:ext uri="{FF2B5EF4-FFF2-40B4-BE49-F238E27FC236}">
                <a16:creationId xmlns:a16="http://schemas.microsoft.com/office/drawing/2014/main" id="{1A300BB4-B5E6-4F11-B170-CCA0B15D7A5E}"/>
              </a:ext>
            </a:extLst>
          </p:cNvPr>
          <p:cNvSpPr>
            <a:spLocks noGrp="1"/>
          </p:cNvSpPr>
          <p:nvPr>
            <p:ph type="ftr" sz="quarter" idx="11"/>
          </p:nvPr>
        </p:nvSpPr>
        <p:spPr/>
        <p:txBody>
          <a:bodyPr/>
          <a:lstStyle/>
          <a:p>
            <a:r>
              <a:rPr lang="en-GB" dirty="0"/>
              <a:t>M. Winokur, A. Zaguri</a:t>
            </a:r>
            <a:endParaRPr lang="he-IL" dirty="0"/>
          </a:p>
        </p:txBody>
      </p:sp>
    </p:spTree>
    <p:extLst>
      <p:ext uri="{BB962C8B-B14F-4D97-AF65-F5344CB8AC3E}">
        <p14:creationId xmlns:p14="http://schemas.microsoft.com/office/powerpoint/2010/main" val="2600933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259565" y="3904379"/>
            <a:ext cx="5185187" cy="2306046"/>
          </a:xfrm>
          <a:prstGeom prst="rect">
            <a:avLst/>
          </a:prstGeom>
        </p:spPr>
      </p:pic>
      <p:sp>
        <p:nvSpPr>
          <p:cNvPr id="2" name="Title 1"/>
          <p:cNvSpPr>
            <a:spLocks noGrp="1"/>
          </p:cNvSpPr>
          <p:nvPr>
            <p:ph type="title"/>
          </p:nvPr>
        </p:nvSpPr>
        <p:spPr/>
        <p:txBody>
          <a:bodyPr>
            <a:noAutofit/>
          </a:bodyPr>
          <a:lstStyle/>
          <a:p>
            <a:pPr algn="ctr"/>
            <a:r>
              <a:rPr lang="en-US" sz="4400" dirty="0">
                <a:latin typeface="Narkisim" panose="020E0502050101010101" pitchFamily="34" charset="-79"/>
                <a:cs typeface="Narkisim" panose="020E0502050101010101" pitchFamily="34" charset="-79"/>
              </a:rPr>
              <a:t>"Smart train carriages management"</a:t>
            </a:r>
          </a:p>
        </p:txBody>
      </p:sp>
      <p:sp>
        <p:nvSpPr>
          <p:cNvPr id="3" name="Content Placeholder 2"/>
          <p:cNvSpPr>
            <a:spLocks noGrp="1"/>
          </p:cNvSpPr>
          <p:nvPr>
            <p:ph idx="1"/>
          </p:nvPr>
        </p:nvSpPr>
        <p:spPr>
          <a:xfrm>
            <a:off x="838199" y="1690688"/>
            <a:ext cx="10515601" cy="1525848"/>
          </a:xfrm>
        </p:spPr>
        <p:txBody>
          <a:bodyPr>
            <a:noAutofit/>
          </a:bodyPr>
          <a:lstStyle/>
          <a:p>
            <a:pPr algn="l" rtl="0">
              <a:lnSpc>
                <a:spcPct val="150000"/>
              </a:lnSpc>
            </a:pPr>
            <a:r>
              <a:rPr lang="en-US" sz="2400" dirty="0">
                <a:latin typeface="Narkisim" panose="020E0502050101010101" pitchFamily="34" charset="-79"/>
                <a:cs typeface="Narkisim" panose="020E0502050101010101" pitchFamily="34" charset="-79"/>
              </a:rPr>
              <a:t>"Smart train carriages management" - an integrated system with medium / high complexity with many identical subsystems with low complexity</a:t>
            </a:r>
          </a:p>
          <a:p>
            <a:pPr lvl="0" algn="l" rtl="0">
              <a:lnSpc>
                <a:spcPct val="150000"/>
              </a:lnSpc>
            </a:pPr>
            <a:endParaRPr lang="en-US" sz="2400" dirty="0">
              <a:latin typeface="Narkisim" panose="020E0502050101010101" pitchFamily="34" charset="-79"/>
              <a:cs typeface="Narkisim" panose="020E0502050101010101" pitchFamily="34" charset="-79"/>
            </a:endParaRPr>
          </a:p>
        </p:txBody>
      </p:sp>
      <p:pic>
        <p:nvPicPr>
          <p:cNvPr id="4" name="Picture 3"/>
          <p:cNvPicPr>
            <a:picLocks noChangeAspect="1"/>
          </p:cNvPicPr>
          <p:nvPr/>
        </p:nvPicPr>
        <p:blipFill>
          <a:blip r:embed="rId4"/>
          <a:stretch>
            <a:fillRect/>
          </a:stretch>
        </p:blipFill>
        <p:spPr>
          <a:xfrm>
            <a:off x="838199" y="3904378"/>
            <a:ext cx="3430659" cy="2306045"/>
          </a:xfrm>
          <a:prstGeom prst="rect">
            <a:avLst/>
          </a:prstGeom>
        </p:spPr>
      </p:pic>
      <p:pic>
        <p:nvPicPr>
          <p:cNvPr id="5" name="Picture 4"/>
          <p:cNvPicPr>
            <a:picLocks noChangeAspect="1"/>
          </p:cNvPicPr>
          <p:nvPr/>
        </p:nvPicPr>
        <p:blipFill>
          <a:blip r:embed="rId5"/>
          <a:stretch>
            <a:fillRect/>
          </a:stretch>
        </p:blipFill>
        <p:spPr>
          <a:xfrm>
            <a:off x="7179833" y="3904378"/>
            <a:ext cx="4173967" cy="2322999"/>
          </a:xfrm>
          <a:prstGeom prst="rect">
            <a:avLst/>
          </a:prstGeom>
        </p:spPr>
      </p:pic>
      <p:sp>
        <p:nvSpPr>
          <p:cNvPr id="9" name="Slide Number Placeholder 8"/>
          <p:cNvSpPr>
            <a:spLocks noGrp="1"/>
          </p:cNvSpPr>
          <p:nvPr>
            <p:ph type="sldNum" sz="quarter" idx="12"/>
          </p:nvPr>
        </p:nvSpPr>
        <p:spPr/>
        <p:txBody>
          <a:bodyPr/>
          <a:lstStyle/>
          <a:p>
            <a:fld id="{75525C7B-EB65-47E5-A1DC-1FED662109C2}" type="slidenum">
              <a:rPr lang="he-IL" smtClean="0"/>
              <a:t>9</a:t>
            </a:fld>
            <a:endParaRPr lang="he-IL"/>
          </a:p>
        </p:txBody>
      </p:sp>
      <p:sp>
        <p:nvSpPr>
          <p:cNvPr id="7" name="Footer Placeholder 6">
            <a:extLst>
              <a:ext uri="{FF2B5EF4-FFF2-40B4-BE49-F238E27FC236}">
                <a16:creationId xmlns:a16="http://schemas.microsoft.com/office/drawing/2014/main" id="{79D17D36-A00D-4B52-AF28-23B9E8134F31}"/>
              </a:ext>
            </a:extLst>
          </p:cNvPr>
          <p:cNvSpPr>
            <a:spLocks noGrp="1"/>
          </p:cNvSpPr>
          <p:nvPr>
            <p:ph type="ftr" sz="quarter" idx="11"/>
          </p:nvPr>
        </p:nvSpPr>
        <p:spPr/>
        <p:txBody>
          <a:bodyPr/>
          <a:lstStyle/>
          <a:p>
            <a:r>
              <a:rPr lang="en-GB" dirty="0"/>
              <a:t>M. Winokur, A. Zaguri</a:t>
            </a:r>
            <a:endParaRPr lang="he-IL" dirty="0"/>
          </a:p>
        </p:txBody>
      </p:sp>
    </p:spTree>
    <p:extLst>
      <p:ext uri="{BB962C8B-B14F-4D97-AF65-F5344CB8AC3E}">
        <p14:creationId xmlns:p14="http://schemas.microsoft.com/office/powerpoint/2010/main" val="801621792"/>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4448</TotalTime>
  <Words>1787</Words>
  <Application>Microsoft Office PowerPoint</Application>
  <PresentationFormat>Widescreen</PresentationFormat>
  <Paragraphs>230</Paragraphs>
  <Slides>24</Slides>
  <Notes>22</Notes>
  <HiddenSlides>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Corbel</vt:lpstr>
      <vt:lpstr>Miriam</vt:lpstr>
      <vt:lpstr>Narkisim</vt:lpstr>
      <vt:lpstr>Times New Roman</vt:lpstr>
      <vt:lpstr>Depth</vt:lpstr>
      <vt:lpstr>Recent Advances in System Modelling and Simulation  Dr. Michael Winokur and Avi Zaguri Faculty of Technology Management - HIT Feb 2021    </vt:lpstr>
      <vt:lpstr>Contents</vt:lpstr>
      <vt:lpstr>The purpose of the Research</vt:lpstr>
      <vt:lpstr>Research questions</vt:lpstr>
      <vt:lpstr>Research framework</vt:lpstr>
      <vt:lpstr>The indices for examining the research questions</vt:lpstr>
      <vt:lpstr>Test Cases</vt:lpstr>
      <vt:lpstr>"360-degree Car Damage Monitoring"</vt:lpstr>
      <vt:lpstr>"Smart train carriages management"</vt:lpstr>
      <vt:lpstr>Indicators for examining research questions</vt:lpstr>
      <vt:lpstr>Results Summary</vt:lpstr>
      <vt:lpstr>Advantages and disadvantages -  System Composer + ECSAM</vt:lpstr>
      <vt:lpstr>Advantages and disadvantage - Enterprise Architect + SysML</vt:lpstr>
      <vt:lpstr>Example - Enterprise Architect + SysML</vt:lpstr>
      <vt:lpstr>Advantages and disadvantages –  VISIO + ECSAM</vt:lpstr>
      <vt:lpstr>Example - VISIO</vt:lpstr>
      <vt:lpstr>Summary of research results</vt:lpstr>
      <vt:lpstr> Simulation Capabilities</vt:lpstr>
      <vt:lpstr>Design validation by simulation (1/2)</vt:lpstr>
      <vt:lpstr>Design validation by simulation (2/2)</vt:lpstr>
      <vt:lpstr> Main Conclusions of the Research </vt:lpstr>
      <vt:lpstr>Future Directions</vt:lpstr>
      <vt:lpstr>PowerPoint Presentation</vt:lpstr>
      <vt:lpstr>Thanks !</vt:lpstr>
    </vt:vector>
  </TitlesOfParts>
  <Company>Airspan Networks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בחינת שימוש בשיטות ובכלים למידול מערכתי   Evaluation of System Modeling Tools and Methods</dc:title>
  <dc:creator>Avi Zaguri</dc:creator>
  <cp:lastModifiedBy>Avi Zaguri</cp:lastModifiedBy>
  <cp:revision>629</cp:revision>
  <dcterms:created xsi:type="dcterms:W3CDTF">2020-08-05T16:32:52Z</dcterms:created>
  <dcterms:modified xsi:type="dcterms:W3CDTF">2021-01-28T06:06:47Z</dcterms:modified>
</cp:coreProperties>
</file>