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3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AE8B7-52A4-492C-8ECD-C7A409EF06D1}" type="datetimeFigureOut">
              <a:rPr lang="es-ES" smtClean="0"/>
              <a:pPr/>
              <a:t>19/06/2012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49B6-CDA5-4EA1-BEB3-6CD0C988DC5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DC8E8-7B33-4DEE-9BFC-B2A91FE90F9D}" type="datetimeFigureOut">
              <a:rPr lang="es-ES" smtClean="0"/>
              <a:pPr/>
              <a:t>19/06/2012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9CDBB-E947-4CE9-B451-125B42E0E4E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785926"/>
            <a:ext cx="9144000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 userDrawn="1"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5" name="14 Rectángulo"/>
          <p:cNvSpPr/>
          <p:nvPr userDrawn="1"/>
        </p:nvSpPr>
        <p:spPr>
          <a:xfrm>
            <a:off x="0" y="785794"/>
            <a:ext cx="9144000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2C004C-B962-43D5-9552-80A86F8D07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Palatino Linotype" pitchFamily="18" charset="0"/>
            </a:endParaRPr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5591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Palatino Linotype" pitchFamily="18" charset="0"/>
              </a:defRPr>
            </a:lvl1pPr>
          </a:lstStyle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4.xml"/><Relationship Id="rId10" Type="http://schemas.openxmlformats.org/officeDocument/2006/relationships/image" Target="../media/image5.png"/><Relationship Id="rId4" Type="http://schemas.openxmlformats.org/officeDocument/2006/relationships/tags" Target="../tags/tag3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Characterizing WLAN Channel Occupancy for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 smtClean="0">
                <a:solidFill>
                  <a:schemeClr val="bg1"/>
                </a:solidFill>
              </a:rPr>
              <a:t>Cognitive Networking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43196"/>
          </a:xfrm>
        </p:spPr>
        <p:txBody>
          <a:bodyPr>
            <a:normAutofit fontScale="92500" lnSpcReduction="20000"/>
          </a:bodyPr>
          <a:lstStyle/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A. Vizcaino Luna</a:t>
            </a:r>
          </a:p>
          <a:p>
            <a:pPr marL="514350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Advisor: I.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Glaropoulos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Examiner: V. Fodor</a:t>
            </a:r>
          </a:p>
          <a:p>
            <a:pPr marL="514350" indent="-514350"/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of Electrical Engineering</a:t>
            </a:r>
          </a:p>
          <a:p>
            <a:pPr marL="514350" indent="-514350"/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Kungliga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Tekniska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Högskolan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June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 View: </a:t>
            </a:r>
            <a:r>
              <a:rPr lang="es-ES" dirty="0" err="1" smtClean="0"/>
              <a:t>Estimation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Active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err="1" smtClean="0"/>
              <a:t>alpha_on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shortest</a:t>
            </a:r>
            <a:r>
              <a:rPr lang="es-ES" dirty="0" smtClean="0">
                <a:sym typeface="Wingdings" pitchFamily="2" charset="2"/>
              </a:rPr>
              <a:t> active </a:t>
            </a:r>
            <a:r>
              <a:rPr lang="es-ES" dirty="0" err="1" smtClean="0">
                <a:sym typeface="Wingdings" pitchFamily="2" charset="2"/>
              </a:rPr>
              <a:t>period</a:t>
            </a:r>
            <a:endParaRPr lang="es-ES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ES" dirty="0" err="1" smtClean="0">
                <a:sym typeface="Wingdings" pitchFamily="2" charset="2"/>
              </a:rPr>
              <a:t>Beta_on</a:t>
            </a:r>
            <a:r>
              <a:rPr lang="es-ES" dirty="0" smtClean="0">
                <a:sym typeface="Wingdings" pitchFamily="2" charset="2"/>
              </a:rPr>
              <a:t> 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longest</a:t>
            </a:r>
            <a:r>
              <a:rPr lang="es-ES" dirty="0" smtClean="0">
                <a:sym typeface="Wingdings" pitchFamily="2" charset="2"/>
              </a:rPr>
              <a:t> active </a:t>
            </a:r>
            <a:r>
              <a:rPr lang="es-ES" dirty="0" err="1" smtClean="0">
                <a:sym typeface="Wingdings" pitchFamily="2" charset="2"/>
              </a:rPr>
              <a:t>period</a:t>
            </a:r>
            <a:r>
              <a:rPr lang="es-ES" dirty="0" smtClean="0">
                <a:sym typeface="Wingdings" pitchFamily="2" charset="2"/>
              </a:rPr>
              <a:t>.</a:t>
            </a:r>
          </a:p>
          <a:p>
            <a:pPr>
              <a:buFontTx/>
              <a:buChar char="-"/>
            </a:pPr>
            <a:endParaRPr lang="es-ES" dirty="0" smtClean="0">
              <a:sym typeface="Wingdings" pitchFamily="2" charset="2"/>
            </a:endParaRP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Idle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:</a:t>
            </a:r>
          </a:p>
          <a:p>
            <a:pPr>
              <a:buFontTx/>
              <a:buChar char="-"/>
            </a:pPr>
            <a:r>
              <a:rPr lang="es-ES" dirty="0" err="1" smtClean="0">
                <a:sym typeface="Wingdings" pitchFamily="2" charset="2"/>
              </a:rPr>
              <a:t>Pcca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obtained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with</a:t>
            </a:r>
            <a:r>
              <a:rPr lang="es-ES" dirty="0" smtClean="0">
                <a:sym typeface="Wingdings" pitchFamily="2" charset="2"/>
              </a:rPr>
              <a:t> (formula)</a:t>
            </a:r>
          </a:p>
          <a:p>
            <a:pPr>
              <a:buFontTx/>
              <a:buChar char="-"/>
            </a:pPr>
            <a:r>
              <a:rPr lang="es-ES" dirty="0" smtClean="0">
                <a:sym typeface="Wingdings" pitchFamily="2" charset="2"/>
              </a:rPr>
              <a:t>Xi, sigma, and p </a:t>
            </a:r>
            <a:r>
              <a:rPr lang="es-ES" dirty="0" err="1" smtClean="0">
                <a:sym typeface="Wingdings" pitchFamily="2" charset="2"/>
              </a:rPr>
              <a:t>obtained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through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Laplace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estimation</a:t>
            </a:r>
            <a:endParaRPr lang="es-ES" dirty="0" smtClean="0">
              <a:sym typeface="Wingdings" pitchFamily="2" charset="2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 View: </a:t>
            </a:r>
            <a:r>
              <a:rPr lang="es-ES" dirty="0" err="1" smtClean="0"/>
              <a:t>Laplace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minimization</a:t>
            </a:r>
            <a:r>
              <a:rPr lang="es-ES" dirty="0" smtClean="0"/>
              <a:t> of MSE</a:t>
            </a:r>
          </a:p>
          <a:p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 (K)</a:t>
            </a:r>
          </a:p>
          <a:p>
            <a:r>
              <a:rPr lang="es-ES" dirty="0" err="1" smtClean="0"/>
              <a:t>Discrete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xi, sigma and p</a:t>
            </a:r>
          </a:p>
          <a:p>
            <a:r>
              <a:rPr lang="es-ES" dirty="0" err="1" smtClean="0"/>
              <a:t>Minimization</a:t>
            </a:r>
            <a:r>
              <a:rPr lang="es-ES" dirty="0" smtClean="0"/>
              <a:t> of MSE (formula)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Multi-layer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Multi-layer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three</a:t>
            </a:r>
            <a:r>
              <a:rPr lang="es-ES" dirty="0" smtClean="0"/>
              <a:t> </a:t>
            </a:r>
            <a:r>
              <a:rPr lang="es-ES" dirty="0" err="1" smtClean="0"/>
              <a:t>levels</a:t>
            </a:r>
            <a:r>
              <a:rPr lang="es-ES" dirty="0" smtClean="0"/>
              <a:t>: </a:t>
            </a:r>
            <a:r>
              <a:rPr lang="es-ES" dirty="0" err="1" smtClean="0"/>
              <a:t>session</a:t>
            </a:r>
            <a:r>
              <a:rPr lang="es-ES" dirty="0" smtClean="0"/>
              <a:t>, </a:t>
            </a:r>
            <a:r>
              <a:rPr lang="es-ES" dirty="0" err="1" smtClean="0"/>
              <a:t>flow</a:t>
            </a:r>
            <a:r>
              <a:rPr lang="es-ES" dirty="0" smtClean="0"/>
              <a:t> and </a:t>
            </a:r>
            <a:r>
              <a:rPr lang="es-ES" dirty="0" err="1" smtClean="0"/>
              <a:t>packet</a:t>
            </a:r>
            <a:endParaRPr lang="es-ES" dirty="0" smtClean="0"/>
          </a:p>
          <a:p>
            <a:r>
              <a:rPr lang="es-ES" dirty="0" smtClean="0"/>
              <a:t>(ADD GRAPH)</a:t>
            </a:r>
          </a:p>
          <a:p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distributions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:</a:t>
            </a:r>
          </a:p>
          <a:p>
            <a:r>
              <a:rPr lang="es-ES" dirty="0" smtClean="0"/>
              <a:t>ADD TABLE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SIMULATION</a:t>
            </a:r>
          </a:p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Simulation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NS2 + NS-</a:t>
            </a:r>
            <a:r>
              <a:rPr lang="es-ES" dirty="0" err="1" smtClean="0"/>
              <a:t>miracle</a:t>
            </a:r>
            <a:endParaRPr lang="es-ES" dirty="0" smtClean="0"/>
          </a:p>
          <a:p>
            <a:r>
              <a:rPr lang="es-ES" dirty="0" smtClean="0"/>
              <a:t>Dei80211mr: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802.11 </a:t>
            </a:r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NS2.</a:t>
            </a:r>
          </a:p>
          <a:p>
            <a:r>
              <a:rPr lang="es-ES" dirty="0" err="1" smtClean="0"/>
              <a:t>Multi-layer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implemented</a:t>
            </a:r>
            <a:r>
              <a:rPr lang="es-ES" dirty="0" smtClean="0"/>
              <a:t> in C++/GSL</a:t>
            </a:r>
          </a:p>
          <a:p>
            <a:r>
              <a:rPr lang="es-ES" dirty="0" err="1" smtClean="0"/>
              <a:t>Protocol</a:t>
            </a:r>
            <a:r>
              <a:rPr lang="es-ES" dirty="0" smtClean="0"/>
              <a:t> </a:t>
            </a:r>
            <a:r>
              <a:rPr lang="es-ES" dirty="0" err="1" smtClean="0"/>
              <a:t>Stack</a:t>
            </a:r>
            <a:r>
              <a:rPr lang="es-ES" dirty="0" smtClean="0"/>
              <a:t>:</a:t>
            </a:r>
          </a:p>
          <a:p>
            <a:r>
              <a:rPr lang="es-ES" dirty="0" smtClean="0"/>
              <a:t>ADD GRAPH</a:t>
            </a:r>
          </a:p>
          <a:p>
            <a:endParaRPr lang="es-E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Global </a:t>
            </a:r>
            <a:r>
              <a:rPr lang="es-ES" dirty="0" smtClean="0"/>
              <a:t>View – </a:t>
            </a:r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Study</a:t>
            </a:r>
            <a:r>
              <a:rPr lang="es-ES" dirty="0" smtClean="0"/>
              <a:t> </a:t>
            </a:r>
            <a:r>
              <a:rPr lang="es-ES" dirty="0" smtClean="0"/>
              <a:t>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extraction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idle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smtClean="0"/>
              <a:t>Idle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sensitivity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Estimation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validation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Session</a:t>
            </a:r>
            <a:r>
              <a:rPr lang="es-ES" dirty="0" smtClean="0"/>
              <a:t> and in-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experiments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Study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extraction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Determine </a:t>
            </a:r>
            <a:r>
              <a:rPr lang="es-ES" b="1" dirty="0" err="1" smtClean="0"/>
              <a:t>if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Mixture idle </a:t>
            </a:r>
            <a:r>
              <a:rPr lang="es-ES" b="1" dirty="0" err="1" smtClean="0"/>
              <a:t>distribution</a:t>
            </a:r>
            <a:r>
              <a:rPr lang="es-ES" b="1" dirty="0" smtClean="0"/>
              <a:t> can </a:t>
            </a:r>
            <a:r>
              <a:rPr lang="es-ES" b="1" dirty="0" err="1" smtClean="0"/>
              <a:t>be</a:t>
            </a:r>
            <a:r>
              <a:rPr lang="es-ES" b="1" dirty="0" smtClean="0"/>
              <a:t> </a:t>
            </a:r>
            <a:r>
              <a:rPr lang="es-ES" b="1" dirty="0" err="1" smtClean="0"/>
              <a:t>used</a:t>
            </a:r>
            <a:endParaRPr lang="es-ES" b="1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clear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areas</a:t>
            </a:r>
            <a:r>
              <a:rPr lang="es-ES" dirty="0" smtClean="0"/>
              <a:t> (</a:t>
            </a:r>
            <a:r>
              <a:rPr lang="es-ES" dirty="0" err="1" smtClean="0"/>
              <a:t>behaviours</a:t>
            </a:r>
            <a:r>
              <a:rPr lang="es-ES" dirty="0" smtClean="0"/>
              <a:t>) in </a:t>
            </a:r>
            <a:r>
              <a:rPr lang="es-ES" dirty="0" err="1" smtClean="0"/>
              <a:t>the</a:t>
            </a:r>
            <a:r>
              <a:rPr lang="es-ES" dirty="0" smtClean="0"/>
              <a:t> idle </a:t>
            </a:r>
            <a:r>
              <a:rPr lang="es-ES" dirty="0" err="1" smtClean="0"/>
              <a:t>distribution</a:t>
            </a:r>
            <a:r>
              <a:rPr lang="es-ES" dirty="0" smtClean="0"/>
              <a:t> CDF.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00052" y="785794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Study of the extraction of the idle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 distribution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0" y="2008200"/>
          <a:ext cx="9144000" cy="3206750"/>
        </p:xfrm>
        <a:graphic>
          <a:graphicData uri="http://schemas.openxmlformats.org/presentationml/2006/ole">
            <p:oleObj spid="_x0000_s40962" name="Acrobat Document" r:id="rId3" imgW="9371429" imgH="3285714" progId="AcroExch.Document.7">
              <p:embed/>
            </p:oleObj>
          </a:graphicData>
        </a:graphic>
      </p:graphicFrame>
      <p:sp>
        <p:nvSpPr>
          <p:cNvPr id="9" name="8 Rectángulo"/>
          <p:cNvSpPr/>
          <p:nvPr/>
        </p:nvSpPr>
        <p:spPr>
          <a:xfrm>
            <a:off x="1315108" y="3714752"/>
            <a:ext cx="828000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5400000" flipH="1" flipV="1">
            <a:off x="-143160" y="3570830"/>
            <a:ext cx="2856726" cy="28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rot="10800000">
            <a:off x="357158" y="3714752"/>
            <a:ext cx="1071570" cy="18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>
            <a:off x="-107189" y="2964653"/>
            <a:ext cx="1500198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72200" y="4285462"/>
            <a:ext cx="1143008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Idle </a:t>
            </a:r>
            <a:r>
              <a:rPr lang="es-ES" dirty="0" err="1" smtClean="0"/>
              <a:t>distribution</a:t>
            </a:r>
            <a:r>
              <a:rPr lang="es-ES" dirty="0" smtClean="0"/>
              <a:t> </a:t>
            </a:r>
            <a:r>
              <a:rPr lang="es-ES" dirty="0" err="1" smtClean="0"/>
              <a:t>sensitivity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Test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active and idle </a:t>
            </a:r>
            <a:r>
              <a:rPr lang="es-ES" dirty="0" err="1" smtClean="0"/>
              <a:t>distributions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sizes</a:t>
            </a:r>
            <a:r>
              <a:rPr lang="es-ES" dirty="0" smtClean="0"/>
              <a:t> and inter-</a:t>
            </a:r>
            <a:r>
              <a:rPr lang="es-ES" dirty="0" err="1" smtClean="0"/>
              <a:t>arrivals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ADD </a:t>
            </a:r>
            <a:r>
              <a:rPr lang="es-ES" dirty="0" err="1" smtClean="0"/>
              <a:t>the</a:t>
            </a:r>
            <a:r>
              <a:rPr lang="es-ES" dirty="0" smtClean="0"/>
              <a:t> 3 GRAPHS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Estimation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Testing</a:t>
            </a:r>
            <a:r>
              <a:rPr lang="es-ES" dirty="0" smtClean="0"/>
              <a:t> MLE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traffic</a:t>
            </a:r>
            <a:r>
              <a:rPr lang="es-ES" dirty="0" smtClean="0"/>
              <a:t> </a:t>
            </a:r>
            <a:r>
              <a:rPr lang="es-ES" dirty="0" err="1" smtClean="0"/>
              <a:t>scenarios</a:t>
            </a:r>
            <a:endParaRPr lang="es-ES" dirty="0" smtClean="0"/>
          </a:p>
          <a:p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, </a:t>
            </a:r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, </a:t>
            </a:r>
            <a:r>
              <a:rPr lang="es-ES" dirty="0" err="1" smtClean="0"/>
              <a:t>sizes</a:t>
            </a:r>
            <a:r>
              <a:rPr lang="es-ES" dirty="0" smtClean="0"/>
              <a:t> and inter-</a:t>
            </a:r>
            <a:r>
              <a:rPr lang="es-ES" dirty="0" err="1" smtClean="0"/>
              <a:t>arrivals</a:t>
            </a:r>
            <a:r>
              <a:rPr lang="es-ES" dirty="0" smtClean="0"/>
              <a:t> are </a:t>
            </a:r>
            <a:r>
              <a:rPr lang="es-ES" dirty="0" err="1" smtClean="0"/>
              <a:t>fixed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runs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sizes</a:t>
            </a:r>
            <a:r>
              <a:rPr lang="es-ES" dirty="0" smtClean="0"/>
              <a:t> and inter-</a:t>
            </a:r>
            <a:r>
              <a:rPr lang="es-ES" dirty="0" err="1" smtClean="0"/>
              <a:t>arrivals</a:t>
            </a:r>
            <a:r>
              <a:rPr lang="es-ES" dirty="0" smtClean="0"/>
              <a:t> are </a:t>
            </a:r>
            <a:r>
              <a:rPr lang="es-ES" dirty="0" err="1" smtClean="0"/>
              <a:t>randomized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estimated</a:t>
            </a:r>
            <a:r>
              <a:rPr lang="es-ES" dirty="0" smtClean="0"/>
              <a:t> </a:t>
            </a:r>
            <a:r>
              <a:rPr lang="es-ES" dirty="0" err="1" smtClean="0"/>
              <a:t>parameters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MLE </a:t>
            </a:r>
            <a:r>
              <a:rPr lang="es-ES" dirty="0" err="1" smtClean="0"/>
              <a:t>should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differ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runs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endParaRPr lang="es-ES" dirty="0" smtClean="0"/>
          </a:p>
          <a:p>
            <a:r>
              <a:rPr lang="es-ES" dirty="0" smtClean="0"/>
              <a:t>ADD TABLE</a:t>
            </a:r>
          </a:p>
          <a:p>
            <a:pPr>
              <a:buNone/>
            </a:pP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Contents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Validation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Testing</a:t>
            </a:r>
            <a:r>
              <a:rPr lang="es-ES" dirty="0" smtClean="0"/>
              <a:t> KS </a:t>
            </a:r>
            <a:r>
              <a:rPr lang="es-ES" dirty="0" err="1" smtClean="0"/>
              <a:t>validation</a:t>
            </a:r>
            <a:r>
              <a:rPr lang="es-ES" dirty="0" smtClean="0"/>
              <a:t> test</a:t>
            </a:r>
          </a:p>
          <a:p>
            <a:r>
              <a:rPr lang="es-ES" dirty="0" smtClean="0"/>
              <a:t>A test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considered</a:t>
            </a:r>
            <a:r>
              <a:rPr lang="es-ES" dirty="0" smtClean="0"/>
              <a:t> </a:t>
            </a:r>
            <a:r>
              <a:rPr lang="es-ES" dirty="0" err="1" smtClean="0"/>
              <a:t>valid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p &gt; 0.05</a:t>
            </a:r>
          </a:p>
          <a:p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samples</a:t>
            </a:r>
            <a:r>
              <a:rPr lang="es-ES" dirty="0" smtClean="0"/>
              <a:t> </a:t>
            </a:r>
            <a:r>
              <a:rPr lang="es-ES" dirty="0" err="1" smtClean="0"/>
              <a:t>affects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KS performance</a:t>
            </a:r>
          </a:p>
          <a:p>
            <a:r>
              <a:rPr lang="es-ES" dirty="0" smtClean="0"/>
              <a:t>ADD TABLE</a:t>
            </a:r>
          </a:p>
          <a:p>
            <a:r>
              <a:rPr lang="es-ES" dirty="0" smtClean="0"/>
              <a:t>ADD GRAPH (10%)</a:t>
            </a:r>
          </a:p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</a:t>
            </a:r>
            <a:r>
              <a:rPr lang="es-ES" dirty="0" err="1" smtClean="0"/>
              <a:t>Experiment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Test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of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sessions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r>
              <a:rPr lang="es-ES" dirty="0" smtClean="0"/>
              <a:t> and </a:t>
            </a:r>
            <a:r>
              <a:rPr lang="es-ES" dirty="0" err="1" smtClean="0"/>
              <a:t>validation</a:t>
            </a:r>
            <a:r>
              <a:rPr lang="es-ES" dirty="0" smtClean="0"/>
              <a:t> </a:t>
            </a:r>
            <a:r>
              <a:rPr lang="es-ES" dirty="0" err="1" smtClean="0"/>
              <a:t>processes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Fixed</a:t>
            </a:r>
            <a:r>
              <a:rPr lang="es-ES" dirty="0" smtClean="0"/>
              <a:t> </a:t>
            </a:r>
            <a:r>
              <a:rPr lang="es-ES" dirty="0" err="1" smtClean="0"/>
              <a:t>configuration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sessions</a:t>
            </a:r>
            <a:r>
              <a:rPr lang="es-ES" dirty="0" smtClean="0"/>
              <a:t> and </a:t>
            </a:r>
            <a:r>
              <a:rPr lang="es-ES" dirty="0" err="1" smtClean="0"/>
              <a:t>flows</a:t>
            </a:r>
            <a:r>
              <a:rPr lang="es-ES" dirty="0" smtClean="0"/>
              <a:t>. </a:t>
            </a:r>
            <a:r>
              <a:rPr lang="es-ES" dirty="0" err="1" smtClean="0"/>
              <a:t>Packet</a:t>
            </a:r>
            <a:r>
              <a:rPr lang="es-ES" dirty="0" smtClean="0"/>
              <a:t> </a:t>
            </a:r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random</a:t>
            </a:r>
            <a:r>
              <a:rPr lang="es-ES" dirty="0" smtClean="0"/>
              <a:t>.</a:t>
            </a:r>
          </a:p>
          <a:p>
            <a:r>
              <a:rPr lang="es-ES" dirty="0" smtClean="0"/>
              <a:t>ADD GRAPH 3 </a:t>
            </a:r>
            <a:r>
              <a:rPr lang="es-ES" dirty="0" err="1" smtClean="0"/>
              <a:t>scenarios</a:t>
            </a:r>
            <a:endParaRPr lang="es-ES" dirty="0" smtClean="0"/>
          </a:p>
          <a:p>
            <a:r>
              <a:rPr lang="es-ES" dirty="0" smtClean="0"/>
              <a:t>ADD TABLE 3 </a:t>
            </a:r>
            <a:r>
              <a:rPr lang="es-ES" dirty="0" err="1" smtClean="0"/>
              <a:t>scenarios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In-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experiment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5, 10 and 15 WLAN </a:t>
            </a:r>
            <a:r>
              <a:rPr lang="es-ES" dirty="0" err="1" smtClean="0"/>
              <a:t>users</a:t>
            </a:r>
            <a:endParaRPr lang="es-ES" dirty="0" smtClean="0"/>
          </a:p>
          <a:p>
            <a:r>
              <a:rPr lang="es-ES" dirty="0" err="1" smtClean="0"/>
              <a:t>Multiple</a:t>
            </a:r>
            <a:r>
              <a:rPr lang="es-ES" dirty="0" smtClean="0"/>
              <a:t> load cases.</a:t>
            </a:r>
          </a:p>
          <a:p>
            <a:r>
              <a:rPr lang="es-ES" dirty="0" err="1" smtClean="0"/>
              <a:t>Objective</a:t>
            </a:r>
            <a:r>
              <a:rPr lang="es-ES" dirty="0" smtClean="0"/>
              <a:t>: determine in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regions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suitable</a:t>
            </a:r>
            <a:endParaRPr lang="es-ES" dirty="0" smtClean="0"/>
          </a:p>
          <a:p>
            <a:r>
              <a:rPr lang="es-ES" dirty="0" smtClean="0"/>
              <a:t>ADD GRAPHS</a:t>
            </a:r>
          </a:p>
          <a:p>
            <a:pPr lvl="1"/>
            <a:r>
              <a:rPr lang="es-ES" dirty="0" smtClean="0"/>
              <a:t>CDF load,</a:t>
            </a:r>
          </a:p>
          <a:p>
            <a:pPr lvl="1"/>
            <a:r>
              <a:rPr lang="es-ES" dirty="0" smtClean="0"/>
              <a:t>N </a:t>
            </a:r>
            <a:r>
              <a:rPr lang="es-ES" dirty="0" err="1" smtClean="0"/>
              <a:t>tests</a:t>
            </a:r>
            <a:endParaRPr lang="es-ES" dirty="0" smtClean="0"/>
          </a:p>
          <a:p>
            <a:pPr lvl="1"/>
            <a:r>
              <a:rPr lang="es-ES" dirty="0" smtClean="0"/>
              <a:t>CDF p-</a:t>
            </a:r>
            <a:r>
              <a:rPr lang="es-ES" dirty="0" err="1" smtClean="0"/>
              <a:t>value</a:t>
            </a:r>
            <a:endParaRPr lang="es-ES" dirty="0" smtClean="0"/>
          </a:p>
          <a:p>
            <a:pPr lvl="1"/>
            <a:r>
              <a:rPr lang="es-ES" dirty="0" smtClean="0"/>
              <a:t>Load vs p-</a:t>
            </a:r>
            <a:r>
              <a:rPr lang="es-ES" dirty="0" err="1" smtClean="0"/>
              <a:t>value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Autocorrelation</a:t>
            </a:r>
            <a:r>
              <a:rPr lang="es-ES" dirty="0" smtClean="0"/>
              <a:t> of active </a:t>
            </a:r>
            <a:r>
              <a:rPr lang="es-ES" dirty="0" err="1" smtClean="0"/>
              <a:t>periods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Semi-markov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different</a:t>
            </a:r>
            <a:r>
              <a:rPr lang="es-ES" dirty="0" smtClean="0">
                <a:sym typeface="Wingdings" pitchFamily="2" charset="2"/>
              </a:rPr>
              <a:t> active </a:t>
            </a:r>
            <a:r>
              <a:rPr lang="es-ES" dirty="0" err="1" smtClean="0">
                <a:sym typeface="Wingdings" pitchFamily="2" charset="2"/>
              </a:rPr>
              <a:t>periods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dirty="0" err="1" smtClean="0">
                <a:sym typeface="Wingdings" pitchFamily="2" charset="2"/>
              </a:rPr>
              <a:t>generated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from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independent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sources</a:t>
            </a:r>
            <a:endParaRPr lang="es-ES" dirty="0" smtClean="0">
              <a:sym typeface="Wingdings" pitchFamily="2" charset="2"/>
            </a:endParaRPr>
          </a:p>
          <a:p>
            <a:endParaRPr lang="es-ES" dirty="0" smtClean="0">
              <a:sym typeface="Wingdings" pitchFamily="2" charset="2"/>
            </a:endParaRPr>
          </a:p>
          <a:p>
            <a:r>
              <a:rPr lang="es-ES" dirty="0" smtClean="0">
                <a:sym typeface="Wingdings" pitchFamily="2" charset="2"/>
              </a:rPr>
              <a:t>ADD GRAPHS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 View: </a:t>
            </a:r>
            <a:r>
              <a:rPr lang="es-ES" dirty="0" err="1" smtClean="0"/>
              <a:t>experiments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Autocorrelation</a:t>
            </a:r>
            <a:r>
              <a:rPr lang="es-ES" dirty="0" smtClean="0"/>
              <a:t> IN/OUT data </a:t>
            </a:r>
            <a:r>
              <a:rPr lang="es-ES" dirty="0" err="1" smtClean="0"/>
              <a:t>sequence</a:t>
            </a:r>
            <a:endParaRPr lang="es-ES" dirty="0" smtClean="0"/>
          </a:p>
          <a:p>
            <a:r>
              <a:rPr lang="es-ES" dirty="0" err="1" smtClean="0"/>
              <a:t>Density</a:t>
            </a:r>
            <a:r>
              <a:rPr lang="es-ES" dirty="0" smtClean="0"/>
              <a:t> </a:t>
            </a:r>
            <a:r>
              <a:rPr lang="es-ES" dirty="0" err="1" smtClean="0"/>
              <a:t>study</a:t>
            </a:r>
            <a:r>
              <a:rPr lang="es-ES" dirty="0" smtClean="0"/>
              <a:t> of </a:t>
            </a:r>
            <a:r>
              <a:rPr lang="es-ES" dirty="0" err="1" smtClean="0"/>
              <a:t>consecutive</a:t>
            </a:r>
            <a:r>
              <a:rPr lang="es-ES" dirty="0" smtClean="0"/>
              <a:t> </a:t>
            </a:r>
            <a:r>
              <a:rPr lang="es-ES" dirty="0" err="1" smtClean="0"/>
              <a:t>skipped</a:t>
            </a:r>
            <a:r>
              <a:rPr lang="es-ES" dirty="0" smtClean="0"/>
              <a:t> active </a:t>
            </a:r>
            <a:r>
              <a:rPr lang="es-ES" dirty="0" err="1" smtClean="0"/>
              <a:t>periods</a:t>
            </a:r>
            <a:endParaRPr lang="es-ES" dirty="0" smtClean="0"/>
          </a:p>
          <a:p>
            <a:r>
              <a:rPr lang="es-ES" dirty="0" err="1" smtClean="0"/>
              <a:t>Session</a:t>
            </a:r>
            <a:r>
              <a:rPr lang="es-ES" dirty="0" smtClean="0"/>
              <a:t> and in-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experiments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Autocorrelation</a:t>
            </a:r>
            <a:r>
              <a:rPr lang="es-ES" dirty="0" smtClean="0"/>
              <a:t> IN/OUT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Consecutive</a:t>
            </a:r>
            <a:r>
              <a:rPr lang="es-ES" dirty="0" smtClean="0"/>
              <a:t> WLAN active </a:t>
            </a:r>
            <a:r>
              <a:rPr lang="es-ES" dirty="0" err="1" smtClean="0"/>
              <a:t>periods</a:t>
            </a:r>
            <a:r>
              <a:rPr lang="es-ES" dirty="0" smtClean="0"/>
              <a:t> are </a:t>
            </a:r>
            <a:r>
              <a:rPr lang="es-ES" dirty="0" err="1" smtClean="0"/>
              <a:t>independent</a:t>
            </a:r>
            <a:r>
              <a:rPr lang="es-ES" dirty="0" smtClean="0"/>
              <a:t> and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independent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  <a:p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sequence</a:t>
            </a:r>
            <a:r>
              <a:rPr lang="es-ES" dirty="0" smtClean="0"/>
              <a:t> of IN/OUT</a:t>
            </a:r>
          </a:p>
          <a:p>
            <a:r>
              <a:rPr lang="es-ES" dirty="0" smtClean="0"/>
              <a:t>SCENARIOS + GRAPHS</a:t>
            </a:r>
          </a:p>
          <a:p>
            <a:endParaRPr lang="es-ES" dirty="0" smtClean="0"/>
          </a:p>
          <a:p>
            <a:r>
              <a:rPr lang="es-ES" dirty="0" err="1" smtClean="0"/>
              <a:t>Problem</a:t>
            </a:r>
            <a:r>
              <a:rPr lang="es-ES" dirty="0" smtClean="0"/>
              <a:t>: </a:t>
            </a:r>
            <a:r>
              <a:rPr lang="es-ES" dirty="0" err="1" smtClean="0"/>
              <a:t>sensors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knowledge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network</a:t>
            </a:r>
            <a:r>
              <a:rPr lang="es-ES" dirty="0" smtClean="0"/>
              <a:t> (global </a:t>
            </a:r>
            <a:r>
              <a:rPr lang="es-ES" dirty="0" err="1" smtClean="0"/>
              <a:t>view</a:t>
            </a:r>
            <a:r>
              <a:rPr lang="es-ES" dirty="0" smtClean="0"/>
              <a:t>…)</a:t>
            </a:r>
          </a:p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Density</a:t>
            </a:r>
            <a:r>
              <a:rPr lang="es-ES" dirty="0" smtClean="0"/>
              <a:t> </a:t>
            </a:r>
            <a:r>
              <a:rPr lang="es-ES" dirty="0" err="1" smtClean="0"/>
              <a:t>study</a:t>
            </a:r>
            <a:r>
              <a:rPr lang="es-ES" dirty="0" smtClean="0"/>
              <a:t> of </a:t>
            </a:r>
            <a:r>
              <a:rPr lang="es-ES" dirty="0" err="1" smtClean="0"/>
              <a:t>skipped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Generate</a:t>
            </a:r>
            <a:r>
              <a:rPr lang="es-ES" dirty="0" smtClean="0"/>
              <a:t> </a:t>
            </a:r>
            <a:r>
              <a:rPr lang="es-ES" dirty="0" err="1" smtClean="0"/>
              <a:t>sequence</a:t>
            </a:r>
            <a:r>
              <a:rPr lang="es-ES" dirty="0" smtClean="0"/>
              <a:t> of </a:t>
            </a:r>
            <a:r>
              <a:rPr lang="es-ES" dirty="0" err="1" smtClean="0"/>
              <a:t>consecutive</a:t>
            </a:r>
            <a:r>
              <a:rPr lang="es-ES" dirty="0" smtClean="0"/>
              <a:t> </a:t>
            </a:r>
            <a:r>
              <a:rPr lang="es-ES" dirty="0" err="1" smtClean="0"/>
              <a:t>skipped</a:t>
            </a:r>
            <a:r>
              <a:rPr lang="es-ES" dirty="0" smtClean="0"/>
              <a:t> active </a:t>
            </a:r>
            <a:r>
              <a:rPr lang="es-ES" dirty="0" err="1" smtClean="0"/>
              <a:t>periods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sensor</a:t>
            </a:r>
          </a:p>
          <a:p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follows</a:t>
            </a:r>
            <a:r>
              <a:rPr lang="es-ES" dirty="0" smtClean="0"/>
              <a:t> </a:t>
            </a:r>
            <a:r>
              <a:rPr lang="es-ES" dirty="0" err="1" smtClean="0"/>
              <a:t>Geometric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r>
              <a:rPr lang="es-ES" dirty="0" smtClean="0"/>
              <a:t>FORMULA</a:t>
            </a:r>
          </a:p>
          <a:p>
            <a:r>
              <a:rPr lang="es-ES" dirty="0" smtClean="0"/>
              <a:t>CDF FORMULA</a:t>
            </a:r>
          </a:p>
          <a:p>
            <a:r>
              <a:rPr lang="es-ES" dirty="0" smtClean="0"/>
              <a:t>GRAPH </a:t>
            </a:r>
            <a:r>
              <a:rPr lang="es-ES" dirty="0" err="1" smtClean="0"/>
              <a:t>Geometric</a:t>
            </a:r>
            <a:endParaRPr lang="es-ES" dirty="0" smtClean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GOF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Geometric</a:t>
            </a:r>
            <a:r>
              <a:rPr lang="es-ES" dirty="0" smtClean="0"/>
              <a:t> </a:t>
            </a:r>
            <a:r>
              <a:rPr lang="es-ES" dirty="0" err="1" smtClean="0"/>
              <a:t>Distribution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Geometric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discrete</a:t>
            </a:r>
            <a:endParaRPr lang="es-ES" dirty="0" smtClean="0"/>
          </a:p>
          <a:p>
            <a:r>
              <a:rPr lang="es-ES" dirty="0" smtClean="0"/>
              <a:t>KS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suitable</a:t>
            </a:r>
            <a:endParaRPr lang="es-ES" dirty="0" smtClean="0"/>
          </a:p>
          <a:p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solutions</a:t>
            </a:r>
            <a:r>
              <a:rPr lang="es-ES" dirty="0" smtClean="0"/>
              <a:t>: MSE </a:t>
            </a:r>
            <a:r>
              <a:rPr lang="es-ES" dirty="0" err="1" smtClean="0"/>
              <a:t>or</a:t>
            </a:r>
            <a:r>
              <a:rPr lang="es-ES" dirty="0" smtClean="0"/>
              <a:t> Chi-</a:t>
            </a:r>
            <a:r>
              <a:rPr lang="es-ES" dirty="0" err="1" smtClean="0"/>
              <a:t>Squared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MSE formula + GRAPHS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Chi-</a:t>
            </a:r>
            <a:r>
              <a:rPr lang="es-ES" dirty="0" err="1" smtClean="0"/>
              <a:t>squared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GRAPHS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Session</a:t>
            </a:r>
            <a:r>
              <a:rPr lang="es-ES" dirty="0" smtClean="0"/>
              <a:t> and in-</a:t>
            </a:r>
            <a:r>
              <a:rPr lang="es-ES" dirty="0" err="1" smtClean="0"/>
              <a:t>session</a:t>
            </a:r>
            <a:r>
              <a:rPr lang="es-ES" dirty="0" smtClean="0"/>
              <a:t> </a:t>
            </a:r>
            <a:r>
              <a:rPr lang="es-ES" dirty="0" err="1" smtClean="0"/>
              <a:t>experiments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graphs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New wireless communication systems </a:t>
            </a:r>
            <a:r>
              <a:rPr lang="en-US" sz="2000" dirty="0" smtClean="0">
                <a:sym typeface="Wingdings" pitchFamily="2" charset="2"/>
              </a:rPr>
              <a:t> Scarcity of wireless spectrum.</a:t>
            </a:r>
          </a:p>
          <a:p>
            <a:r>
              <a:rPr lang="en-US" sz="2000" dirty="0" smtClean="0"/>
              <a:t>Need of a control system for the interference between users of different systems.</a:t>
            </a:r>
          </a:p>
          <a:p>
            <a:r>
              <a:rPr lang="en-US" sz="2000" dirty="0" smtClean="0"/>
              <a:t>Possible solutions: </a:t>
            </a:r>
            <a:r>
              <a:rPr lang="en-US" sz="2000" dirty="0" err="1" smtClean="0"/>
              <a:t>orthogonality</a:t>
            </a:r>
            <a:r>
              <a:rPr lang="en-US" sz="2000" dirty="0" smtClean="0"/>
              <a:t> in space, frequency and time.</a:t>
            </a:r>
          </a:p>
          <a:p>
            <a:r>
              <a:rPr lang="en-US" sz="2000" b="1" dirty="0" smtClean="0"/>
              <a:t>Solution: </a:t>
            </a:r>
            <a:r>
              <a:rPr lang="en-US" sz="2000" dirty="0" smtClean="0"/>
              <a:t>take profit of the white spaces in the communications.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A. </a:t>
            </a:r>
            <a:r>
              <a:rPr lang="es-ES" dirty="0" err="1" smtClean="0"/>
              <a:t>Vizcaino</a:t>
            </a:r>
            <a:r>
              <a:rPr lang="es-ES" dirty="0" smtClean="0"/>
              <a:t> Luna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531264" y="1680004"/>
          <a:ext cx="3255182" cy="1748996"/>
        </p:xfrm>
        <a:graphic>
          <a:graphicData uri="http://schemas.openxmlformats.org/presentationml/2006/ole">
            <p:oleObj spid="_x0000_s21506" name="Visio" r:id="rId3" imgW="5447558" imgH="2927755" progId="Visio.Drawing.11">
              <p:embed/>
            </p:oleObj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4294967295"/>
          </p:nvPr>
        </p:nvSpPr>
        <p:spPr>
          <a:xfrm>
            <a:off x="5500694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12800" defTabSz="812800">
              <a:buNone/>
            </a:pPr>
            <a:r>
              <a:rPr lang="en-US" sz="1600" b="1" dirty="0" smtClean="0"/>
              <a:t>WSN</a:t>
            </a:r>
          </a:p>
          <a:p>
            <a:pPr marL="812800" defTabSz="812800"/>
            <a:r>
              <a:rPr lang="en-US" sz="1600" dirty="0" smtClean="0"/>
              <a:t>Low </a:t>
            </a:r>
            <a:r>
              <a:rPr lang="en-US" sz="1600" dirty="0" err="1" smtClean="0"/>
              <a:t>Tx</a:t>
            </a:r>
            <a:r>
              <a:rPr lang="en-US" sz="1600" dirty="0" smtClean="0"/>
              <a:t> power</a:t>
            </a:r>
          </a:p>
          <a:p>
            <a:pPr marL="812800" defTabSz="812800"/>
            <a:r>
              <a:rPr lang="en-US" sz="1600" dirty="0" smtClean="0"/>
              <a:t>Limited detection range</a:t>
            </a:r>
          </a:p>
          <a:p>
            <a:pPr marL="812800" defTabSz="812800"/>
            <a:r>
              <a:rPr lang="en-US" sz="1600" dirty="0" smtClean="0"/>
              <a:t>Resource/Hardware limited</a:t>
            </a:r>
            <a:endParaRPr lang="en-US" sz="1600" dirty="0"/>
          </a:p>
        </p:txBody>
      </p:sp>
      <p:sp>
        <p:nvSpPr>
          <p:cNvPr id="9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WLAN</a:t>
            </a:r>
          </a:p>
          <a:p>
            <a:r>
              <a:rPr lang="en-US" sz="1600" dirty="0" smtClean="0"/>
              <a:t>Highly common</a:t>
            </a:r>
          </a:p>
          <a:p>
            <a:r>
              <a:rPr lang="en-US" sz="1600" dirty="0" smtClean="0"/>
              <a:t>High </a:t>
            </a:r>
            <a:r>
              <a:rPr lang="en-US" sz="1600" dirty="0" err="1" smtClean="0"/>
              <a:t>Tx</a:t>
            </a:r>
            <a:r>
              <a:rPr lang="en-US" sz="1600" dirty="0" smtClean="0"/>
              <a:t> power</a:t>
            </a:r>
          </a:p>
          <a:p>
            <a:r>
              <a:rPr lang="en-US" sz="1600" dirty="0" smtClean="0"/>
              <a:t>High coverage</a:t>
            </a:r>
            <a:endParaRPr lang="en-US" sz="1600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457200" y="3589357"/>
            <a:ext cx="822960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</a:t>
            </a:r>
            <a:endParaRPr lang="en-US" sz="1600" b="1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between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powers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High interference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ym typeface="Wingdings" pitchFamily="2" charset="2"/>
              </a:rPr>
              <a:t>WLAN terminals do not detect WSN transmissions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WSN packets are usually long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600" u="sng" dirty="0" smtClean="0">
                <a:sym typeface="Wingdings" pitchFamily="2" charset="2"/>
              </a:rPr>
              <a:t>High degradation in the WSN communications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b="1" dirty="0" smtClean="0">
                <a:sym typeface="Wingdings" pitchFamily="2" charset="2"/>
              </a:rPr>
              <a:t>Solution: </a:t>
            </a:r>
            <a:r>
              <a:rPr lang="en-US" sz="1600" dirty="0" smtClean="0">
                <a:sym typeface="Wingdings" pitchFamily="2" charset="2"/>
              </a:rPr>
              <a:t>Cognitive access scheme based on semi-</a:t>
            </a:r>
            <a:r>
              <a:rPr lang="en-US" sz="1600" dirty="0" err="1" smtClean="0">
                <a:sym typeface="Wingdings" pitchFamily="2" charset="2"/>
              </a:rPr>
              <a:t>Markovian</a:t>
            </a:r>
            <a:r>
              <a:rPr lang="en-US" sz="1600" dirty="0" smtClean="0">
                <a:sym typeface="Wingdings" pitchFamily="2" charset="2"/>
              </a:rPr>
              <a:t> model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1600" baseline="0" dirty="0" smtClean="0">
                <a:sym typeface="Wingdings" pitchFamily="2" charset="2"/>
              </a:rPr>
              <a:t>Real-time</a:t>
            </a:r>
            <a:r>
              <a:rPr lang="en-US" sz="1600" dirty="0" smtClean="0">
                <a:sym typeface="Wingdings" pitchFamily="2" charset="2"/>
              </a:rPr>
              <a:t> sensing + Prediction of traffic’s behavior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Necessity of modeling the traffic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421461"/>
            <a:ext cx="5591204" cy="365125"/>
          </a:xfrm>
        </p:spPr>
        <p:txBody>
          <a:bodyPr/>
          <a:lstStyle/>
          <a:p>
            <a:r>
              <a:rPr lang="en-US" dirty="0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2" name="5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1461"/>
            <a:ext cx="2133600" cy="365125"/>
          </a:xfrm>
        </p:spPr>
        <p:txBody>
          <a:bodyPr/>
          <a:lstStyle/>
          <a:p>
            <a:r>
              <a:rPr lang="es-ES" dirty="0" smtClean="0"/>
              <a:t>A. </a:t>
            </a:r>
            <a:r>
              <a:rPr lang="es-ES" dirty="0" err="1" smtClean="0"/>
              <a:t>Vizcaino</a:t>
            </a:r>
            <a:r>
              <a:rPr lang="es-ES" dirty="0" smtClean="0"/>
              <a:t> Luna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Thesis Contribution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model for different traffic scenarios.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4500" b="1" dirty="0" smtClean="0"/>
              <a:t>MODELS</a:t>
            </a:r>
            <a:endParaRPr lang="es-ES" sz="4500" b="1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 redondeado"/>
          <p:cNvSpPr/>
          <p:nvPr/>
        </p:nvSpPr>
        <p:spPr>
          <a:xfrm>
            <a:off x="4143372" y="2428868"/>
            <a:ext cx="3286148" cy="785818"/>
          </a:xfrm>
          <a:prstGeom prst="roundRect">
            <a:avLst/>
          </a:prstGeom>
          <a:solidFill>
            <a:schemeClr val="accent2">
              <a:lumMod val="7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4143372" y="1500174"/>
            <a:ext cx="1785950" cy="785818"/>
          </a:xfrm>
          <a:prstGeom prst="roundRect">
            <a:avLst/>
          </a:prstGeom>
          <a:solidFill>
            <a:schemeClr val="accent3">
              <a:lumMod val="75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0052" y="785794"/>
            <a:ext cx="8229600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WLAN spectrum activity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428596" y="936714"/>
          <a:ext cx="2500330" cy="3492418"/>
        </p:xfrm>
        <a:graphic>
          <a:graphicData uri="http://schemas.openxmlformats.org/presentationml/2006/ole">
            <p:oleObj spid="_x0000_s2051" name="Visio" r:id="rId7" imgW="4737887" imgH="6616970" progId="Visio.Drawing.11">
              <p:embed/>
            </p:oleObj>
          </a:graphicData>
        </a:graphic>
      </p:graphicFrame>
      <p:sp>
        <p:nvSpPr>
          <p:cNvPr id="6" name="5 Flecha derecha"/>
          <p:cNvSpPr/>
          <p:nvPr/>
        </p:nvSpPr>
        <p:spPr>
          <a:xfrm rot="5400000">
            <a:off x="1428728" y="4393413"/>
            <a:ext cx="464347" cy="32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/>
        </p:nvGraphicFramePr>
        <p:xfrm>
          <a:off x="747705" y="4963759"/>
          <a:ext cx="1824031" cy="894133"/>
        </p:xfrm>
        <a:graphic>
          <a:graphicData uri="http://schemas.openxmlformats.org/presentationml/2006/ole">
            <p:oleObj spid="_x0000_s2052" name="Visio" r:id="rId8" imgW="2753180" imgH="1349443" progId="Visio.Drawing.11">
              <p:embed/>
            </p:oleObj>
          </a:graphicData>
        </a:graphic>
      </p:graphicFrame>
      <p:sp>
        <p:nvSpPr>
          <p:cNvPr id="8" name="2 Marcador de contenido"/>
          <p:cNvSpPr txBox="1">
            <a:spLocks/>
          </p:cNvSpPr>
          <p:nvPr/>
        </p:nvSpPr>
        <p:spPr>
          <a:xfrm>
            <a:off x="3057572" y="5100662"/>
            <a:ext cx="8229600" cy="685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b="1" baseline="0" dirty="0" smtClean="0"/>
              <a:t>Global</a:t>
            </a:r>
            <a:r>
              <a:rPr lang="en-US" sz="1600" b="1" dirty="0" smtClean="0"/>
              <a:t> View model: </a:t>
            </a:r>
            <a:r>
              <a:rPr lang="en-US" sz="1600" dirty="0" smtClean="0"/>
              <a:t>ideal model. Unlimited sensing.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 Model: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realistic model</a:t>
            </a:r>
            <a:r>
              <a:rPr lang="en-US" sz="1600" dirty="0" smtClean="0"/>
              <a:t>. Limited sensing.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8 Imagen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214810" y="1643050"/>
            <a:ext cx="1537848" cy="428628"/>
          </a:xfrm>
          <a:prstGeom prst="rect">
            <a:avLst/>
          </a:prstGeom>
        </p:spPr>
      </p:pic>
      <p:pic>
        <p:nvPicPr>
          <p:cNvPr id="10" name="9 Imagen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214810" y="3500438"/>
            <a:ext cx="1328597" cy="428627"/>
          </a:xfrm>
          <a:prstGeom prst="rect">
            <a:avLst/>
          </a:prstGeom>
        </p:spPr>
      </p:pic>
      <p:pic>
        <p:nvPicPr>
          <p:cNvPr id="11" name="10 Imagen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214810" y="4071942"/>
            <a:ext cx="2428892" cy="395096"/>
          </a:xfrm>
          <a:prstGeom prst="rect">
            <a:avLst/>
          </a:prstGeom>
        </p:spPr>
      </p:pic>
      <p:sp>
        <p:nvSpPr>
          <p:cNvPr id="13" name="1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  <p:pic>
        <p:nvPicPr>
          <p:cNvPr id="18" name="17 Imagen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14810" y="2643182"/>
            <a:ext cx="3063891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Global 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/>
              <a:t>Estimation</a:t>
            </a:r>
            <a:r>
              <a:rPr lang="es-ES" dirty="0" smtClean="0"/>
              <a:t> and </a:t>
            </a:r>
            <a:r>
              <a:rPr lang="es-ES" dirty="0" err="1" smtClean="0"/>
              <a:t>Validation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Active </a:t>
            </a:r>
            <a:r>
              <a:rPr lang="es-ES" dirty="0" err="1" smtClean="0"/>
              <a:t>distribution</a:t>
            </a:r>
            <a:endParaRPr lang="es-ES" dirty="0" smtClean="0"/>
          </a:p>
          <a:p>
            <a:pPr>
              <a:buFontTx/>
              <a:buChar char="-"/>
            </a:pPr>
            <a:r>
              <a:rPr lang="es-ES" dirty="0" err="1" smtClean="0"/>
              <a:t>alpha_on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shortest</a:t>
            </a:r>
            <a:r>
              <a:rPr lang="es-ES" dirty="0" smtClean="0">
                <a:sym typeface="Wingdings" pitchFamily="2" charset="2"/>
              </a:rPr>
              <a:t> active </a:t>
            </a:r>
            <a:r>
              <a:rPr lang="es-ES" dirty="0" err="1" smtClean="0">
                <a:sym typeface="Wingdings" pitchFamily="2" charset="2"/>
              </a:rPr>
              <a:t>period</a:t>
            </a:r>
            <a:endParaRPr lang="es-ES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s-ES" dirty="0" err="1" smtClean="0">
                <a:sym typeface="Wingdings" pitchFamily="2" charset="2"/>
              </a:rPr>
              <a:t>Beta_on</a:t>
            </a:r>
            <a:r>
              <a:rPr lang="es-ES" dirty="0" smtClean="0">
                <a:sym typeface="Wingdings" pitchFamily="2" charset="2"/>
              </a:rPr>
              <a:t> 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longest</a:t>
            </a:r>
            <a:r>
              <a:rPr lang="es-ES" dirty="0" smtClean="0">
                <a:sym typeface="Wingdings" pitchFamily="2" charset="2"/>
              </a:rPr>
              <a:t> active </a:t>
            </a:r>
            <a:r>
              <a:rPr lang="es-ES" dirty="0" err="1" smtClean="0">
                <a:sym typeface="Wingdings" pitchFamily="2" charset="2"/>
              </a:rPr>
              <a:t>period</a:t>
            </a:r>
            <a:r>
              <a:rPr lang="es-ES" dirty="0" smtClean="0">
                <a:sym typeface="Wingdings" pitchFamily="2" charset="2"/>
              </a:rPr>
              <a:t>.</a:t>
            </a:r>
          </a:p>
          <a:p>
            <a:pPr>
              <a:buFontTx/>
              <a:buChar char="-"/>
            </a:pPr>
            <a:endParaRPr lang="es-ES" dirty="0" smtClean="0">
              <a:sym typeface="Wingdings" pitchFamily="2" charset="2"/>
            </a:endParaRPr>
          </a:p>
          <a:p>
            <a:pPr>
              <a:buNone/>
            </a:pPr>
            <a:r>
              <a:rPr lang="es-ES" dirty="0" smtClean="0">
                <a:sym typeface="Wingdings" pitchFamily="2" charset="2"/>
              </a:rPr>
              <a:t>Idle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:</a:t>
            </a:r>
          </a:p>
          <a:p>
            <a:pPr>
              <a:buFontTx/>
              <a:buChar char="-"/>
            </a:pPr>
            <a:r>
              <a:rPr lang="es-ES" dirty="0" smtClean="0">
                <a:sym typeface="Wingdings" pitchFamily="2" charset="2"/>
              </a:rPr>
              <a:t>Xi and Sigma 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generalized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Pareto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through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Maximum-likelihood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estimation</a:t>
            </a:r>
            <a:r>
              <a:rPr lang="es-ES" dirty="0" smtClean="0">
                <a:sym typeface="Wingdings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es-ES" dirty="0" smtClean="0">
                <a:sym typeface="Wingdings" pitchFamily="2" charset="2"/>
              </a:rPr>
              <a:t>P  </a:t>
            </a:r>
            <a:r>
              <a:rPr lang="es-ES" dirty="0" err="1" smtClean="0">
                <a:sym typeface="Wingdings" pitchFamily="2" charset="2"/>
              </a:rPr>
              <a:t>determined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uniform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through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Moment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Evaluation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Local View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Realistic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: </a:t>
            </a:r>
            <a:r>
              <a:rPr lang="es-ES" dirty="0" err="1" smtClean="0"/>
              <a:t>limited</a:t>
            </a:r>
            <a:r>
              <a:rPr lang="es-ES" dirty="0" smtClean="0"/>
              <a:t> </a:t>
            </a:r>
            <a:r>
              <a:rPr lang="es-ES" dirty="0" err="1" smtClean="0"/>
              <a:t>sensing</a:t>
            </a:r>
            <a:r>
              <a:rPr lang="es-ES" dirty="0" smtClean="0"/>
              <a:t> </a:t>
            </a:r>
            <a:r>
              <a:rPr lang="es-ES" dirty="0" err="1" smtClean="0"/>
              <a:t>capabilities</a:t>
            </a:r>
            <a:r>
              <a:rPr lang="es-ES" dirty="0" smtClean="0"/>
              <a:t> </a:t>
            </a:r>
            <a:r>
              <a:rPr lang="es-ES" dirty="0" err="1" smtClean="0"/>
              <a:t>due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hardware </a:t>
            </a:r>
            <a:r>
              <a:rPr lang="es-ES" dirty="0" err="1" smtClean="0"/>
              <a:t>limitations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Three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 </a:t>
            </a:r>
            <a:r>
              <a:rPr lang="es-ES" dirty="0" err="1" smtClean="0"/>
              <a:t>semi-markovian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:</a:t>
            </a:r>
          </a:p>
          <a:p>
            <a:r>
              <a:rPr lang="es-ES" dirty="0" smtClean="0"/>
              <a:t>GRAPHS (</a:t>
            </a:r>
            <a:r>
              <a:rPr lang="es-ES" dirty="0" err="1" smtClean="0"/>
              <a:t>scenario</a:t>
            </a:r>
            <a:r>
              <a:rPr lang="es-ES" dirty="0" smtClean="0"/>
              <a:t> + </a:t>
            </a:r>
            <a:r>
              <a:rPr lang="es-ES" dirty="0" err="1" smtClean="0"/>
              <a:t>markov</a:t>
            </a:r>
            <a:r>
              <a:rPr lang="es-ES" dirty="0" smtClean="0"/>
              <a:t>)</a:t>
            </a:r>
          </a:p>
          <a:p>
            <a:r>
              <a:rPr lang="es-ES" dirty="0" smtClean="0"/>
              <a:t>Sensor </a:t>
            </a:r>
            <a:r>
              <a:rPr lang="es-ES" dirty="0" err="1" smtClean="0"/>
              <a:t>skips</a:t>
            </a:r>
            <a:r>
              <a:rPr lang="es-ES" dirty="0" smtClean="0"/>
              <a:t> </a:t>
            </a:r>
            <a:r>
              <a:rPr lang="es-ES" dirty="0" err="1" smtClean="0"/>
              <a:t>part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activity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mixture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 no </a:t>
            </a:r>
            <a:r>
              <a:rPr lang="es-ES" dirty="0" err="1" smtClean="0">
                <a:sym typeface="Wingdings" pitchFamily="2" charset="2"/>
              </a:rPr>
              <a:t>longer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applicable</a:t>
            </a:r>
            <a:endParaRPr lang="es-ES" dirty="0" smtClean="0">
              <a:sym typeface="Wingdings" pitchFamily="2" charset="2"/>
            </a:endParaRPr>
          </a:p>
          <a:p>
            <a:r>
              <a:rPr lang="es-ES" dirty="0" smtClean="0">
                <a:sym typeface="Wingdings" pitchFamily="2" charset="2"/>
              </a:rPr>
              <a:t>Active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uniform</a:t>
            </a:r>
            <a:r>
              <a:rPr lang="es-ES" dirty="0" smtClean="0">
                <a:sym typeface="Wingdings" pitchFamily="2" charset="2"/>
              </a:rPr>
              <a:t> (</a:t>
            </a:r>
            <a:r>
              <a:rPr lang="es-ES" dirty="0" err="1" smtClean="0">
                <a:sym typeface="Wingdings" pitchFamily="2" charset="2"/>
              </a:rPr>
              <a:t>equal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before</a:t>
            </a:r>
            <a:r>
              <a:rPr lang="es-ES" dirty="0" smtClean="0">
                <a:sym typeface="Wingdings" pitchFamily="2" charset="2"/>
              </a:rPr>
              <a:t>)</a:t>
            </a:r>
          </a:p>
          <a:p>
            <a:r>
              <a:rPr lang="es-ES" dirty="0" smtClean="0">
                <a:sym typeface="Wingdings" pitchFamily="2" charset="2"/>
              </a:rPr>
              <a:t>Idle </a:t>
            </a:r>
            <a:r>
              <a:rPr lang="es-ES" dirty="0" err="1" smtClean="0">
                <a:sym typeface="Wingdings" pitchFamily="2" charset="2"/>
              </a:rPr>
              <a:t>distribution</a:t>
            </a:r>
            <a:r>
              <a:rPr lang="es-ES" dirty="0" smtClean="0">
                <a:sym typeface="Wingdings" pitchFamily="2" charset="2"/>
              </a:rPr>
              <a:t>: </a:t>
            </a:r>
            <a:r>
              <a:rPr lang="es-ES" dirty="0" err="1" smtClean="0">
                <a:sym typeface="Wingdings" pitchFamily="2" charset="2"/>
              </a:rPr>
              <a:t>combination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seen</a:t>
            </a:r>
            <a:r>
              <a:rPr lang="es-ES" dirty="0" smtClean="0">
                <a:sym typeface="Wingdings" pitchFamily="2" charset="2"/>
              </a:rPr>
              <a:t>/</a:t>
            </a:r>
            <a:r>
              <a:rPr lang="es-ES" dirty="0" err="1" smtClean="0">
                <a:sym typeface="Wingdings" pitchFamily="2" charset="2"/>
              </a:rPr>
              <a:t>unseen</a:t>
            </a:r>
            <a:r>
              <a:rPr lang="es-ES" dirty="0" smtClean="0">
                <a:sym typeface="Wingdings" pitchFamily="2" charset="2"/>
              </a:rPr>
              <a:t> + idle (</a:t>
            </a:r>
            <a:r>
              <a:rPr lang="es-ES" dirty="0" err="1" smtClean="0">
                <a:sym typeface="Wingdings" pitchFamily="2" charset="2"/>
              </a:rPr>
              <a:t>add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laplace</a:t>
            </a:r>
            <a:r>
              <a:rPr lang="es-ES" dirty="0" smtClean="0">
                <a:sym typeface="Wingdings" pitchFamily="2" charset="2"/>
              </a:rPr>
              <a:t> FI)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Characterizing WLAN Channel Occupancy for Cognitive Networking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A. Vizcaino Luna</a:t>
            </a:r>
            <a:endParaRPr lang="es-E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\[&#10;  f_A(t) = \frac{1}{\beta_{on} - \alpha_{on}}&#10; \]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 &#10; \[&#10;  f^{(CW)}_I(t) = \frac{1}{\alpha_{bk}}&#10; \]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 &#10; \[&#10;  f^{(WS)}_I(t) = \frac{1}{\sigma}(1+\xi\frac{t}{\sigma})^{(-\frac{1}{\xi}-1)}&#10; \]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[&#10;f_I(t) = p f_I^{(CW)}(t)+(1-p)f_I^{(WS)}&#10;\]&#10;&#10;&#10;&#10;\end{document}"/>
  <p:tag name="IGUANATEXSIZE" val="2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1064</Words>
  <Application>Microsoft Office PowerPoint</Application>
  <PresentationFormat>Presentación en pantalla (4:3)</PresentationFormat>
  <Paragraphs>214</Paragraphs>
  <Slides>29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Tema de Office</vt:lpstr>
      <vt:lpstr>Visio</vt:lpstr>
      <vt:lpstr>Adobe Acrobat Document</vt:lpstr>
      <vt:lpstr>Characterizing WLAN Channel Occupancy for Cognitive Networking</vt:lpstr>
      <vt:lpstr>Contents</vt:lpstr>
      <vt:lpstr>Introduction</vt:lpstr>
      <vt:lpstr>Scenario</vt:lpstr>
      <vt:lpstr>Thesis Contribution</vt:lpstr>
      <vt:lpstr>Diapositiva 6</vt:lpstr>
      <vt:lpstr>Models</vt:lpstr>
      <vt:lpstr>Global View</vt:lpstr>
      <vt:lpstr>Local View</vt:lpstr>
      <vt:lpstr>Local View: Estimation</vt:lpstr>
      <vt:lpstr>Local View: Laplace Estimation</vt:lpstr>
      <vt:lpstr>Multi-layer traffic model</vt:lpstr>
      <vt:lpstr>Diapositiva 13</vt:lpstr>
      <vt:lpstr>Simulation</vt:lpstr>
      <vt:lpstr>Diapositiva 15</vt:lpstr>
      <vt:lpstr>Global View – Results</vt:lpstr>
      <vt:lpstr>Study of the extraction…</vt:lpstr>
      <vt:lpstr>Idle distribution sensitivity</vt:lpstr>
      <vt:lpstr>Estimation Process</vt:lpstr>
      <vt:lpstr>Model Validation</vt:lpstr>
      <vt:lpstr>Session Number Experiment</vt:lpstr>
      <vt:lpstr>In-session experiment</vt:lpstr>
      <vt:lpstr>Autocorrelation of active periods</vt:lpstr>
      <vt:lpstr>Local View: experiments</vt:lpstr>
      <vt:lpstr>Autocorrelation IN/OUT</vt:lpstr>
      <vt:lpstr>Density study of skipped</vt:lpstr>
      <vt:lpstr>GOF for Geometric Distribution</vt:lpstr>
      <vt:lpstr>Chi-squared</vt:lpstr>
      <vt:lpstr>Session and in-session experiments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WLAN Channel Occupancy for Cognitive Networking</dc:title>
  <dc:creator>Alex</dc:creator>
  <cp:lastModifiedBy>Alex</cp:lastModifiedBy>
  <cp:revision>22</cp:revision>
  <dcterms:created xsi:type="dcterms:W3CDTF">2012-06-18T14:20:05Z</dcterms:created>
  <dcterms:modified xsi:type="dcterms:W3CDTF">2012-06-18T22:14:55Z</dcterms:modified>
</cp:coreProperties>
</file>