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85" r:id="rId5"/>
    <p:sldId id="260" r:id="rId6"/>
    <p:sldId id="261" r:id="rId7"/>
    <p:sldId id="288" r:id="rId8"/>
    <p:sldId id="263" r:id="rId9"/>
    <p:sldId id="264" r:id="rId10"/>
    <p:sldId id="265" r:id="rId11"/>
    <p:sldId id="289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6" r:id="rId24"/>
    <p:sldId id="279" r:id="rId25"/>
    <p:sldId id="281" r:id="rId26"/>
    <p:sldId id="282" r:id="rId27"/>
    <p:sldId id="283" r:id="rId28"/>
    <p:sldId id="284" r:id="rId29"/>
    <p:sldId id="287" r:id="rId30"/>
    <p:sldId id="291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0356" autoAdjust="0"/>
    <p:restoredTop sz="78983" autoAdjust="0"/>
  </p:normalViewPr>
  <p:slideViewPr>
    <p:cSldViewPr>
      <p:cViewPr varScale="1">
        <p:scale>
          <a:sx n="56" d="100"/>
          <a:sy n="56" d="100"/>
        </p:scale>
        <p:origin x="-18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3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24E5E-6A11-4003-86A5-3EC77354DA7F}" type="doc">
      <dgm:prSet loTypeId="urn:microsoft.com/office/officeart/2005/8/layout/process1" loCatId="process" qsTypeId="urn:microsoft.com/office/officeart/2005/8/quickstyle/simple1" qsCatId="simple" csTypeId="urn:microsoft.com/office/officeart/2005/8/colors/accent1_5" csCatId="accent1" phldr="1"/>
      <dgm:spPr/>
    </dgm:pt>
    <dgm:pt modelId="{4FC25F0B-8CC7-4E82-9894-953B94E5238E}">
      <dgm:prSet phldrT="[Texto]"/>
      <dgm:spPr/>
      <dgm:t>
        <a:bodyPr/>
        <a:lstStyle/>
        <a:p>
          <a:r>
            <a:rPr lang="es-ES" dirty="0" err="1" smtClean="0"/>
            <a:t>Session</a:t>
          </a:r>
          <a:r>
            <a:rPr lang="es-ES" dirty="0" smtClean="0"/>
            <a:t> and </a:t>
          </a:r>
          <a:r>
            <a:rPr lang="es-ES" dirty="0" err="1" smtClean="0"/>
            <a:t>Flow</a:t>
          </a:r>
          <a:r>
            <a:rPr lang="es-ES" dirty="0" smtClean="0"/>
            <a:t> </a:t>
          </a:r>
          <a:r>
            <a:rPr lang="es-ES" dirty="0" err="1" smtClean="0"/>
            <a:t>Layers</a:t>
          </a:r>
          <a:endParaRPr lang="es-ES" dirty="0"/>
        </a:p>
      </dgm:t>
    </dgm:pt>
    <dgm:pt modelId="{26ACD415-2176-45E8-B52C-60A5025A2EC8}" type="parTrans" cxnId="{B32566B1-EE05-4BF4-8AA2-53B2BA32A1CA}">
      <dgm:prSet/>
      <dgm:spPr/>
      <dgm:t>
        <a:bodyPr/>
        <a:lstStyle/>
        <a:p>
          <a:endParaRPr lang="es-ES"/>
        </a:p>
      </dgm:t>
    </dgm:pt>
    <dgm:pt modelId="{5D284F8A-F328-407F-AA36-8A88C781415B}" type="sibTrans" cxnId="{B32566B1-EE05-4BF4-8AA2-53B2BA32A1CA}">
      <dgm:prSet/>
      <dgm:spPr/>
      <dgm:t>
        <a:bodyPr/>
        <a:lstStyle/>
        <a:p>
          <a:endParaRPr lang="es-ES"/>
        </a:p>
      </dgm:t>
    </dgm:pt>
    <dgm:pt modelId="{9A67B8C4-D607-41BC-8BF1-FCB5D3D8A4C9}">
      <dgm:prSet phldrT="[Texto]"/>
      <dgm:spPr/>
      <dgm:t>
        <a:bodyPr/>
        <a:lstStyle/>
        <a:p>
          <a:r>
            <a:rPr lang="es-ES" dirty="0" err="1" smtClean="0"/>
            <a:t>Packet</a:t>
          </a:r>
          <a:r>
            <a:rPr lang="es-ES" dirty="0" smtClean="0"/>
            <a:t> </a:t>
          </a:r>
          <a:r>
            <a:rPr lang="es-ES" dirty="0" err="1" smtClean="0"/>
            <a:t>Layer</a:t>
          </a:r>
          <a:endParaRPr lang="es-ES" dirty="0"/>
        </a:p>
      </dgm:t>
    </dgm:pt>
    <dgm:pt modelId="{0D81F50A-EB07-4F63-B407-9F327CFD4BB5}" type="parTrans" cxnId="{0389AE87-E054-497A-8610-8A944FA208AA}">
      <dgm:prSet/>
      <dgm:spPr/>
      <dgm:t>
        <a:bodyPr/>
        <a:lstStyle/>
        <a:p>
          <a:endParaRPr lang="es-ES"/>
        </a:p>
      </dgm:t>
    </dgm:pt>
    <dgm:pt modelId="{56C641A1-69DF-43E8-BF6F-30AB052F5009}" type="sibTrans" cxnId="{0389AE87-E054-497A-8610-8A944FA208AA}">
      <dgm:prSet/>
      <dgm:spPr/>
      <dgm:t>
        <a:bodyPr/>
        <a:lstStyle/>
        <a:p>
          <a:endParaRPr lang="es-ES"/>
        </a:p>
      </dgm:t>
    </dgm:pt>
    <dgm:pt modelId="{07C44AD9-B6F5-421A-8A67-E0456E4EA698}" type="pres">
      <dgm:prSet presAssocID="{DAA24E5E-6A11-4003-86A5-3EC77354DA7F}" presName="Name0" presStyleCnt="0">
        <dgm:presLayoutVars>
          <dgm:dir/>
          <dgm:resizeHandles val="exact"/>
        </dgm:presLayoutVars>
      </dgm:prSet>
      <dgm:spPr/>
    </dgm:pt>
    <dgm:pt modelId="{2BC4AA28-BE42-4257-97A2-297340110BCF}" type="pres">
      <dgm:prSet presAssocID="{4FC25F0B-8CC7-4E82-9894-953B94E5238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DF6AED-FE87-421B-AE16-C48513DFCA46}" type="pres">
      <dgm:prSet presAssocID="{5D284F8A-F328-407F-AA36-8A88C781415B}" presName="sibTrans" presStyleLbl="sibTrans2D1" presStyleIdx="0" presStyleCnt="1"/>
      <dgm:spPr>
        <a:prstGeom prst="plus">
          <a:avLst/>
        </a:prstGeom>
      </dgm:spPr>
      <dgm:t>
        <a:bodyPr/>
        <a:lstStyle/>
        <a:p>
          <a:endParaRPr lang="es-ES"/>
        </a:p>
      </dgm:t>
    </dgm:pt>
    <dgm:pt modelId="{2F822B3A-C934-4508-BCD3-607C1E2DD164}" type="pres">
      <dgm:prSet presAssocID="{5D284F8A-F328-407F-AA36-8A88C781415B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530D9593-6FD1-4B75-970D-94B2378FC94C}" type="pres">
      <dgm:prSet presAssocID="{9A67B8C4-D607-41BC-8BF1-FCB5D3D8A4C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8D4F6EE-A155-4116-AB64-1C20010C8E2E}" type="presOf" srcId="{DAA24E5E-6A11-4003-86A5-3EC77354DA7F}" destId="{07C44AD9-B6F5-421A-8A67-E0456E4EA698}" srcOrd="0" destOrd="0" presId="urn:microsoft.com/office/officeart/2005/8/layout/process1"/>
    <dgm:cxn modelId="{61107894-F218-4545-A61E-77D275CF3AE8}" type="presOf" srcId="{9A67B8C4-D607-41BC-8BF1-FCB5D3D8A4C9}" destId="{530D9593-6FD1-4B75-970D-94B2378FC94C}" srcOrd="0" destOrd="0" presId="urn:microsoft.com/office/officeart/2005/8/layout/process1"/>
    <dgm:cxn modelId="{CE37168A-214F-41C2-BC11-E6477C5D6BFC}" type="presOf" srcId="{4FC25F0B-8CC7-4E82-9894-953B94E5238E}" destId="{2BC4AA28-BE42-4257-97A2-297340110BCF}" srcOrd="0" destOrd="0" presId="urn:microsoft.com/office/officeart/2005/8/layout/process1"/>
    <dgm:cxn modelId="{05442589-7A39-4005-B1FF-AE90AE207684}" type="presOf" srcId="{5D284F8A-F328-407F-AA36-8A88C781415B}" destId="{5FDF6AED-FE87-421B-AE16-C48513DFCA46}" srcOrd="0" destOrd="0" presId="urn:microsoft.com/office/officeart/2005/8/layout/process1"/>
    <dgm:cxn modelId="{B32566B1-EE05-4BF4-8AA2-53B2BA32A1CA}" srcId="{DAA24E5E-6A11-4003-86A5-3EC77354DA7F}" destId="{4FC25F0B-8CC7-4E82-9894-953B94E5238E}" srcOrd="0" destOrd="0" parTransId="{26ACD415-2176-45E8-B52C-60A5025A2EC8}" sibTransId="{5D284F8A-F328-407F-AA36-8A88C781415B}"/>
    <dgm:cxn modelId="{0389AE87-E054-497A-8610-8A944FA208AA}" srcId="{DAA24E5E-6A11-4003-86A5-3EC77354DA7F}" destId="{9A67B8C4-D607-41BC-8BF1-FCB5D3D8A4C9}" srcOrd="1" destOrd="0" parTransId="{0D81F50A-EB07-4F63-B407-9F327CFD4BB5}" sibTransId="{56C641A1-69DF-43E8-BF6F-30AB052F5009}"/>
    <dgm:cxn modelId="{283A6290-26E2-4504-BA8B-E2FF9574AA67}" type="presOf" srcId="{5D284F8A-F328-407F-AA36-8A88C781415B}" destId="{2F822B3A-C934-4508-BCD3-607C1E2DD164}" srcOrd="1" destOrd="0" presId="urn:microsoft.com/office/officeart/2005/8/layout/process1"/>
    <dgm:cxn modelId="{6B0E0B4D-40BC-4163-9D13-2C6DD1351B9C}" type="presParOf" srcId="{07C44AD9-B6F5-421A-8A67-E0456E4EA698}" destId="{2BC4AA28-BE42-4257-97A2-297340110BCF}" srcOrd="0" destOrd="0" presId="urn:microsoft.com/office/officeart/2005/8/layout/process1"/>
    <dgm:cxn modelId="{D89A4D14-A755-4662-85DA-6E167CC6BE64}" type="presParOf" srcId="{07C44AD9-B6F5-421A-8A67-E0456E4EA698}" destId="{5FDF6AED-FE87-421B-AE16-C48513DFCA46}" srcOrd="1" destOrd="0" presId="urn:microsoft.com/office/officeart/2005/8/layout/process1"/>
    <dgm:cxn modelId="{A7131E17-7937-4C58-8D46-2BEF8607FB70}" type="presParOf" srcId="{5FDF6AED-FE87-421B-AE16-C48513DFCA46}" destId="{2F822B3A-C934-4508-BCD3-607C1E2DD164}" srcOrd="0" destOrd="0" presId="urn:microsoft.com/office/officeart/2005/8/layout/process1"/>
    <dgm:cxn modelId="{E197C904-250A-4699-A252-3770A15BD4C3}" type="presParOf" srcId="{07C44AD9-B6F5-421A-8A67-E0456E4EA698}" destId="{530D9593-6FD1-4B75-970D-94B2378FC94C}" srcOrd="2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AE8B7-52A4-492C-8ECD-C7A409EF06D1}" type="datetimeFigureOut">
              <a:rPr lang="es-ES" smtClean="0"/>
              <a:pPr/>
              <a:t>21/06/2012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A49B6-CDA5-4EA1-BEB3-6CD0C988DC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DC8E8-7B33-4DEE-9BFC-B2A91FE90F9D}" type="datetimeFigureOut">
              <a:rPr lang="es-ES" smtClean="0"/>
              <a:pPr/>
              <a:t>21/06/2012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9CDBB-E947-4CE9-B451-125B42E0E4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Parameters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real WLAN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traffic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measurements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mixture </a:t>
            </a:r>
            <a:r>
              <a:rPr lang="es-ES" dirty="0" err="1" smtClean="0"/>
              <a:t>still</a:t>
            </a:r>
            <a:r>
              <a:rPr lang="es-ES" dirty="0" smtClean="0"/>
              <a:t> </a:t>
            </a:r>
            <a:r>
              <a:rPr lang="es-ES" dirty="0" err="1" smtClean="0"/>
              <a:t>holds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KS</a:t>
            </a:r>
            <a:r>
              <a:rPr lang="es-ES" baseline="0" dirty="0" smtClean="0"/>
              <a:t> determines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goodness</a:t>
            </a:r>
            <a:r>
              <a:rPr lang="es-ES" baseline="0" dirty="0" smtClean="0"/>
              <a:t>-of-</a:t>
            </a:r>
            <a:r>
              <a:rPr lang="es-ES" baseline="0" dirty="0" err="1" smtClean="0"/>
              <a:t>fitness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between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two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distributions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through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null-hypothesis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indicates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if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determined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distribution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follows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same</a:t>
            </a:r>
            <a:r>
              <a:rPr lang="es-ES" baseline="0" dirty="0" smtClean="0"/>
              <a:t> ‘</a:t>
            </a:r>
            <a:r>
              <a:rPr lang="es-ES" baseline="0" dirty="0" err="1" smtClean="0"/>
              <a:t>shape</a:t>
            </a:r>
            <a:r>
              <a:rPr lang="es-ES" baseline="0" dirty="0" smtClean="0"/>
              <a:t>’ </a:t>
            </a:r>
            <a:r>
              <a:rPr lang="es-ES" baseline="0" dirty="0" err="1" smtClean="0"/>
              <a:t>or</a:t>
            </a:r>
            <a:r>
              <a:rPr lang="es-ES" baseline="0" dirty="0" smtClean="0"/>
              <a:t> ‘</a:t>
            </a:r>
            <a:r>
              <a:rPr lang="es-ES" baseline="0" dirty="0" err="1" smtClean="0"/>
              <a:t>behavior</a:t>
            </a:r>
            <a:r>
              <a:rPr lang="es-ES" baseline="0" dirty="0" smtClean="0"/>
              <a:t>’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are </a:t>
            </a:r>
            <a:r>
              <a:rPr lang="es-ES" baseline="0" dirty="0" err="1" smtClean="0"/>
              <a:t>testing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against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orthogonality</a:t>
            </a:r>
            <a:r>
              <a:rPr lang="es-ES" baseline="0" dirty="0" smtClean="0"/>
              <a:t> in time a </a:t>
            </a:r>
            <a:r>
              <a:rPr lang="es-ES" baseline="0" dirty="0" err="1" smtClean="0"/>
              <a:t>solution</a:t>
            </a:r>
            <a:r>
              <a:rPr lang="es-ES" baseline="0" dirty="0" smtClean="0"/>
              <a:t>? </a:t>
            </a:r>
            <a:r>
              <a:rPr lang="es-ES" baseline="0" dirty="0" err="1" smtClean="0"/>
              <a:t>There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no </a:t>
            </a:r>
            <a:r>
              <a:rPr lang="es-ES" baseline="0" dirty="0" err="1" smtClean="0"/>
              <a:t>cooperation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between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systems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heterogeneous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networks</a:t>
            </a:r>
            <a:r>
              <a:rPr lang="es-ES" baseline="0" dirty="0" smtClean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Semi-markovian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holding times are </a:t>
            </a:r>
            <a:r>
              <a:rPr lang="es-ES" baseline="0" dirty="0" err="1" smtClean="0"/>
              <a:t>not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exponentially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distributed</a:t>
            </a:r>
            <a:r>
              <a:rPr lang="es-ES" baseline="0" dirty="0" smtClean="0"/>
              <a:t>.</a:t>
            </a:r>
            <a:endParaRPr lang="es-ES" dirty="0" smtClean="0"/>
          </a:p>
          <a:p>
            <a:r>
              <a:rPr lang="es-ES" dirty="0" smtClean="0"/>
              <a:t>Global and Local </a:t>
            </a:r>
            <a:r>
              <a:rPr lang="es-ES" dirty="0" err="1" smtClean="0"/>
              <a:t>view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are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spectrum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activity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observable load of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sensors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Global View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maintains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same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presented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before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Skipping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part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activity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avoids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usage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previous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</a:t>
            </a:r>
            <a:r>
              <a:rPr lang="es-ES" baseline="0" dirty="0" smtClean="0"/>
              <a:t>.</a:t>
            </a:r>
          </a:p>
          <a:p>
            <a:r>
              <a:rPr lang="es-ES" baseline="0" dirty="0" err="1" smtClean="0"/>
              <a:t>We</a:t>
            </a:r>
            <a:r>
              <a:rPr lang="es-ES" baseline="0" dirty="0" smtClean="0"/>
              <a:t> introduce a </a:t>
            </a:r>
            <a:r>
              <a:rPr lang="es-ES" baseline="0" dirty="0" err="1" smtClean="0"/>
              <a:t>three-state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semi-Markovian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CDBB-E947-4CE9-B451-125B42E0E4E2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785926"/>
            <a:ext cx="9144000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 userDrawn="1"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15" name="14 Rectángulo"/>
          <p:cNvSpPr/>
          <p:nvPr userDrawn="1"/>
        </p:nvSpPr>
        <p:spPr>
          <a:xfrm>
            <a:off x="0" y="785794"/>
            <a:ext cx="9144000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Palatino Linotype" pitchFamily="18" charset="0"/>
            </a:endParaRPr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Palatino Linotype" pitchFamily="18" charset="0"/>
              </a:defRPr>
            </a:lvl1pPr>
          </a:lstStyle>
          <a:p>
            <a:r>
              <a:rPr lang="es-ES" smtClean="0"/>
              <a:t>A. Vizcaino Luna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5591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Palatino Linotype" pitchFamily="18" charset="0"/>
              </a:defRPr>
            </a:lvl1pPr>
          </a:lstStyle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tags" Target="../tags/tag9.xml"/><Relationship Id="rId7" Type="http://schemas.openxmlformats.org/officeDocument/2006/relationships/image" Target="../media/image37.png"/><Relationship Id="rId2" Type="http://schemas.openxmlformats.org/officeDocument/2006/relationships/tags" Target="../tags/tag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png"/><Relationship Id="rId2" Type="http://schemas.openxmlformats.org/officeDocument/2006/relationships/tags" Target="../tags/tag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0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png"/><Relationship Id="rId3" Type="http://schemas.openxmlformats.org/officeDocument/2006/relationships/tags" Target="../tags/tag2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4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6.xml"/><Relationship Id="rId7" Type="http://schemas.openxmlformats.org/officeDocument/2006/relationships/oleObject" Target="../embeddings/oleObject7.bin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Characterizing WLAN Channel Occupancy for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 smtClean="0">
                <a:solidFill>
                  <a:schemeClr val="bg1"/>
                </a:solidFill>
              </a:rPr>
              <a:t>Cognitive Networking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43196"/>
          </a:xfrm>
        </p:spPr>
        <p:txBody>
          <a:bodyPr>
            <a:normAutofit fontScale="92500" lnSpcReduction="20000"/>
          </a:bodyPr>
          <a:lstStyle/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A. Vizcaino Luna</a:t>
            </a:r>
          </a:p>
          <a:p>
            <a:pPr marL="514350" indent="-51435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Advisor: I.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Glaropoulos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Examiner: V. Fodor</a:t>
            </a:r>
          </a:p>
          <a:p>
            <a:pPr marL="514350" indent="-514350"/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School of Electrical Engineering</a:t>
            </a:r>
          </a:p>
          <a:p>
            <a:pPr marL="514350" indent="-514350"/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Kungliga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Tekniska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Högskolan</a:t>
            </a:r>
            <a:endParaRPr lang="en-US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/>
            <a:endParaRPr lang="en-US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View (II)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Active distribution</a:t>
            </a:r>
          </a:p>
          <a:p>
            <a:r>
              <a:rPr lang="en-US" dirty="0" smtClean="0">
                <a:sym typeface="Wingdings" pitchFamily="2" charset="2"/>
              </a:rPr>
              <a:t>α  determined by shortest active period</a:t>
            </a:r>
          </a:p>
          <a:p>
            <a:r>
              <a:rPr lang="en-US" dirty="0" smtClean="0">
                <a:sym typeface="Wingdings" pitchFamily="2" charset="2"/>
              </a:rPr>
              <a:t>β  determined by longest active period.</a:t>
            </a:r>
          </a:p>
          <a:p>
            <a:pPr>
              <a:buFontTx/>
              <a:buChar char="-"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Idle distribution:</a:t>
            </a:r>
          </a:p>
          <a:p>
            <a:r>
              <a:rPr lang="en-US" dirty="0" err="1" smtClean="0">
                <a:sym typeface="Wingdings" pitchFamily="2" charset="2"/>
              </a:rPr>
              <a:t>Pcca</a:t>
            </a:r>
            <a:r>
              <a:rPr lang="en-US" dirty="0" smtClean="0">
                <a:sym typeface="Wingdings" pitchFamily="2" charset="2"/>
              </a:rPr>
              <a:t> obtained with:</a:t>
            </a:r>
          </a:p>
          <a:p>
            <a:r>
              <a:rPr lang="en-US" dirty="0" smtClean="0">
                <a:sym typeface="Wingdings" pitchFamily="2" charset="2"/>
              </a:rPr>
              <a:t>ξ, σ and p  determined through Laplace estimation</a:t>
            </a:r>
          </a:p>
          <a:p>
            <a:pPr>
              <a:buFontTx/>
              <a:buChar char="-"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LAPLACE ESTIMATION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ym typeface="Wingdings" pitchFamily="2" charset="2"/>
              </a:rPr>
              <a:t>Objective: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u="sng" dirty="0" smtClean="0">
                <a:sym typeface="Wingdings" pitchFamily="2" charset="2"/>
              </a:rPr>
              <a:t>Minimization</a:t>
            </a:r>
            <a:r>
              <a:rPr lang="en-US" dirty="0" smtClean="0">
                <a:sym typeface="Wingdings" pitchFamily="2" charset="2"/>
              </a:rPr>
              <a:t> of the Mean-Square Error between the analytic and empirical idle distributions:</a:t>
            </a:r>
          </a:p>
          <a:p>
            <a:pPr>
              <a:buFontTx/>
              <a:buChar char="-"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 smtClean="0">
                <a:latin typeface="Palatino Linotype" pitchFamily="18" charset="0"/>
              </a:rPr>
              <a:t>Estimation</a:t>
            </a:r>
            <a:endParaRPr kumimoji="0" lang="en-US" sz="1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pic>
        <p:nvPicPr>
          <p:cNvPr id="13" name="12 Imagen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71670" y="5000636"/>
            <a:ext cx="5385435" cy="74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800" b="1" dirty="0" smtClean="0"/>
              <a:t>Does the previous model really represent a good solution for accurate modeling of WLAN spectrum activity?</a:t>
            </a:r>
            <a:endParaRPr lang="en-US" sz="2800" b="1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graphicFrame>
        <p:nvGraphicFramePr>
          <p:cNvPr id="6" name="5 Diagrama"/>
          <p:cNvGraphicFramePr/>
          <p:nvPr/>
        </p:nvGraphicFramePr>
        <p:xfrm>
          <a:off x="1524000" y="23653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Multi-layer traffic model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en-US" smtClean="0"/>
              <a:t>Traffic model based on </a:t>
            </a:r>
            <a:r>
              <a:rPr lang="en-US" u="sng" smtClean="0"/>
              <a:t>three levels</a:t>
            </a:r>
            <a:r>
              <a:rPr lang="en-US" smtClean="0"/>
              <a:t>: session, flow and packet.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2082796" y="1714488"/>
          <a:ext cx="4978408" cy="765513"/>
        </p:xfrm>
        <a:graphic>
          <a:graphicData uri="http://schemas.openxmlformats.org/presentationml/2006/ole">
            <p:oleObj spid="_x0000_s24579" name="Visio" r:id="rId4" imgW="7671250" imgH="1179209" progId="Visio.Drawing.11">
              <p:embed/>
            </p:oleObj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2082796" y="2622877"/>
          <a:ext cx="4978408" cy="647028"/>
        </p:xfrm>
        <a:graphic>
          <a:graphicData uri="http://schemas.openxmlformats.org/presentationml/2006/ole">
            <p:oleObj spid="_x0000_s24580" name="Visio" r:id="rId5" imgW="7671250" imgH="997626" progId="Visio.Drawing.11">
              <p:embed/>
            </p:oleObj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2082796" y="3408695"/>
          <a:ext cx="4978408" cy="647028"/>
        </p:xfrm>
        <a:graphic>
          <a:graphicData uri="http://schemas.openxmlformats.org/presentationml/2006/ole">
            <p:oleObj spid="_x0000_s24581" name="Visio" r:id="rId6" imgW="7671250" imgH="997626" progId="Visio.Drawing.11">
              <p:embed/>
            </p:oleObj>
          </a:graphicData>
        </a:graphic>
      </p:graphicFrame>
      <p:cxnSp>
        <p:nvCxnSpPr>
          <p:cNvPr id="12" name="11 Conector recto de flecha"/>
          <p:cNvCxnSpPr/>
          <p:nvPr/>
        </p:nvCxnSpPr>
        <p:spPr>
          <a:xfrm rot="5400000">
            <a:off x="2027628" y="2452607"/>
            <a:ext cx="517026" cy="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428993" y="2194249"/>
            <a:ext cx="3042444" cy="516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3428993" y="2980067"/>
            <a:ext cx="3042444" cy="516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5400000">
            <a:off x="2027627" y="3238425"/>
            <a:ext cx="517026" cy="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1513364" y="4357694"/>
          <a:ext cx="61172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1240155"/>
                <a:gridCol w="28451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noProof="0" dirty="0" smtClean="0">
                          <a:latin typeface="Palatino Linotype" pitchFamily="18" charset="0"/>
                        </a:rPr>
                        <a:t>Modeled Variable</a:t>
                      </a:r>
                      <a:endParaRPr lang="en-US" sz="1400" b="1" noProof="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noProof="0" smtClean="0">
                          <a:latin typeface="Palatino Linotype" pitchFamily="18" charset="0"/>
                        </a:rPr>
                        <a:t>Distribution</a:t>
                      </a:r>
                      <a:endParaRPr lang="en-US" sz="1400" b="1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noProof="0" smtClean="0">
                          <a:latin typeface="Palatino Linotype" pitchFamily="18" charset="0"/>
                        </a:rPr>
                        <a:t>Parameters</a:t>
                      </a:r>
                      <a:endParaRPr lang="en-US" sz="1400" b="1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Palatino Linotype" pitchFamily="18" charset="0"/>
                        </a:rPr>
                        <a:t>Session inter-arrival</a:t>
                      </a:r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Poisson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noProof="0" dirty="0" smtClean="0">
                          <a:latin typeface="Palatino Linotype" pitchFamily="18" charset="0"/>
                        </a:rPr>
                        <a:t>min = 1, max = 928, median = 11</a:t>
                      </a:r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Flow number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Palatino Linotype" pitchFamily="18" charset="0"/>
                        </a:rPr>
                        <a:t>Bi-Pareto</a:t>
                      </a:r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noProof="0" dirty="0" smtClean="0">
                          <a:latin typeface="Palatino Linotype" pitchFamily="18" charset="0"/>
                        </a:rPr>
                        <a:t> α = 0.07, β = 1.75, c = 295.38, k = 1</a:t>
                      </a:r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Flow inter-arrival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Log-normal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Palatino Linotype" pitchFamily="18" charset="0"/>
                        </a:rPr>
                        <a:t>μ = -1.6355</a:t>
                      </a:r>
                      <a:r>
                        <a:rPr lang="en-US" sz="1400" baseline="0" noProof="0" dirty="0" smtClean="0">
                          <a:latin typeface="Palatino Linotype" pitchFamily="18" charset="0"/>
                        </a:rPr>
                        <a:t>,  </a:t>
                      </a:r>
                      <a:r>
                        <a:rPr lang="en-US" sz="1400" noProof="0" dirty="0" smtClean="0">
                          <a:latin typeface="Palatino Linotype" pitchFamily="18" charset="0"/>
                        </a:rPr>
                        <a:t>σ = 2.6286</a:t>
                      </a:r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Flow size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Bi-Pareto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noProof="0" dirty="0" smtClean="0">
                          <a:latin typeface="Palatino Linotype" pitchFamily="18" charset="0"/>
                        </a:rPr>
                        <a:t>α = 0.00, β = 1.02, c = 15.56, k = 111</a:t>
                      </a:r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sz="4500" b="1" dirty="0" smtClean="0"/>
              <a:t>RESULTS</a:t>
            </a:r>
            <a:endParaRPr lang="es-ES" sz="4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protocol_st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618" y="3184504"/>
            <a:ext cx="5148764" cy="295914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en-US" b="1" smtClean="0"/>
              <a:t>NS2: </a:t>
            </a:r>
            <a:r>
              <a:rPr lang="en-US" smtClean="0"/>
              <a:t>open-source network simulator.</a:t>
            </a:r>
          </a:p>
          <a:p>
            <a:r>
              <a:rPr lang="en-US" b="1" smtClean="0"/>
              <a:t>NS-Miracle: </a:t>
            </a:r>
            <a:r>
              <a:rPr lang="en-US" smtClean="0"/>
              <a:t>provides engine for handling cross-layer messages and multiple modules in each layer of the protocol stack.</a:t>
            </a:r>
          </a:p>
          <a:p>
            <a:r>
              <a:rPr lang="en-US" b="1" smtClean="0"/>
              <a:t>dei80211mr:</a:t>
            </a:r>
            <a:r>
              <a:rPr lang="en-US" smtClean="0"/>
              <a:t> library for the 802.11 protocol over NS2.</a:t>
            </a:r>
          </a:p>
          <a:p>
            <a:r>
              <a:rPr lang="en-US" smtClean="0"/>
              <a:t>Multi-layer traffic model implemented in </a:t>
            </a:r>
            <a:r>
              <a:rPr lang="en-US" b="1" smtClean="0"/>
              <a:t>C++/GSL</a:t>
            </a:r>
          </a:p>
          <a:p>
            <a:endParaRPr lang="en-US" smtClean="0"/>
          </a:p>
          <a:p>
            <a:r>
              <a:rPr lang="en-US" smtClean="0"/>
              <a:t>Protocol Stack:</a:t>
            </a:r>
          </a:p>
          <a:p>
            <a:pPr>
              <a:buNone/>
            </a:pPr>
            <a:endParaRPr lang="en-US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View – Results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 </a:t>
            </a:r>
            <a:r>
              <a:rPr lang="en-US" dirty="0" smtClean="0"/>
              <a:t>determine when and where the proposed models are applicable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Study of the extraction of the idle distribution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Idle distribution sensitivity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Estimation process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Model validation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Session and in-session experiments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Autocorrelation study of the independence of the active periods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 smtClean="0">
                <a:latin typeface="Palatino Linotype" pitchFamily="18" charset="0"/>
              </a:rPr>
              <a:t>Experiments</a:t>
            </a:r>
            <a:endParaRPr kumimoji="0" lang="en-US" sz="1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Construct the CDF of the idle distribution: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View – Results (I)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 smtClean="0">
                <a:latin typeface="Palatino Linotype" pitchFamily="18" charset="0"/>
              </a:rPr>
              <a:t>Study of the extraction of the idle distribution </a:t>
            </a:r>
            <a:endParaRPr kumimoji="0" lang="en-US" sz="1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pSp>
        <p:nvGrpSpPr>
          <p:cNvPr id="34" name="33 Grupo"/>
          <p:cNvGrpSpPr/>
          <p:nvPr/>
        </p:nvGrpSpPr>
        <p:grpSpPr>
          <a:xfrm>
            <a:off x="32" y="2008200"/>
            <a:ext cx="9144000" cy="3206750"/>
            <a:chOff x="32" y="2008200"/>
            <a:chExt cx="9144000" cy="3206750"/>
          </a:xfrm>
        </p:grpSpPr>
        <p:graphicFrame>
          <p:nvGraphicFramePr>
            <p:cNvPr id="10" name="9 Objeto"/>
            <p:cNvGraphicFramePr>
              <a:graphicFrameLocks noChangeAspect="1"/>
            </p:cNvGraphicFramePr>
            <p:nvPr/>
          </p:nvGraphicFramePr>
          <p:xfrm>
            <a:off x="32" y="2008200"/>
            <a:ext cx="9144000" cy="3206750"/>
          </p:xfrm>
          <a:graphic>
            <a:graphicData uri="http://schemas.openxmlformats.org/presentationml/2006/ole">
              <p:oleObj spid="_x0000_s26628" name="Acrobat Document" r:id="rId4" imgW="9371429" imgH="3285714" progId="AcroExch.Document.7">
                <p:embed/>
              </p:oleObj>
            </a:graphicData>
          </a:graphic>
        </p:graphicFrame>
        <p:sp>
          <p:nvSpPr>
            <p:cNvPr id="11" name="10 Rectángulo"/>
            <p:cNvSpPr/>
            <p:nvPr/>
          </p:nvSpPr>
          <p:spPr>
            <a:xfrm>
              <a:off x="1302622" y="3714752"/>
              <a:ext cx="1054800" cy="571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12 Conector recto"/>
          <p:cNvCxnSpPr/>
          <p:nvPr/>
        </p:nvCxnSpPr>
        <p:spPr>
          <a:xfrm rot="5400000" flipH="1" flipV="1">
            <a:off x="-143557" y="3570433"/>
            <a:ext cx="2857520" cy="28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10800000">
            <a:off x="214282" y="3714752"/>
            <a:ext cx="1285884" cy="19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5400000">
            <a:off x="1178695" y="4536289"/>
            <a:ext cx="428628" cy="2143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428728" y="4214818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0.0007 s</a:t>
            </a:r>
            <a:endParaRPr lang="en-US" sz="1000"/>
          </a:p>
        </p:txBody>
      </p:sp>
      <p:cxnSp>
        <p:nvCxnSpPr>
          <p:cNvPr id="26" name="25 Conector recto de flecha"/>
          <p:cNvCxnSpPr/>
          <p:nvPr/>
        </p:nvCxnSpPr>
        <p:spPr>
          <a:xfrm rot="5400000">
            <a:off x="213488" y="4286256"/>
            <a:ext cx="1143008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rot="5400000">
            <a:off x="34893" y="2964653"/>
            <a:ext cx="1500198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 rot="16200000">
            <a:off x="105148" y="4066718"/>
            <a:ext cx="961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Palatino Linotype" pitchFamily="18" charset="0"/>
              </a:rPr>
              <a:t>Uniform Distribution</a:t>
            </a:r>
            <a:endParaRPr lang="en-US" sz="1000">
              <a:latin typeface="Palatino Linotype" pitchFamily="18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 rot="16200000">
            <a:off x="28204" y="2703890"/>
            <a:ext cx="961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Palatino Linotype" pitchFamily="18" charset="0"/>
              </a:rPr>
              <a:t>Generalized Pareto Distribution</a:t>
            </a:r>
            <a:endParaRPr lang="en-US" sz="100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View – Results (II)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test if the packet process affects mixture idle distribution.</a:t>
            </a:r>
          </a:p>
          <a:p>
            <a:pPr>
              <a:buNone/>
            </a:pPr>
            <a:r>
              <a:rPr lang="en-US" dirty="0" smtClean="0"/>
              <a:t>Test the idle distribution behavior for different </a:t>
            </a:r>
            <a:r>
              <a:rPr lang="en-US" dirty="0" err="1" smtClean="0"/>
              <a:t>packetization</a:t>
            </a:r>
            <a:r>
              <a:rPr lang="en-US" dirty="0" smtClean="0"/>
              <a:t> configurations.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smtClean="0">
                <a:latin typeface="Palatino Linotype" pitchFamily="18" charset="0"/>
              </a:rPr>
              <a:t>Idle distribution sensitivity</a:t>
            </a:r>
            <a:endParaRPr kumimoji="0" lang="en-US" sz="1400" b="1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-357222" y="2500306"/>
          <a:ext cx="5040000" cy="1710626"/>
        </p:xfrm>
        <a:graphic>
          <a:graphicData uri="http://schemas.openxmlformats.org/presentationml/2006/ole">
            <p:oleObj spid="_x0000_s27650" name="Acrobat Document" r:id="rId4" imgW="9371429" imgH="3180952" progId="AcroExch.Document.7">
              <p:embed/>
            </p:oleObj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-357222" y="4463079"/>
          <a:ext cx="5040000" cy="1710627"/>
        </p:xfrm>
        <a:graphic>
          <a:graphicData uri="http://schemas.openxmlformats.org/presentationml/2006/ole">
            <p:oleObj spid="_x0000_s27651" name="Acrobat Document" r:id="rId5" imgW="9371429" imgH="3180952" progId="AcroExch.Document.7">
              <p:embed/>
            </p:oleObj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4318346" y="2500306"/>
          <a:ext cx="5040000" cy="1710627"/>
        </p:xfrm>
        <a:graphic>
          <a:graphicData uri="http://schemas.openxmlformats.org/presentationml/2006/ole">
            <p:oleObj spid="_x0000_s27652" name="Acrobat Document" r:id="rId6" imgW="9371429" imgH="3180952" progId="AcroExch.Document.7">
              <p:embed/>
            </p:oleObj>
          </a:graphicData>
        </a:graphic>
      </p:graphicFrame>
      <p:sp>
        <p:nvSpPr>
          <p:cNvPr id="11" name="2 Marcador de contenido"/>
          <p:cNvSpPr txBox="1">
            <a:spLocks/>
          </p:cNvSpPr>
          <p:nvPr/>
        </p:nvSpPr>
        <p:spPr>
          <a:xfrm>
            <a:off x="4572000" y="4743472"/>
            <a:ext cx="4143404" cy="97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The idle distribution shape is not affected for different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packet level configurations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View – Results (III)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Test the MLE estimation process for different traffic scenarios</a:t>
            </a:r>
          </a:p>
          <a:p>
            <a:r>
              <a:rPr lang="en-US" dirty="0" smtClean="0"/>
              <a:t>Multiple runs of the same configuration:</a:t>
            </a:r>
          </a:p>
          <a:p>
            <a:pPr lvl="1"/>
            <a:r>
              <a:rPr lang="en-US" dirty="0" smtClean="0"/>
              <a:t>Session number, flow number, sizes and inter-arrivals are fixed for all runs.</a:t>
            </a:r>
          </a:p>
          <a:p>
            <a:pPr lvl="1"/>
            <a:r>
              <a:rPr lang="en-US" dirty="0" smtClean="0"/>
              <a:t>Packet sizes and inter-arrivals are randomized.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u="sng" dirty="0" smtClean="0"/>
              <a:t>The estimation parameters should be similar for the same configuration</a:t>
            </a:r>
          </a:p>
          <a:p>
            <a:pPr algn="ctr">
              <a:buNone/>
            </a:pPr>
            <a:endParaRPr lang="en-US" u="sng" dirty="0" smtClean="0"/>
          </a:p>
          <a:p>
            <a:pPr algn="ctr">
              <a:buNone/>
            </a:pPr>
            <a:endParaRPr lang="en-US" u="sng" dirty="0" smtClean="0"/>
          </a:p>
          <a:p>
            <a:pPr algn="ctr">
              <a:buNone/>
            </a:pPr>
            <a:endParaRPr lang="en-US" u="sng" dirty="0" smtClean="0"/>
          </a:p>
          <a:p>
            <a:pPr algn="ctr">
              <a:buNone/>
            </a:pPr>
            <a:endParaRPr lang="en-US" u="sng" dirty="0" smtClean="0"/>
          </a:p>
          <a:p>
            <a:pPr algn="ctr">
              <a:buNone/>
            </a:pPr>
            <a:endParaRPr lang="en-US" u="sng" dirty="0" smtClean="0"/>
          </a:p>
          <a:p>
            <a:pPr algn="ctr">
              <a:buNone/>
            </a:pPr>
            <a:endParaRPr lang="en-US" u="sng" dirty="0" smtClean="0"/>
          </a:p>
          <a:p>
            <a:pPr algn="ctr">
              <a:buNone/>
            </a:pPr>
            <a:endParaRPr lang="en-US" u="sng" dirty="0" smtClean="0"/>
          </a:p>
          <a:p>
            <a:pPr algn="ctr">
              <a:buNone/>
            </a:pPr>
            <a:r>
              <a:rPr lang="en-US" b="1" u="sng" dirty="0" smtClean="0"/>
              <a:t>Estimation process is not really affected by the packet level</a:t>
            </a:r>
          </a:p>
          <a:p>
            <a:pPr algn="ctr">
              <a:buNone/>
            </a:pPr>
            <a:endParaRPr lang="en-US" u="sng" dirty="0" smtClean="0"/>
          </a:p>
          <a:p>
            <a:pPr algn="ctr">
              <a:buNone/>
            </a:pPr>
            <a:endParaRPr lang="en-US" u="sng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 smtClean="0">
                <a:latin typeface="Palatino Linotype" pitchFamily="18" charset="0"/>
              </a:rPr>
              <a:t>Estimation process</a:t>
            </a:r>
            <a:endParaRPr kumimoji="0" lang="en-US" sz="1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362041" y="3714752"/>
          <a:ext cx="441991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18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Palatino Linotype" pitchFamily="18" charset="0"/>
                        </a:rPr>
                        <a:t>Mean</a:t>
                      </a:r>
                      <a:endParaRPr lang="es-ES" sz="1600" b="1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 smtClean="0">
                          <a:latin typeface="Palatino Linotype" pitchFamily="18" charset="0"/>
                        </a:rPr>
                        <a:t>Std.</a:t>
                      </a:r>
                      <a:r>
                        <a:rPr lang="es-ES" sz="1600" b="1" baseline="0" dirty="0" smtClean="0">
                          <a:latin typeface="Palatino Linotype" pitchFamily="18" charset="0"/>
                        </a:rPr>
                        <a:t> </a:t>
                      </a:r>
                      <a:r>
                        <a:rPr lang="es-ES" sz="1600" b="1" baseline="0" dirty="0" err="1" smtClean="0">
                          <a:latin typeface="Palatino Linotype" pitchFamily="18" charset="0"/>
                        </a:rPr>
                        <a:t>Deviation</a:t>
                      </a:r>
                      <a:endParaRPr lang="es-ES" sz="1600" b="1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latin typeface="Palatino Linotype" pitchFamily="18" charset="0"/>
                        </a:rPr>
                        <a:t>ξ</a:t>
                      </a:r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Palatino Linotype" pitchFamily="18" charset="0"/>
                        </a:rPr>
                        <a:t>0.11704</a:t>
                      </a:r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Palatino Linotype" pitchFamily="18" charset="0"/>
                        </a:rPr>
                        <a:t>0.01169</a:t>
                      </a:r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latin typeface="Palatino Linotype" pitchFamily="18" charset="0"/>
                        </a:rPr>
                        <a:t>σ</a:t>
                      </a:r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Palatino Linotype" pitchFamily="18" charset="0"/>
                        </a:rPr>
                        <a:t>0.00611</a:t>
                      </a:r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Palatino Linotype" pitchFamily="18" charset="0"/>
                        </a:rPr>
                        <a:t>8.4226e-5</a:t>
                      </a:r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Palatino Linotype" pitchFamily="18" charset="0"/>
                        </a:rPr>
                        <a:t>p</a:t>
                      </a:r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Palatino Linotype" pitchFamily="18" charset="0"/>
                        </a:rPr>
                        <a:t>0.13421</a:t>
                      </a:r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Palatino Linotype" pitchFamily="18" charset="0"/>
                        </a:rPr>
                        <a:t>0.00376</a:t>
                      </a:r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View – Results (IV)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Test the performance of the </a:t>
            </a:r>
            <a:r>
              <a:rPr lang="en-US" b="1" dirty="0" err="1" smtClean="0"/>
              <a:t>Kolmogorov</a:t>
            </a:r>
            <a:r>
              <a:rPr lang="en-US" b="1" dirty="0" smtClean="0"/>
              <a:t>-Smirnov validation test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Determines the Goodness-of-fit between two distributions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test is performed over the idle distribution</a:t>
            </a:r>
          </a:p>
          <a:p>
            <a:r>
              <a:rPr lang="en-US" dirty="0" smtClean="0"/>
              <a:t>A test is considered valid if </a:t>
            </a:r>
            <a:r>
              <a:rPr lang="en-US" u="sng" dirty="0" smtClean="0"/>
              <a:t>p &gt; 0.05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smtClean="0">
                <a:latin typeface="Palatino Linotype" pitchFamily="18" charset="0"/>
              </a:rPr>
              <a:t>Validation process</a:t>
            </a:r>
            <a:endParaRPr kumimoji="0" lang="en-US" sz="1400" b="1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794986" y="2571744"/>
          <a:ext cx="555402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7143"/>
                <a:gridCol w="1527493"/>
                <a:gridCol w="1489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noProof="0" dirty="0" smtClean="0">
                          <a:latin typeface="Palatino Linotype" pitchFamily="18" charset="0"/>
                        </a:rPr>
                        <a:t>Inter-arrival Distribution</a:t>
                      </a:r>
                      <a:endParaRPr lang="en-US" sz="1400" b="1" noProof="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smtClean="0">
                          <a:latin typeface="Palatino Linotype" pitchFamily="18" charset="0"/>
                        </a:rPr>
                        <a:t>10 % of</a:t>
                      </a:r>
                      <a:r>
                        <a:rPr lang="en-US" sz="1400" b="1" baseline="0" noProof="0" smtClean="0">
                          <a:latin typeface="Palatino Linotype" pitchFamily="18" charset="0"/>
                        </a:rPr>
                        <a:t> samples</a:t>
                      </a:r>
                      <a:endParaRPr lang="en-US" sz="1400" b="1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dirty="0" smtClean="0">
                          <a:latin typeface="Palatino Linotype" pitchFamily="18" charset="0"/>
                        </a:rPr>
                        <a:t>All the samples</a:t>
                      </a:r>
                      <a:endParaRPr lang="en-US" sz="1400" b="1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Exponential  (mean:</a:t>
                      </a:r>
                      <a:r>
                        <a:rPr lang="en-US" sz="1400" baseline="0" noProof="0" smtClean="0">
                          <a:latin typeface="Palatino Linotype" pitchFamily="18" charset="0"/>
                        </a:rPr>
                        <a:t> 1000 ms)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latin typeface="Palatino Linotype" pitchFamily="18" charset="0"/>
                        </a:rPr>
                        <a:t> 5.15 %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Palatino Linotype" pitchFamily="18" charset="0"/>
                        </a:rPr>
                        <a:t>0 </a:t>
                      </a:r>
                      <a:r>
                        <a:rPr lang="en-US" sz="1400" kern="1200" baseline="0" noProof="0" dirty="0" smtClean="0">
                          <a:latin typeface="Palatino Linotype" pitchFamily="18" charset="0"/>
                        </a:rPr>
                        <a:t>%</a:t>
                      </a:r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Exponential (mean: 100 ms)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Palatino Linotype" pitchFamily="18" charset="0"/>
                        </a:rPr>
                        <a:t>4 </a:t>
                      </a:r>
                      <a:r>
                        <a:rPr lang="en-US" sz="1400" kern="1200" baseline="0" noProof="0" dirty="0" smtClean="0">
                          <a:latin typeface="Palatino Linotype" pitchFamily="18" charset="0"/>
                        </a:rPr>
                        <a:t>%</a:t>
                      </a:r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Palatino Linotype" pitchFamily="18" charset="0"/>
                        </a:rPr>
                        <a:t>0 </a:t>
                      </a:r>
                      <a:r>
                        <a:rPr lang="en-US" sz="1400" kern="1200" baseline="0" noProof="0" dirty="0" smtClean="0">
                          <a:latin typeface="Palatino Linotype" pitchFamily="18" charset="0"/>
                        </a:rPr>
                        <a:t>%</a:t>
                      </a:r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Uniform (mean: 100 ms)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latin typeface="Palatino Linotype" pitchFamily="18" charset="0"/>
                        </a:rPr>
                        <a:t>4.39 </a:t>
                      </a:r>
                      <a:r>
                        <a:rPr lang="en-US" sz="1400" kern="1200" baseline="0" noProof="0" smtClean="0">
                          <a:latin typeface="Palatino Linotype" pitchFamily="18" charset="0"/>
                        </a:rPr>
                        <a:t>%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Palatino Linotype" pitchFamily="18" charset="0"/>
                        </a:rPr>
                        <a:t>3.03 </a:t>
                      </a:r>
                      <a:r>
                        <a:rPr lang="en-US" sz="1400" kern="1200" baseline="0" noProof="0" dirty="0" smtClean="0">
                          <a:latin typeface="Palatino Linotype" pitchFamily="18" charset="0"/>
                        </a:rPr>
                        <a:t>%</a:t>
                      </a:r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1214414" y="4134114"/>
          <a:ext cx="6572264" cy="2223844"/>
        </p:xfrm>
        <a:graphic>
          <a:graphicData uri="http://schemas.openxmlformats.org/presentationml/2006/ole">
            <p:oleObj spid="_x0000_s28674" name="Acrobat Document" r:id="rId4" imgW="9371429" imgH="3172268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 smtClean="0"/>
              <a:t>Introduction</a:t>
            </a:r>
          </a:p>
          <a:p>
            <a:pPr lvl="1"/>
            <a:r>
              <a:rPr lang="en-US" sz="1800" dirty="0" smtClean="0"/>
              <a:t>Scenario</a:t>
            </a:r>
          </a:p>
          <a:p>
            <a:pPr lvl="1"/>
            <a:r>
              <a:rPr lang="en-US" sz="1800" dirty="0" smtClean="0"/>
              <a:t>Thesis contribution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Models</a:t>
            </a:r>
          </a:p>
          <a:p>
            <a:pPr lvl="1"/>
            <a:r>
              <a:rPr lang="en-US" sz="1800" dirty="0" smtClean="0"/>
              <a:t>WLAN Channel Usage models</a:t>
            </a:r>
          </a:p>
          <a:p>
            <a:pPr lvl="1"/>
            <a:r>
              <a:rPr lang="en-US" sz="1800" dirty="0" smtClean="0"/>
              <a:t>Traffic model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Results</a:t>
            </a:r>
          </a:p>
          <a:p>
            <a:pPr lvl="1"/>
            <a:r>
              <a:rPr lang="en-US" sz="1800" dirty="0" smtClean="0"/>
              <a:t>Simulation</a:t>
            </a:r>
          </a:p>
          <a:p>
            <a:pPr lvl="1"/>
            <a:r>
              <a:rPr lang="en-US" sz="1800" dirty="0" smtClean="0"/>
              <a:t>WLAN channel usage experiments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Conclusions</a:t>
            </a:r>
            <a:endParaRPr lang="en-US" sz="1800" b="1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View – Results (V)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</a:t>
            </a:r>
            <a:r>
              <a:rPr lang="en-US" b="1" dirty="0" smtClean="0"/>
              <a:t>est the effect of different number of sessions in the estimation and validation processes</a:t>
            </a:r>
          </a:p>
          <a:p>
            <a:r>
              <a:rPr lang="en-US" dirty="0" smtClean="0"/>
              <a:t>3 session cases with  ≈ 25% of load</a:t>
            </a:r>
            <a:r>
              <a:rPr lang="en-US" dirty="0" smtClean="0">
                <a:sym typeface="Wingdings" pitchFamily="2" charset="2"/>
              </a:rPr>
              <a:t>  distribution of the load in multiple users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 algn="ctr">
              <a:buNone/>
            </a:pPr>
            <a:endParaRPr lang="en-US" b="1" u="sng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b="1" u="sng" dirty="0" smtClean="0">
                <a:sym typeface="Wingdings" pitchFamily="2" charset="2"/>
              </a:rPr>
              <a:t>Estimation and validation processes are insensitive to the session and packet level</a:t>
            </a:r>
            <a:endParaRPr lang="en-US" b="1" u="sng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smtClean="0">
                <a:latin typeface="Palatino Linotype" pitchFamily="18" charset="0"/>
              </a:rPr>
              <a:t>Session Experiment</a:t>
            </a:r>
            <a:endParaRPr kumimoji="0" lang="en-US" sz="1400" b="1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964090" y="2690508"/>
          <a:ext cx="721582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/>
                <a:gridCol w="1071880"/>
                <a:gridCol w="1397317"/>
                <a:gridCol w="716280"/>
                <a:gridCol w="1397317"/>
                <a:gridCol w="716280"/>
                <a:gridCol w="1397317"/>
              </a:tblGrid>
              <a:tr h="370840">
                <a:tc>
                  <a:txBody>
                    <a:bodyPr/>
                    <a:lstStyle/>
                    <a:p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noProof="0" smtClean="0">
                          <a:latin typeface="Palatino Linotype" pitchFamily="18" charset="0"/>
                        </a:rPr>
                        <a:t>3 sessions</a:t>
                      </a:r>
                      <a:endParaRPr lang="en-US" sz="1400" b="1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b="1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noProof="0" smtClean="0">
                          <a:latin typeface="Palatino Linotype" pitchFamily="18" charset="0"/>
                        </a:rPr>
                        <a:t>9 sessions</a:t>
                      </a:r>
                      <a:endParaRPr lang="en-US" sz="1400" b="1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b="1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noProof="0" dirty="0" smtClean="0">
                          <a:latin typeface="Palatino Linotype" pitchFamily="18" charset="0"/>
                        </a:rPr>
                        <a:t>18</a:t>
                      </a:r>
                      <a:r>
                        <a:rPr lang="en-US" sz="1400" b="1" baseline="0" noProof="0" dirty="0" smtClean="0">
                          <a:latin typeface="Palatino Linotype" pitchFamily="18" charset="0"/>
                        </a:rPr>
                        <a:t> sessions</a:t>
                      </a:r>
                      <a:endParaRPr lang="en-US" sz="1400" b="1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b="1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smtClean="0">
                          <a:latin typeface="Palatino Linotype" pitchFamily="18" charset="0"/>
                        </a:rPr>
                        <a:t>Mean</a:t>
                      </a:r>
                      <a:endParaRPr lang="en-US" sz="1400" b="1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smtClean="0">
                          <a:latin typeface="Palatino Linotype" pitchFamily="18" charset="0"/>
                        </a:rPr>
                        <a:t>Std.</a:t>
                      </a:r>
                      <a:r>
                        <a:rPr lang="en-US" sz="1400" b="1" baseline="0" noProof="0" smtClean="0">
                          <a:latin typeface="Palatino Linotype" pitchFamily="18" charset="0"/>
                        </a:rPr>
                        <a:t> Deviation</a:t>
                      </a:r>
                      <a:endParaRPr lang="en-US" sz="1400" b="1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smtClean="0">
                          <a:latin typeface="Palatino Linotype" pitchFamily="18" charset="0"/>
                        </a:rPr>
                        <a:t>Mean</a:t>
                      </a:r>
                      <a:endParaRPr lang="en-US" sz="1400" b="1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smtClean="0">
                          <a:latin typeface="Palatino Linotype" pitchFamily="18" charset="0"/>
                        </a:rPr>
                        <a:t>Std. Deviation</a:t>
                      </a:r>
                      <a:endParaRPr lang="en-US" sz="1400" b="1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smtClean="0">
                          <a:latin typeface="Palatino Linotype" pitchFamily="18" charset="0"/>
                        </a:rPr>
                        <a:t>Mean</a:t>
                      </a:r>
                      <a:endParaRPr lang="en-US" sz="1400" b="1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smtClean="0">
                          <a:latin typeface="Palatino Linotype" pitchFamily="18" charset="0"/>
                        </a:rPr>
                        <a:t>Std. Deviation</a:t>
                      </a:r>
                      <a:endParaRPr lang="en-US" sz="1400" b="1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ξ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0.184869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0.0109214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0.0639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0.0095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0.025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0.0097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σ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0.00337252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4.80725e-05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0.0036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5.9426e-05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0.0045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6.27e-005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p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0.38928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0.00444004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0.2996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0.0057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0.2397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0.004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Pks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0.525856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0.253306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0.6874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0.2693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noProof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0.1874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Palatino Linotype" pitchFamily="18" charset="0"/>
                        </a:rPr>
                        <a:t>Fail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latin typeface="Palatino Linotype" pitchFamily="18" charset="0"/>
                        </a:rPr>
                        <a:t>0 %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latin typeface="Palatino Linotype" pitchFamily="18" charset="0"/>
                        </a:rPr>
                        <a:t>0 %</a:t>
                      </a:r>
                      <a:endParaRPr lang="en-US" sz="1400" noProof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Palatino Linotype" pitchFamily="18" charset="0"/>
                        </a:rPr>
                        <a:t>0 %</a:t>
                      </a:r>
                      <a:endParaRPr lang="en-US" sz="1400" noProof="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View – Results (VI)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Determine the </a:t>
            </a:r>
            <a:r>
              <a:rPr lang="en-US" b="1" u="sng" dirty="0" smtClean="0"/>
              <a:t>load regions</a:t>
            </a:r>
            <a:r>
              <a:rPr lang="en-US" b="1" dirty="0" smtClean="0"/>
              <a:t> in which our model is suitable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Three session cases:  5, 10 and 15 WLAN users</a:t>
            </a:r>
            <a:r>
              <a:rPr lang="en-US" dirty="0" smtClean="0">
                <a:sym typeface="Wingdings" pitchFamily="2" charset="2"/>
              </a:rPr>
              <a:t>  </a:t>
            </a:r>
            <a:r>
              <a:rPr lang="en-US" dirty="0" smtClean="0"/>
              <a:t>Multiple load cases</a:t>
            </a:r>
            <a:endParaRPr lang="en-US" u="sng" dirty="0" smtClean="0"/>
          </a:p>
          <a:p>
            <a:pPr>
              <a:buNone/>
            </a:pPr>
            <a:endParaRPr lang="en-US" u="sng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smtClean="0">
                <a:latin typeface="Palatino Linotype" pitchFamily="18" charset="0"/>
              </a:rPr>
              <a:t>In-Session Experiment</a:t>
            </a:r>
            <a:endParaRPr kumimoji="0" lang="en-US" sz="1400" b="1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-285784" y="4000504"/>
          <a:ext cx="5040000" cy="1705375"/>
        </p:xfrm>
        <a:graphic>
          <a:graphicData uri="http://schemas.openxmlformats.org/presentationml/2006/ole">
            <p:oleObj spid="_x0000_s54274" name="Acrobat Document" r:id="rId4" imgW="9371429" imgH="3172268" progId="AcroExch.Document.7">
              <p:embed/>
            </p:oleObj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4286248" y="4000504"/>
          <a:ext cx="5040000" cy="1705375"/>
        </p:xfrm>
        <a:graphic>
          <a:graphicData uri="http://schemas.openxmlformats.org/presentationml/2006/ole">
            <p:oleObj spid="_x0000_s54275" name="Acrobat Document" r:id="rId5" imgW="9371429" imgH="3172268" progId="AcroExch.Document.7">
              <p:embed/>
            </p:oleObj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/>
        </p:nvGraphicFramePr>
        <p:xfrm>
          <a:off x="-285784" y="2143116"/>
          <a:ext cx="5040000" cy="1705375"/>
        </p:xfrm>
        <a:graphic>
          <a:graphicData uri="http://schemas.openxmlformats.org/presentationml/2006/ole">
            <p:oleObj spid="_x0000_s54277" name="Acrobat Document" r:id="rId6" imgW="9371429" imgH="3172268" progId="AcroExch.Document.7">
              <p:embed/>
            </p:oleObj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4286248" y="2143116"/>
          <a:ext cx="5040000" cy="1705375"/>
        </p:xfrm>
        <a:graphic>
          <a:graphicData uri="http://schemas.openxmlformats.org/presentationml/2006/ole">
            <p:oleObj spid="_x0000_s54276" name="Acrobat Document" r:id="rId7" imgW="9371429" imgH="3172268" progId="AcroExch.Document.7">
              <p:embed/>
            </p:oleObj>
          </a:graphicData>
        </a:graphic>
      </p:graphicFrame>
      <p:sp>
        <p:nvSpPr>
          <p:cNvPr id="12" name="2 Marcador de contenido"/>
          <p:cNvSpPr txBox="1">
            <a:spLocks/>
          </p:cNvSpPr>
          <p:nvPr/>
        </p:nvSpPr>
        <p:spPr>
          <a:xfrm>
            <a:off x="457200" y="557214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sng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The model can be applied</a:t>
            </a:r>
            <a:r>
              <a:rPr kumimoji="0" lang="en-US" sz="1600" b="1" i="0" u="sng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with high success in the 10 – 30% load region</a:t>
            </a:r>
            <a:endParaRPr kumimoji="0" lang="en-US" sz="1600" b="0" i="0" u="sng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sng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View – Results (VII)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Assumption: </a:t>
            </a:r>
            <a:r>
              <a:rPr lang="en-US" dirty="0" smtClean="0">
                <a:sym typeface="Wingdings" pitchFamily="2" charset="2"/>
              </a:rPr>
              <a:t>different active periods are generated from independent sources</a:t>
            </a:r>
          </a:p>
          <a:p>
            <a:r>
              <a:rPr lang="en-US" dirty="0" smtClean="0">
                <a:sym typeface="Wingdings" pitchFamily="2" charset="2"/>
              </a:rPr>
              <a:t>Study of the correlation of the active periods for different traffic scenarios</a:t>
            </a:r>
          </a:p>
          <a:p>
            <a:endParaRPr lang="en-US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 smtClean="0">
                <a:sym typeface="Wingdings" pitchFamily="2" charset="2"/>
              </a:rPr>
              <a:t>3 session cases with  </a:t>
            </a:r>
            <a:r>
              <a:rPr lang="en-US" dirty="0" smtClean="0"/>
              <a:t>≈ </a:t>
            </a:r>
            <a:r>
              <a:rPr lang="en-US" dirty="0" smtClean="0">
                <a:sym typeface="Wingdings" pitchFamily="2" charset="2"/>
              </a:rPr>
              <a:t>25% load</a:t>
            </a:r>
          </a:p>
          <a:p>
            <a:pPr>
              <a:buFontTx/>
              <a:buChar char="-"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0" y="2920593"/>
          <a:ext cx="3240000" cy="2437233"/>
        </p:xfrm>
        <a:graphic>
          <a:graphicData uri="http://schemas.openxmlformats.org/presentationml/2006/ole">
            <p:oleObj spid="_x0000_s55298" name="Acrobat Document" r:id="rId4" imgW="4266667" imgH="3209524" progId="AcroExch.Document.7">
              <p:embed/>
            </p:oleObj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000364" y="2920593"/>
          <a:ext cx="3240000" cy="2437233"/>
        </p:xfrm>
        <a:graphic>
          <a:graphicData uri="http://schemas.openxmlformats.org/presentationml/2006/ole">
            <p:oleObj spid="_x0000_s55299" name="Acrobat Document" r:id="rId5" imgW="4266667" imgH="3209524" progId="AcroExch.Document.7">
              <p:embed/>
            </p:oleObj>
          </a:graphicData>
        </a:graphic>
      </p:graphicFrame>
      <p:sp>
        <p:nvSpPr>
          <p:cNvPr id="10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 smtClean="0">
                <a:latin typeface="Palatino Linotype" pitchFamily="18" charset="0"/>
              </a:rPr>
              <a:t>Autocorrelation study of the independence of the active periods (I)</a:t>
            </a:r>
            <a:endParaRPr kumimoji="0" lang="en-US" sz="1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6000792" y="2912252"/>
          <a:ext cx="3240000" cy="2437233"/>
        </p:xfrm>
        <a:graphic>
          <a:graphicData uri="http://schemas.openxmlformats.org/presentationml/2006/ole">
            <p:oleObj spid="_x0000_s55300" name="Acrobat Document" r:id="rId6" imgW="4266667" imgH="3209524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View – Results (VII)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/>
          <a:lstStyle/>
          <a:p>
            <a:pPr>
              <a:buFontTx/>
              <a:buChar char="-"/>
            </a:pPr>
            <a:r>
              <a:rPr lang="es-ES" dirty="0" smtClean="0"/>
              <a:t>10 </a:t>
            </a:r>
            <a:r>
              <a:rPr lang="es-ES" dirty="0" err="1" smtClean="0"/>
              <a:t>sessions</a:t>
            </a:r>
            <a:r>
              <a:rPr lang="es-ES" dirty="0" smtClean="0"/>
              <a:t> – </a:t>
            </a:r>
            <a:r>
              <a:rPr lang="es-ES" dirty="0" err="1" smtClean="0"/>
              <a:t>Different</a:t>
            </a:r>
            <a:r>
              <a:rPr lang="es-ES" dirty="0" smtClean="0"/>
              <a:t> load cases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 smtClean="0">
                <a:latin typeface="Palatino Linotype" pitchFamily="18" charset="0"/>
              </a:rPr>
              <a:t>Autocorrelation study of the independence of the active periods (II)</a:t>
            </a:r>
            <a:endParaRPr kumimoji="0" lang="en-US" sz="1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0" y="2071678"/>
          <a:ext cx="3240000" cy="2437232"/>
        </p:xfrm>
        <a:graphic>
          <a:graphicData uri="http://schemas.openxmlformats.org/presentationml/2006/ole">
            <p:oleObj spid="_x0000_s56322" name="Acrobat Document" r:id="rId4" imgW="4266667" imgH="3209524" progId="AcroExch.Document.7">
              <p:embed/>
            </p:oleObj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3000364" y="2080018"/>
          <a:ext cx="3240000" cy="2437232"/>
        </p:xfrm>
        <a:graphic>
          <a:graphicData uri="http://schemas.openxmlformats.org/presentationml/2006/ole">
            <p:oleObj spid="_x0000_s56324" name="Acrobat Document" r:id="rId5" imgW="4266667" imgH="3209524" progId="AcroExch.Document.7">
              <p:embed/>
            </p:oleObj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6000760" y="2080018"/>
          <a:ext cx="3240000" cy="2437232"/>
        </p:xfrm>
        <a:graphic>
          <a:graphicData uri="http://schemas.openxmlformats.org/presentationml/2006/ole">
            <p:oleObj spid="_x0000_s56323" name="Acrobat Document" r:id="rId6" imgW="4266667" imgH="3209524" progId="AcroExch.Document.7">
              <p:embed/>
            </p:oleObj>
          </a:graphicData>
        </a:graphic>
      </p:graphicFrame>
      <p:sp>
        <p:nvSpPr>
          <p:cNvPr id="10" name="2 Marcador de contenido"/>
          <p:cNvSpPr txBox="1">
            <a:spLocks/>
          </p:cNvSpPr>
          <p:nvPr/>
        </p:nvSpPr>
        <p:spPr>
          <a:xfrm>
            <a:off x="457200" y="5072074"/>
            <a:ext cx="8229600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Higher</a:t>
            </a:r>
            <a:r>
              <a:rPr kumimoji="0" lang="es-ES" sz="1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</a:t>
            </a:r>
            <a:r>
              <a:rPr kumimoji="0" lang="es-E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number</a:t>
            </a:r>
            <a:r>
              <a:rPr kumimoji="0" lang="es-ES" sz="1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of </a:t>
            </a:r>
            <a:r>
              <a:rPr kumimoji="0" lang="es-E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sessions</a:t>
            </a:r>
            <a:r>
              <a:rPr kumimoji="0" lang="es-ES" sz="1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and load </a:t>
            </a:r>
            <a:r>
              <a:rPr kumimoji="0" lang="es-E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decreases</a:t>
            </a:r>
            <a:r>
              <a:rPr kumimoji="0" lang="es-ES" sz="1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</a:t>
            </a:r>
            <a:r>
              <a:rPr kumimoji="0" lang="es-E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the</a:t>
            </a:r>
            <a:r>
              <a:rPr kumimoji="0" lang="es-ES" sz="1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</a:t>
            </a:r>
            <a:r>
              <a:rPr kumimoji="0" lang="es-E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correlation</a:t>
            </a:r>
            <a:r>
              <a:rPr kumimoji="0" lang="es-ES" sz="1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of </a:t>
            </a:r>
            <a:r>
              <a:rPr kumimoji="0" lang="es-E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the</a:t>
            </a:r>
            <a:r>
              <a:rPr kumimoji="0" lang="es-ES" sz="1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</a:t>
            </a:r>
            <a:r>
              <a:rPr kumimoji="0" lang="es-E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activ</a:t>
            </a:r>
            <a:r>
              <a:rPr lang="es-ES" sz="1600" b="1" u="sng" dirty="0" smtClean="0">
                <a:latin typeface="Palatino Linotype" pitchFamily="18" charset="0"/>
              </a:rPr>
              <a:t>e </a:t>
            </a:r>
            <a:r>
              <a:rPr lang="es-ES" sz="1600" b="1" u="sng" dirty="0" err="1" smtClean="0">
                <a:latin typeface="Palatino Linotype" pitchFamily="18" charset="0"/>
              </a:rPr>
              <a:t>periods</a:t>
            </a:r>
            <a:endParaRPr kumimoji="0" lang="es-ES" sz="16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View – Results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 </a:t>
            </a:r>
            <a:r>
              <a:rPr lang="en-US" dirty="0" smtClean="0"/>
              <a:t>determine when and where the proposed models are applicable</a:t>
            </a:r>
          </a:p>
          <a:p>
            <a:pPr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Density study of consecutive skipped active periods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Session and in-session experiments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grpSp>
        <p:nvGrpSpPr>
          <p:cNvPr id="11" name="10 Grupo"/>
          <p:cNvGrpSpPr/>
          <p:nvPr/>
        </p:nvGrpSpPr>
        <p:grpSpPr>
          <a:xfrm>
            <a:off x="1453207" y="3071810"/>
            <a:ext cx="6237586" cy="2874903"/>
            <a:chOff x="1357290" y="3071810"/>
            <a:chExt cx="6237586" cy="2874903"/>
          </a:xfrm>
        </p:grpSpPr>
        <p:pic>
          <p:nvPicPr>
            <p:cNvPr id="9" name="8 Imagen" descr="15sessions_5sensors.ep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76" y="3071810"/>
              <a:ext cx="2880000" cy="2874903"/>
            </a:xfrm>
            <a:prstGeom prst="rect">
              <a:avLst/>
            </a:prstGeom>
          </p:spPr>
        </p:pic>
        <p:pic>
          <p:nvPicPr>
            <p:cNvPr id="10" name="9 Imagen" descr="8sessions_3sensors.eps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7290" y="3071810"/>
              <a:ext cx="2880000" cy="28749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View – Results (I)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Generate sequence of consecutive skipped active periods for the sensor</a:t>
            </a:r>
          </a:p>
          <a:p>
            <a:r>
              <a:rPr lang="en-US" smtClean="0"/>
              <a:t>Sequence follows </a:t>
            </a:r>
            <a:r>
              <a:rPr lang="en-US" u="sng" smtClean="0"/>
              <a:t>Geometric Distribution</a:t>
            </a:r>
          </a:p>
          <a:p>
            <a:pPr>
              <a:buNone/>
            </a:pPr>
            <a:endParaRPr lang="en-US" u="sng" smtClean="0"/>
          </a:p>
          <a:p>
            <a:pPr>
              <a:buNone/>
            </a:pPr>
            <a:endParaRPr lang="en-US" u="sng" smtClean="0"/>
          </a:p>
          <a:p>
            <a:pPr>
              <a:buNone/>
            </a:pPr>
            <a:endParaRPr lang="en-US" u="sng" smtClean="0"/>
          </a:p>
          <a:p>
            <a:pPr>
              <a:buNone/>
            </a:pPr>
            <a:endParaRPr lang="en-US" u="sng" smtClean="0"/>
          </a:p>
          <a:p>
            <a:pPr>
              <a:buNone/>
            </a:pPr>
            <a:endParaRPr lang="en-US" u="sng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smtClean="0">
                <a:latin typeface="Palatino Linotype" pitchFamily="18" charset="0"/>
              </a:rPr>
              <a:t>Density study of the consecutive skipped samples</a:t>
            </a:r>
            <a:endParaRPr kumimoji="0" lang="en-US" sz="1400" b="1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pic>
        <p:nvPicPr>
          <p:cNvPr id="8" name="7 Imagen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71670" y="2428868"/>
            <a:ext cx="1483995" cy="577215"/>
          </a:xfrm>
          <a:prstGeom prst="rect">
            <a:avLst/>
          </a:prstGeom>
        </p:spPr>
      </p:pic>
      <p:pic>
        <p:nvPicPr>
          <p:cNvPr id="9" name="8 Imagen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29124" y="2571744"/>
            <a:ext cx="2825115" cy="291465"/>
          </a:xfrm>
          <a:prstGeom prst="rect">
            <a:avLst/>
          </a:prstGeom>
        </p:spPr>
      </p:pic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785802" y="3143248"/>
          <a:ext cx="7572396" cy="2885662"/>
        </p:xfrm>
        <a:graphic>
          <a:graphicData uri="http://schemas.openxmlformats.org/presentationml/2006/ole">
            <p:oleObj spid="_x0000_s59394" name="Acrobat Document" r:id="rId8" imgW="9371429" imgH="3572374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View – Results (II)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Geometric Distribution is discrete</a:t>
            </a:r>
            <a:r>
              <a:rPr lang="en-US" smtClean="0">
                <a:sym typeface="Wingdings" pitchFamily="2" charset="2"/>
              </a:rPr>
              <a:t>  K-S test is not suitable</a:t>
            </a:r>
            <a:endParaRPr lang="en-US" smtClean="0"/>
          </a:p>
          <a:p>
            <a:r>
              <a:rPr lang="en-US" b="1" smtClean="0"/>
              <a:t>Two solutions: </a:t>
            </a:r>
            <a:r>
              <a:rPr lang="en-US" smtClean="0"/>
              <a:t>MSE or Chi-Squared</a:t>
            </a:r>
          </a:p>
          <a:p>
            <a:endParaRPr lang="en-US" smtClean="0"/>
          </a:p>
          <a:p>
            <a:pPr>
              <a:buNone/>
            </a:pPr>
            <a:r>
              <a:rPr lang="en-US" b="1" smtClean="0"/>
              <a:t>Mean Square Error test</a:t>
            </a:r>
          </a:p>
          <a:p>
            <a:pPr>
              <a:buNone/>
            </a:pPr>
            <a:endParaRPr lang="en-US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smtClean="0">
                <a:latin typeface="Palatino Linotype" pitchFamily="18" charset="0"/>
              </a:rPr>
              <a:t>Goodness-of-fit test for Geometric Distribution (I)</a:t>
            </a:r>
            <a:endParaRPr kumimoji="0" lang="en-US" sz="1400" b="1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4104000" y="2714620"/>
          <a:ext cx="5040000" cy="1700125"/>
        </p:xfrm>
        <a:graphic>
          <a:graphicData uri="http://schemas.openxmlformats.org/presentationml/2006/ole">
            <p:oleObj spid="_x0000_s60418" name="Acrobat Document" r:id="rId5" imgW="9371429" imgH="3161905" progId="AcroExch.Document.7">
              <p:embed/>
            </p:oleObj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4104000" y="4572008"/>
          <a:ext cx="5040000" cy="1700125"/>
        </p:xfrm>
        <a:graphic>
          <a:graphicData uri="http://schemas.openxmlformats.org/presentationml/2006/ole">
            <p:oleObj spid="_x0000_s60419" name="Acrobat Document" r:id="rId6" imgW="9371429" imgH="3161905" progId="AcroExch.Document.7">
              <p:embed/>
            </p:oleObj>
          </a:graphicData>
        </a:graphic>
      </p:graphicFrame>
      <p:pic>
        <p:nvPicPr>
          <p:cNvPr id="8" name="7 Imagen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2910" y="4143380"/>
            <a:ext cx="3722370" cy="702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View – Results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/>
          <a:lstStyle/>
          <a:p>
            <a:pPr>
              <a:buNone/>
            </a:pPr>
            <a:r>
              <a:rPr lang="es-ES" b="1" dirty="0" smtClean="0"/>
              <a:t>Chi-</a:t>
            </a:r>
            <a:r>
              <a:rPr lang="es-ES" b="1" dirty="0" err="1" smtClean="0"/>
              <a:t>square</a:t>
            </a:r>
            <a:r>
              <a:rPr lang="es-ES" b="1" dirty="0" smtClean="0"/>
              <a:t> test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 smtClean="0">
                <a:latin typeface="Palatino Linotype" pitchFamily="18" charset="0"/>
              </a:rPr>
              <a:t>Goodness-of-fit test for Geometric Distribution (II)</a:t>
            </a:r>
            <a:endParaRPr kumimoji="0" lang="en-US" sz="1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pic>
        <p:nvPicPr>
          <p:cNvPr id="8" name="7 Imagen" descr="8sessions_cdf_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4554"/>
            <a:ext cx="4680000" cy="2940314"/>
          </a:xfrm>
          <a:prstGeom prst="rect">
            <a:avLst/>
          </a:prstGeom>
        </p:spPr>
      </p:pic>
      <p:pic>
        <p:nvPicPr>
          <p:cNvPr id="10" name="9 Imagen" descr="8sessions_sensor0_goodpvalue.png"/>
          <p:cNvPicPr>
            <a:picLocks noChangeAspect="1"/>
          </p:cNvPicPr>
          <p:nvPr/>
        </p:nvPicPr>
        <p:blipFill>
          <a:blip r:embed="rId4"/>
          <a:srcRect l="50391"/>
          <a:stretch>
            <a:fillRect/>
          </a:stretch>
        </p:blipFill>
        <p:spPr>
          <a:xfrm>
            <a:off x="6643702" y="2225910"/>
            <a:ext cx="2500298" cy="2951941"/>
          </a:xfrm>
          <a:prstGeom prst="rect">
            <a:avLst/>
          </a:prstGeom>
        </p:spPr>
      </p:pic>
      <p:pic>
        <p:nvPicPr>
          <p:cNvPr id="12" name="11 Imagen" descr="8sessions_sensor0_badpvalue.png"/>
          <p:cNvPicPr>
            <a:picLocks noChangeAspect="1"/>
          </p:cNvPicPr>
          <p:nvPr/>
        </p:nvPicPr>
        <p:blipFill>
          <a:blip r:embed="rId5"/>
          <a:srcRect l="50391"/>
          <a:stretch>
            <a:fillRect/>
          </a:stretch>
        </p:blipFill>
        <p:spPr>
          <a:xfrm>
            <a:off x="4429124" y="2225910"/>
            <a:ext cx="2500298" cy="2951941"/>
          </a:xfrm>
          <a:prstGeom prst="rect">
            <a:avLst/>
          </a:prstGeom>
        </p:spPr>
      </p:pic>
      <p:sp>
        <p:nvSpPr>
          <p:cNvPr id="13" name="2 Marcador de contenido"/>
          <p:cNvSpPr txBox="1">
            <a:spLocks/>
          </p:cNvSpPr>
          <p:nvPr/>
        </p:nvSpPr>
        <p:spPr>
          <a:xfrm>
            <a:off x="457200" y="5500702"/>
            <a:ext cx="8229600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smtClean="0">
                <a:latin typeface="Palatino Linotype" pitchFamily="18" charset="0"/>
              </a:rPr>
              <a:t>P(p &lt; 0.05) is too high</a:t>
            </a:r>
            <a:r>
              <a:rPr lang="en-US" sz="1600" smtClean="0">
                <a:latin typeface="Palatino Linotype" pitchFamily="18" charset="0"/>
                <a:sym typeface="Wingdings" pitchFamily="2" charset="2"/>
              </a:rPr>
              <a:t>  test may be too strict</a:t>
            </a:r>
            <a:endParaRPr kumimoji="0" lang="en-US" sz="16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34 Grupo"/>
          <p:cNvGrpSpPr/>
          <p:nvPr/>
        </p:nvGrpSpPr>
        <p:grpSpPr>
          <a:xfrm>
            <a:off x="3400892" y="4234020"/>
            <a:ext cx="3600000" cy="2052500"/>
            <a:chOff x="3400892" y="4234020"/>
            <a:chExt cx="3600000" cy="2052500"/>
          </a:xfrm>
        </p:grpSpPr>
        <p:graphicFrame>
          <p:nvGraphicFramePr>
            <p:cNvPr id="11" name="10 Objeto"/>
            <p:cNvGraphicFramePr>
              <a:graphicFrameLocks noChangeAspect="1"/>
            </p:cNvGraphicFramePr>
            <p:nvPr/>
          </p:nvGraphicFramePr>
          <p:xfrm>
            <a:off x="3400892" y="4234020"/>
            <a:ext cx="3600000" cy="2052500"/>
          </p:xfrm>
          <a:graphic>
            <a:graphicData uri="http://schemas.openxmlformats.org/presentationml/2006/ole">
              <p:oleObj spid="_x0000_s61445" name="Acrobat Document" r:id="rId4" imgW="9371429" imgH="5342857" progId="AcroExch.Document.7">
                <p:embed/>
              </p:oleObj>
            </a:graphicData>
          </a:graphic>
        </p:graphicFrame>
        <p:sp>
          <p:nvSpPr>
            <p:cNvPr id="30" name="29 Rectángulo"/>
            <p:cNvSpPr/>
            <p:nvPr/>
          </p:nvSpPr>
          <p:spPr>
            <a:xfrm>
              <a:off x="4500562" y="4429132"/>
              <a:ext cx="72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5500694" y="4429132"/>
              <a:ext cx="72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6500826" y="4429132"/>
              <a:ext cx="72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3400892" y="2233756"/>
            <a:ext cx="3600000" cy="2052500"/>
            <a:chOff x="3400892" y="2233756"/>
            <a:chExt cx="3600000" cy="2052500"/>
          </a:xfrm>
        </p:grpSpPr>
        <p:graphicFrame>
          <p:nvGraphicFramePr>
            <p:cNvPr id="9" name="8 Objeto"/>
            <p:cNvGraphicFramePr>
              <a:graphicFrameLocks noChangeAspect="1"/>
            </p:cNvGraphicFramePr>
            <p:nvPr/>
          </p:nvGraphicFramePr>
          <p:xfrm>
            <a:off x="3400892" y="2233756"/>
            <a:ext cx="3600000" cy="2052500"/>
          </p:xfrm>
          <a:graphic>
            <a:graphicData uri="http://schemas.openxmlformats.org/presentationml/2006/ole">
              <p:oleObj spid="_x0000_s61443" name="Acrobat Document" r:id="rId5" imgW="9371429" imgH="5342857" progId="AcroExch.Document.7">
                <p:embed/>
              </p:oleObj>
            </a:graphicData>
          </a:graphic>
        </p:graphicFrame>
        <p:sp>
          <p:nvSpPr>
            <p:cNvPr id="24" name="23 Rectángulo"/>
            <p:cNvSpPr/>
            <p:nvPr/>
          </p:nvSpPr>
          <p:spPr>
            <a:xfrm>
              <a:off x="4429124" y="2428868"/>
              <a:ext cx="126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5429256" y="2428868"/>
              <a:ext cx="126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6429388" y="2428868"/>
              <a:ext cx="126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32 Grupo"/>
          <p:cNvGrpSpPr/>
          <p:nvPr/>
        </p:nvGrpSpPr>
        <p:grpSpPr>
          <a:xfrm>
            <a:off x="0" y="2233756"/>
            <a:ext cx="3600000" cy="2052500"/>
            <a:chOff x="0" y="2233756"/>
            <a:chExt cx="3600000" cy="2052500"/>
          </a:xfrm>
        </p:grpSpPr>
        <p:graphicFrame>
          <p:nvGraphicFramePr>
            <p:cNvPr id="8" name="7 Objeto"/>
            <p:cNvGraphicFramePr>
              <a:graphicFrameLocks noChangeAspect="1"/>
            </p:cNvGraphicFramePr>
            <p:nvPr/>
          </p:nvGraphicFramePr>
          <p:xfrm>
            <a:off x="0" y="2233756"/>
            <a:ext cx="3600000" cy="2052500"/>
          </p:xfrm>
          <a:graphic>
            <a:graphicData uri="http://schemas.openxmlformats.org/presentationml/2006/ole">
              <p:oleObj spid="_x0000_s61442" name="Acrobat Document" r:id="rId6" imgW="9371429" imgH="5342857" progId="AcroExch.Document.7">
                <p:embed/>
              </p:oleObj>
            </a:graphicData>
          </a:graphic>
        </p:graphicFrame>
        <p:sp>
          <p:nvSpPr>
            <p:cNvPr id="21" name="20 Rectángulo"/>
            <p:cNvSpPr/>
            <p:nvPr/>
          </p:nvSpPr>
          <p:spPr>
            <a:xfrm>
              <a:off x="1016976" y="2428868"/>
              <a:ext cx="126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2017108" y="2428868"/>
              <a:ext cx="126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3071802" y="2428868"/>
              <a:ext cx="126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6" name="35 Grupo"/>
          <p:cNvGrpSpPr/>
          <p:nvPr/>
        </p:nvGrpSpPr>
        <p:grpSpPr>
          <a:xfrm>
            <a:off x="-28132" y="4234020"/>
            <a:ext cx="3600000" cy="2052500"/>
            <a:chOff x="-28132" y="4234020"/>
            <a:chExt cx="3600000" cy="2052500"/>
          </a:xfrm>
        </p:grpSpPr>
        <p:graphicFrame>
          <p:nvGraphicFramePr>
            <p:cNvPr id="10" name="9 Objeto"/>
            <p:cNvGraphicFramePr>
              <a:graphicFrameLocks noChangeAspect="1"/>
            </p:cNvGraphicFramePr>
            <p:nvPr/>
          </p:nvGraphicFramePr>
          <p:xfrm>
            <a:off x="-28132" y="4234020"/>
            <a:ext cx="3600000" cy="2052500"/>
          </p:xfrm>
          <a:graphic>
            <a:graphicData uri="http://schemas.openxmlformats.org/presentationml/2006/ole">
              <p:oleObj spid="_x0000_s61444" name="Acrobat Document" r:id="rId7" imgW="9371429" imgH="5342857" progId="AcroExch.Document.7">
                <p:embed/>
              </p:oleObj>
            </a:graphicData>
          </a:graphic>
        </p:graphicFrame>
        <p:sp>
          <p:nvSpPr>
            <p:cNvPr id="27" name="26 Rectángulo"/>
            <p:cNvSpPr/>
            <p:nvPr/>
          </p:nvSpPr>
          <p:spPr>
            <a:xfrm>
              <a:off x="1071538" y="4429132"/>
              <a:ext cx="72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2071670" y="4429132"/>
              <a:ext cx="72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3071802" y="4429132"/>
              <a:ext cx="72000" cy="157736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Local View – Results (IV)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1071570"/>
          </a:xfrm>
        </p:spPr>
        <p:txBody>
          <a:bodyPr/>
          <a:lstStyle/>
          <a:p>
            <a:pPr>
              <a:buNone/>
            </a:pPr>
            <a:r>
              <a:rPr lang="en-US" b="1" smtClean="0"/>
              <a:t>Test the performance of the Laplace estimation process</a:t>
            </a:r>
          </a:p>
          <a:p>
            <a:pPr>
              <a:buFont typeface="Arial" charset="0"/>
              <a:buChar char="•"/>
            </a:pPr>
            <a:r>
              <a:rPr lang="en-US" smtClean="0"/>
              <a:t>4 different number of sessions</a:t>
            </a:r>
            <a:r>
              <a:rPr lang="en-US" smtClean="0">
                <a:sym typeface="Wingdings" pitchFamily="2" charset="2"/>
              </a:rPr>
              <a:t>  </a:t>
            </a:r>
            <a:r>
              <a:rPr lang="en-US" smtClean="0"/>
              <a:t>Multiple load cases</a:t>
            </a:r>
          </a:p>
          <a:p>
            <a:pPr>
              <a:buFont typeface="Arial" charset="0"/>
              <a:buChar char="•"/>
            </a:pPr>
            <a:r>
              <a:rPr lang="en-US" smtClean="0"/>
              <a:t>Compare the performance with the Global View model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smtClean="0">
                <a:latin typeface="Palatino Linotype" pitchFamily="18" charset="0"/>
              </a:rPr>
              <a:t>Session and In-Session Experiments</a:t>
            </a:r>
            <a:endParaRPr kumimoji="0" lang="en-US" sz="1400" b="1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pic>
        <p:nvPicPr>
          <p:cNvPr id="13" name="12 Imagen" descr="5sessions_3sensors.ep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6578" y="1214422"/>
            <a:ext cx="1080000" cy="1078089"/>
          </a:xfrm>
          <a:prstGeom prst="rect">
            <a:avLst/>
          </a:prstGeom>
        </p:spPr>
      </p:pic>
      <p:pic>
        <p:nvPicPr>
          <p:cNvPr id="14" name="13 Imagen" descr="10sessions_3sensors.ep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8148" y="1214422"/>
            <a:ext cx="1080000" cy="1078089"/>
          </a:xfrm>
          <a:prstGeom prst="rect">
            <a:avLst/>
          </a:prstGeom>
        </p:spPr>
      </p:pic>
      <p:pic>
        <p:nvPicPr>
          <p:cNvPr id="15" name="14 Imagen" descr="15sessions_5sensors.ep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6578" y="2357430"/>
            <a:ext cx="1080000" cy="1078089"/>
          </a:xfrm>
          <a:prstGeom prst="rect">
            <a:avLst/>
          </a:prstGeom>
        </p:spPr>
      </p:pic>
      <p:pic>
        <p:nvPicPr>
          <p:cNvPr id="16" name="15 Imagen" descr="20sessions_5sensors.eps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8148" y="2357430"/>
            <a:ext cx="1080000" cy="1078089"/>
          </a:xfrm>
          <a:prstGeom prst="rect">
            <a:avLst/>
          </a:prstGeom>
        </p:spPr>
      </p:pic>
      <p:sp>
        <p:nvSpPr>
          <p:cNvPr id="12" name="2 Marcador de contenido"/>
          <p:cNvSpPr txBox="1">
            <a:spLocks/>
          </p:cNvSpPr>
          <p:nvPr/>
        </p:nvSpPr>
        <p:spPr>
          <a:xfrm>
            <a:off x="6858016" y="4500570"/>
            <a:ext cx="228598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Estimation</a:t>
            </a:r>
            <a:r>
              <a:rPr kumimoji="0" lang="en-US" sz="16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process performance is improved for higher loads</a:t>
            </a:r>
            <a:endParaRPr kumimoji="0" lang="en-US" sz="1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431263" y="207167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Palatino Linotype" pitchFamily="18" charset="0"/>
              </a:rPr>
              <a:t>5 sessions</a:t>
            </a:r>
            <a:endParaRPr lang="en-US" sz="1200" dirty="0">
              <a:latin typeface="Palatino Linotype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428728" y="407194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Palatino Linotype" pitchFamily="18" charset="0"/>
              </a:rPr>
              <a:t>15 sessions</a:t>
            </a:r>
            <a:endParaRPr lang="en-US" sz="1200" dirty="0">
              <a:latin typeface="Palatino Linotype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786314" y="408069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Palatino Linotype" pitchFamily="18" charset="0"/>
              </a:rPr>
              <a:t>20 sessions</a:t>
            </a:r>
            <a:endParaRPr lang="en-US" sz="1200" dirty="0">
              <a:latin typeface="Palatino Linotype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786314" y="2071678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Palatino Linotype" pitchFamily="18" charset="0"/>
              </a:rPr>
              <a:t>10 sessions</a:t>
            </a:r>
            <a:endParaRPr lang="en-US" sz="12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determine whether and when the proposed models can be applied.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Global View</a:t>
            </a:r>
          </a:p>
          <a:p>
            <a:pPr lvl="1"/>
            <a:r>
              <a:rPr lang="en-US" dirty="0" smtClean="0"/>
              <a:t>The proposed mixture idle distribution has been proved.</a:t>
            </a:r>
          </a:p>
          <a:p>
            <a:pPr lvl="1"/>
            <a:r>
              <a:rPr lang="en-US" dirty="0" smtClean="0"/>
              <a:t>Estimation and validation tests are insensitive to the packet level randomization and load distribution.</a:t>
            </a:r>
          </a:p>
          <a:p>
            <a:pPr lvl="1"/>
            <a:r>
              <a:rPr lang="en-US" dirty="0" smtClean="0"/>
              <a:t>The Global View model can be applied in the load region of 10 – 30 %  with high success.</a:t>
            </a:r>
          </a:p>
          <a:p>
            <a:pPr>
              <a:buNone/>
            </a:pPr>
            <a:r>
              <a:rPr lang="en-US" b="1" dirty="0" smtClean="0"/>
              <a:t>Local View</a:t>
            </a:r>
          </a:p>
          <a:p>
            <a:pPr lvl="1"/>
            <a:r>
              <a:rPr lang="en-US" dirty="0" smtClean="0"/>
              <a:t>The correlation of the active periods is decreased for higher loads.</a:t>
            </a:r>
          </a:p>
          <a:p>
            <a:pPr lvl="1"/>
            <a:r>
              <a:rPr lang="en-US" dirty="0" smtClean="0"/>
              <a:t>The estimation process performance is improved for higher loads.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/>
              <a:t>Further work</a:t>
            </a:r>
          </a:p>
          <a:p>
            <a:pPr lvl="1"/>
            <a:r>
              <a:rPr lang="en-US" dirty="0" smtClean="0"/>
              <a:t>A deeper study in the Local View model is needed:</a:t>
            </a:r>
          </a:p>
          <a:p>
            <a:pPr lvl="2"/>
            <a:r>
              <a:rPr lang="en-US" dirty="0" smtClean="0"/>
              <a:t>Deeper study in the correlation assumption of the active periods.</a:t>
            </a:r>
          </a:p>
          <a:p>
            <a:pPr lvl="2"/>
            <a:r>
              <a:rPr lang="en-US" dirty="0" smtClean="0"/>
              <a:t>Multiple traffic scenarios to determine </a:t>
            </a:r>
            <a:r>
              <a:rPr lang="en-US" u="sng" dirty="0" smtClean="0"/>
              <a:t>when</a:t>
            </a:r>
            <a:r>
              <a:rPr lang="en-US" dirty="0" smtClean="0"/>
              <a:t> the model is suitable.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Multiple wireless communication systems coexisting in the same spectrum</a:t>
            </a:r>
          </a:p>
          <a:p>
            <a:pPr algn="ctr">
              <a:buNone/>
            </a:pPr>
            <a:endParaRPr lang="en-US" sz="2000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sz="2000" dirty="0" smtClean="0"/>
              <a:t>Need of a control system for the interference between users of different systems.</a:t>
            </a:r>
          </a:p>
          <a:p>
            <a:pPr algn="ctr">
              <a:buNone/>
            </a:pPr>
            <a:endParaRPr lang="en-US" sz="2000" dirty="0" smtClean="0"/>
          </a:p>
          <a:p>
            <a:r>
              <a:rPr lang="en-US" sz="2000" dirty="0" smtClean="0"/>
              <a:t>Possible solutions: </a:t>
            </a:r>
            <a:r>
              <a:rPr lang="en-US" sz="2000" dirty="0" err="1" smtClean="0"/>
              <a:t>orthogonality</a:t>
            </a:r>
            <a:r>
              <a:rPr lang="en-US" sz="2000" dirty="0" smtClean="0"/>
              <a:t> in space, frequency and time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No valid solutions </a:t>
            </a:r>
            <a:r>
              <a:rPr lang="en-US" sz="2000" dirty="0" smtClean="0"/>
              <a:t>for a heterogeneous network.</a:t>
            </a:r>
            <a:endParaRPr lang="en-US" sz="2000" dirty="0" smtClean="0"/>
          </a:p>
          <a:p>
            <a:r>
              <a:rPr lang="en-US" sz="2000" b="1" dirty="0" smtClean="0"/>
              <a:t>Solution: </a:t>
            </a:r>
            <a:r>
              <a:rPr lang="en-US" sz="2000" dirty="0" smtClean="0"/>
              <a:t>take profit of the free spaces in </a:t>
            </a:r>
            <a:r>
              <a:rPr lang="en-US" sz="2000" smtClean="0"/>
              <a:t>the </a:t>
            </a:r>
            <a:r>
              <a:rPr lang="en-US" sz="2000" smtClean="0"/>
              <a:t>transmission of </a:t>
            </a:r>
            <a:r>
              <a:rPr lang="en-US" sz="2000" dirty="0" smtClean="0"/>
              <a:t>one of the users for the other one.</a:t>
            </a:r>
          </a:p>
          <a:p>
            <a:endParaRPr lang="en-US" sz="2000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A. </a:t>
            </a:r>
            <a:r>
              <a:rPr lang="es-ES" dirty="0" err="1" smtClean="0"/>
              <a:t>Vizcaino</a:t>
            </a:r>
            <a:r>
              <a:rPr lang="es-ES" dirty="0" smtClean="0"/>
              <a:t> Luna</a:t>
            </a:r>
            <a:endParaRPr lang="es-ES" dirty="0"/>
          </a:p>
        </p:txBody>
      </p:sp>
      <p:sp>
        <p:nvSpPr>
          <p:cNvPr id="8" name="7 Flecha abajo"/>
          <p:cNvSpPr/>
          <p:nvPr/>
        </p:nvSpPr>
        <p:spPr>
          <a:xfrm>
            <a:off x="4482703" y="1900214"/>
            <a:ext cx="178595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9338" y="4929198"/>
            <a:ext cx="4405324" cy="126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Thanks for your attention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2531264" y="1680004"/>
          <a:ext cx="3255182" cy="1748996"/>
        </p:xfrm>
        <a:graphic>
          <a:graphicData uri="http://schemas.openxmlformats.org/presentationml/2006/ole">
            <p:oleObj spid="_x0000_s21506" name="Visio" r:id="rId4" imgW="5447558" imgH="2927755" progId="Visio.Drawing.11">
              <p:embed/>
            </p:oleObj>
          </a:graphicData>
        </a:graphic>
      </p:graphicFrame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4294967295"/>
          </p:nvPr>
        </p:nvSpPr>
        <p:spPr>
          <a:xfrm>
            <a:off x="5500694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12800" defTabSz="812800">
              <a:buNone/>
            </a:pPr>
            <a:r>
              <a:rPr lang="en-US" sz="1600" b="1" dirty="0" smtClean="0"/>
              <a:t>WSN</a:t>
            </a:r>
          </a:p>
          <a:p>
            <a:pPr marL="812800" defTabSz="812800"/>
            <a:r>
              <a:rPr lang="en-US" sz="1600" dirty="0" smtClean="0"/>
              <a:t>Low </a:t>
            </a:r>
            <a:r>
              <a:rPr lang="en-US" sz="1600" dirty="0" err="1" smtClean="0"/>
              <a:t>Tx</a:t>
            </a:r>
            <a:r>
              <a:rPr lang="en-US" sz="1600" dirty="0" smtClean="0"/>
              <a:t> power</a:t>
            </a:r>
          </a:p>
          <a:p>
            <a:pPr marL="812800" defTabSz="812800"/>
            <a:r>
              <a:rPr lang="en-US" sz="1600" dirty="0" smtClean="0"/>
              <a:t>Limited detection range</a:t>
            </a:r>
          </a:p>
          <a:p>
            <a:pPr marL="812800" defTabSz="812800"/>
            <a:r>
              <a:rPr lang="en-US" sz="1600" dirty="0" smtClean="0"/>
              <a:t>Resource/Hardware limited</a:t>
            </a:r>
            <a:endParaRPr lang="en-US" sz="1600" dirty="0"/>
          </a:p>
        </p:txBody>
      </p:sp>
      <p:sp>
        <p:nvSpPr>
          <p:cNvPr id="9" name="4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WLAN</a:t>
            </a:r>
          </a:p>
          <a:p>
            <a:r>
              <a:rPr lang="en-US" sz="1600" dirty="0" smtClean="0"/>
              <a:t>Highly common</a:t>
            </a:r>
          </a:p>
          <a:p>
            <a:r>
              <a:rPr lang="en-US" sz="1600" dirty="0" smtClean="0"/>
              <a:t>High </a:t>
            </a:r>
            <a:r>
              <a:rPr lang="en-US" sz="1600" dirty="0" err="1" smtClean="0"/>
              <a:t>Tx</a:t>
            </a:r>
            <a:r>
              <a:rPr lang="en-US" sz="1600" dirty="0" smtClean="0"/>
              <a:t> power</a:t>
            </a:r>
          </a:p>
          <a:p>
            <a:r>
              <a:rPr lang="en-US" sz="1600" dirty="0" smtClean="0"/>
              <a:t>High coverage</a:t>
            </a:r>
            <a:endParaRPr lang="en-US" sz="1600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457200" y="3589357"/>
            <a:ext cx="8229600" cy="284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Problems</a:t>
            </a:r>
            <a:endParaRPr lang="en-US" sz="16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difference between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powers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High interference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sym typeface="Wingdings" pitchFamily="2" charset="2"/>
              </a:rPr>
              <a:t>WLAN terminals do not detect WSN transmissions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WSN packets are usually long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600" b="1" u="sng" dirty="0" smtClean="0">
                <a:sym typeface="Wingdings" pitchFamily="2" charset="2"/>
              </a:rPr>
              <a:t>High degradation in the performance of the WSN system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1600" b="1" dirty="0" smtClean="0"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dirty="0" smtClean="0">
                <a:sym typeface="Wingdings" pitchFamily="2" charset="2"/>
              </a:rPr>
              <a:t>Solution: </a:t>
            </a:r>
            <a:r>
              <a:rPr lang="en-US" sz="1600" baseline="0" dirty="0" smtClean="0">
                <a:sym typeface="Wingdings" pitchFamily="2" charset="2"/>
              </a:rPr>
              <a:t>Real-time</a:t>
            </a:r>
            <a:r>
              <a:rPr lang="en-US" sz="1600" dirty="0" smtClean="0">
                <a:sym typeface="Wingdings" pitchFamily="2" charset="2"/>
              </a:rPr>
              <a:t> sensing + Prediction of  channel usage + adaptation</a:t>
            </a:r>
          </a:p>
          <a:p>
            <a:pPr marL="342900" indent="-342900" algn="ctr">
              <a:spcBef>
                <a:spcPct val="20000"/>
              </a:spcBef>
            </a:pP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Need</a:t>
            </a:r>
            <a:r>
              <a:rPr kumimoji="0" lang="en-US" sz="16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to model</a:t>
            </a: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the spectrum activity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421461"/>
            <a:ext cx="5591204" cy="365125"/>
          </a:xfrm>
        </p:spPr>
        <p:txBody>
          <a:bodyPr/>
          <a:lstStyle/>
          <a:p>
            <a:r>
              <a:rPr lang="en-US" dirty="0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12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1461"/>
            <a:ext cx="2133600" cy="365125"/>
          </a:xfrm>
        </p:spPr>
        <p:txBody>
          <a:bodyPr/>
          <a:lstStyle/>
          <a:p>
            <a:r>
              <a:rPr lang="es-ES" dirty="0" smtClean="0"/>
              <a:t>A. </a:t>
            </a:r>
            <a:r>
              <a:rPr lang="es-ES" dirty="0" err="1" smtClean="0"/>
              <a:t>Vizcaino</a:t>
            </a:r>
            <a:r>
              <a:rPr lang="es-ES" dirty="0" smtClean="0"/>
              <a:t> Luna</a:t>
            </a:r>
            <a:endParaRPr lang="es-ES" dirty="0"/>
          </a:p>
        </p:txBody>
      </p:sp>
      <p:sp>
        <p:nvSpPr>
          <p:cNvPr id="13" name="12 Cerrar llave"/>
          <p:cNvSpPr/>
          <p:nvPr/>
        </p:nvSpPr>
        <p:spPr>
          <a:xfrm>
            <a:off x="5857884" y="3929066"/>
            <a:ext cx="142876" cy="7858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044457" y="4131238"/>
            <a:ext cx="302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Collisions + Retransmissions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Thesis Contribution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Test the proposed model for different traffic scenarios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b="1" dirty="0" smtClean="0"/>
              <a:t>Determine </a:t>
            </a:r>
            <a:r>
              <a:rPr lang="en-US" sz="2400" b="1" u="sng" dirty="0" smtClean="0"/>
              <a:t>whether</a:t>
            </a:r>
            <a:r>
              <a:rPr lang="en-US" sz="2400" b="1" dirty="0" smtClean="0"/>
              <a:t> and </a:t>
            </a:r>
            <a:r>
              <a:rPr lang="en-US" sz="2400" b="1" u="sng" dirty="0" smtClean="0"/>
              <a:t>when</a:t>
            </a:r>
            <a:r>
              <a:rPr lang="en-US" sz="2400" b="1" dirty="0" smtClean="0"/>
              <a:t> the proposed model is a realistic modeling option for the WLAN spectrum usage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  <p:sp>
        <p:nvSpPr>
          <p:cNvPr id="8" name="7 Flecha abajo"/>
          <p:cNvSpPr/>
          <p:nvPr/>
        </p:nvSpPr>
        <p:spPr>
          <a:xfrm>
            <a:off x="4500562" y="2643182"/>
            <a:ext cx="357190" cy="142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sz="4500" b="1" dirty="0" smtClean="0"/>
              <a:t>MODELS</a:t>
            </a:r>
            <a:endParaRPr lang="es-ES" sz="4500" b="1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0052" y="785794"/>
            <a:ext cx="8229600" cy="685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WLAN spectrum activity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428596" y="936714"/>
          <a:ext cx="2500330" cy="3492418"/>
        </p:xfrm>
        <a:graphic>
          <a:graphicData uri="http://schemas.openxmlformats.org/presentationml/2006/ole">
            <p:oleObj spid="_x0000_s62466" name="Visio" r:id="rId8" imgW="4737887" imgH="6616970" progId="Visio.Drawing.11">
              <p:embed/>
            </p:oleObj>
          </a:graphicData>
        </a:graphic>
      </p:graphicFrame>
      <p:sp>
        <p:nvSpPr>
          <p:cNvPr id="6" name="5 Flecha derecha"/>
          <p:cNvSpPr/>
          <p:nvPr/>
        </p:nvSpPr>
        <p:spPr>
          <a:xfrm rot="5400000">
            <a:off x="1428728" y="4393413"/>
            <a:ext cx="464347" cy="32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747705" y="4963759"/>
          <a:ext cx="1824031" cy="894133"/>
        </p:xfrm>
        <a:graphic>
          <a:graphicData uri="http://schemas.openxmlformats.org/presentationml/2006/ole">
            <p:oleObj spid="_x0000_s62467" name="Visio" r:id="rId9" imgW="2753180" imgH="1349443" progId="Visio.Drawing.11">
              <p:embed/>
            </p:oleObj>
          </a:graphicData>
        </a:graphic>
      </p:graphicFrame>
      <p:sp>
        <p:nvSpPr>
          <p:cNvPr id="8" name="2 Marcador de contenido"/>
          <p:cNvSpPr txBox="1">
            <a:spLocks/>
          </p:cNvSpPr>
          <p:nvPr/>
        </p:nvSpPr>
        <p:spPr>
          <a:xfrm>
            <a:off x="3057572" y="5314976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b="1" baseline="0" dirty="0" smtClean="0"/>
              <a:t>Global</a:t>
            </a:r>
            <a:r>
              <a:rPr lang="en-US" sz="1600" b="1" dirty="0" smtClean="0"/>
              <a:t> View model: </a:t>
            </a:r>
            <a:r>
              <a:rPr lang="en-US" sz="1600" dirty="0" smtClean="0"/>
              <a:t>ideal model. Fully observable.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View Model: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realistic model</a:t>
            </a:r>
            <a:r>
              <a:rPr lang="en-US" sz="1600" dirty="0" smtClean="0"/>
              <a:t>. Limited observation.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4143372" y="1714488"/>
            <a:ext cx="1785950" cy="785818"/>
            <a:chOff x="4143372" y="1500174"/>
            <a:chExt cx="1785950" cy="785818"/>
          </a:xfrm>
        </p:grpSpPr>
        <p:sp>
          <p:nvSpPr>
            <p:cNvPr id="15" name="14 Rectángulo redondeado"/>
            <p:cNvSpPr/>
            <p:nvPr/>
          </p:nvSpPr>
          <p:spPr>
            <a:xfrm>
              <a:off x="4143372" y="1500174"/>
              <a:ext cx="1785950" cy="785818"/>
            </a:xfrm>
            <a:prstGeom prst="roundRect">
              <a:avLst/>
            </a:prstGeom>
            <a:solidFill>
              <a:schemeClr val="accent3">
                <a:lumMod val="75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8 Imagen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/>
            <a:stretch>
              <a:fillRect/>
            </a:stretch>
          </p:blipFill>
          <p:spPr>
            <a:xfrm>
              <a:off x="4214810" y="1643050"/>
              <a:ext cx="1537848" cy="428628"/>
            </a:xfrm>
            <a:prstGeom prst="rect">
              <a:avLst/>
            </a:prstGeom>
          </p:spPr>
        </p:pic>
      </p:grpSp>
      <p:grpSp>
        <p:nvGrpSpPr>
          <p:cNvPr id="20" name="19 Grupo"/>
          <p:cNvGrpSpPr/>
          <p:nvPr/>
        </p:nvGrpSpPr>
        <p:grpSpPr>
          <a:xfrm>
            <a:off x="4214810" y="4034036"/>
            <a:ext cx="2428892" cy="966600"/>
            <a:chOff x="4214810" y="3500438"/>
            <a:chExt cx="2428892" cy="966600"/>
          </a:xfrm>
        </p:grpSpPr>
        <p:pic>
          <p:nvPicPr>
            <p:cNvPr id="10" name="9 Imagen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tretch>
              <a:fillRect/>
            </a:stretch>
          </p:blipFill>
          <p:spPr>
            <a:xfrm>
              <a:off x="4214810" y="3500438"/>
              <a:ext cx="1328597" cy="428627"/>
            </a:xfrm>
            <a:prstGeom prst="rect">
              <a:avLst/>
            </a:prstGeom>
          </p:spPr>
        </p:pic>
        <p:pic>
          <p:nvPicPr>
            <p:cNvPr id="11" name="10 Imagen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4214810" y="4071942"/>
              <a:ext cx="2428892" cy="395096"/>
            </a:xfrm>
            <a:prstGeom prst="rect">
              <a:avLst/>
            </a:prstGeom>
          </p:spPr>
        </p:pic>
      </p:grpSp>
      <p:sp>
        <p:nvSpPr>
          <p:cNvPr id="13" name="1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  <p:grpSp>
        <p:nvGrpSpPr>
          <p:cNvPr id="19" name="18 Grupo"/>
          <p:cNvGrpSpPr/>
          <p:nvPr/>
        </p:nvGrpSpPr>
        <p:grpSpPr>
          <a:xfrm>
            <a:off x="4143372" y="2962466"/>
            <a:ext cx="3286148" cy="785818"/>
            <a:chOff x="4143372" y="2428868"/>
            <a:chExt cx="3286148" cy="785818"/>
          </a:xfrm>
        </p:grpSpPr>
        <p:sp>
          <p:nvSpPr>
            <p:cNvPr id="16" name="15 Rectángulo redondeado"/>
            <p:cNvSpPr/>
            <p:nvPr/>
          </p:nvSpPr>
          <p:spPr>
            <a:xfrm>
              <a:off x="4143372" y="2428868"/>
              <a:ext cx="3286148" cy="785818"/>
            </a:xfrm>
            <a:prstGeom prst="roundRect">
              <a:avLst/>
            </a:prstGeom>
            <a:solidFill>
              <a:schemeClr val="accent2">
                <a:lumMod val="75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17 Imagen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/>
            <a:stretch>
              <a:fillRect/>
            </a:stretch>
          </p:blipFill>
          <p:spPr>
            <a:xfrm>
              <a:off x="4214810" y="2643182"/>
              <a:ext cx="3063891" cy="285752"/>
            </a:xfrm>
            <a:prstGeom prst="rect">
              <a:avLst/>
            </a:prstGeom>
          </p:spPr>
        </p:pic>
      </p:grpSp>
      <p:sp>
        <p:nvSpPr>
          <p:cNvPr id="21" name="20 CuadroTexto"/>
          <p:cNvSpPr txBox="1"/>
          <p:nvPr/>
        </p:nvSpPr>
        <p:spPr>
          <a:xfrm>
            <a:off x="4151970" y="1214422"/>
            <a:ext cx="227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Uniform</a:t>
            </a:r>
            <a:r>
              <a:rPr lang="es-ES" dirty="0" smtClean="0"/>
              <a:t> </a:t>
            </a:r>
            <a:r>
              <a:rPr lang="es-ES" dirty="0" err="1" smtClean="0"/>
              <a:t>distribution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143372" y="2559602"/>
            <a:ext cx="460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Mixture: {</a:t>
            </a:r>
            <a:r>
              <a:rPr lang="es-ES" dirty="0" err="1" smtClean="0"/>
              <a:t>Uniform</a:t>
            </a:r>
            <a:r>
              <a:rPr lang="es-ES" dirty="0" smtClean="0"/>
              <a:t> + G. </a:t>
            </a:r>
            <a:r>
              <a:rPr lang="es-ES" dirty="0" err="1" smtClean="0"/>
              <a:t>Pareto</a:t>
            </a:r>
            <a:r>
              <a:rPr lang="es-ES" dirty="0" smtClean="0"/>
              <a:t>} </a:t>
            </a:r>
            <a:r>
              <a:rPr lang="es-ES" dirty="0" err="1" smtClean="0"/>
              <a:t>distributions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View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Idealistic approach: </a:t>
            </a:r>
            <a:r>
              <a:rPr lang="en-US" dirty="0" smtClean="0"/>
              <a:t>Unlimited sensing capability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Active distribution</a:t>
            </a:r>
          </a:p>
          <a:p>
            <a:r>
              <a:rPr lang="en-US" dirty="0" smtClean="0">
                <a:sym typeface="Wingdings" pitchFamily="2" charset="2"/>
              </a:rPr>
              <a:t>α  determined by shortest active period</a:t>
            </a:r>
          </a:p>
          <a:p>
            <a:r>
              <a:rPr lang="en-US" dirty="0" smtClean="0">
                <a:sym typeface="Wingdings" pitchFamily="2" charset="2"/>
              </a:rPr>
              <a:t>β  determined by longest active period.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Idle distribution:</a:t>
            </a:r>
          </a:p>
          <a:p>
            <a:r>
              <a:rPr lang="en-US" dirty="0" smtClean="0">
                <a:sym typeface="Wingdings" pitchFamily="2" charset="2"/>
              </a:rPr>
              <a:t>ξ and σ  determined by generalized Pareto distribution through Maximum-likelihood estimation.</a:t>
            </a:r>
          </a:p>
          <a:p>
            <a:r>
              <a:rPr lang="en-US" dirty="0" smtClean="0">
                <a:sym typeface="Wingdings" pitchFamily="2" charset="2"/>
              </a:rPr>
              <a:t>p  determined by uniform distribution through Moment Evaluation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smtClean="0">
                <a:latin typeface="Palatino Linotype" pitchFamily="18" charset="0"/>
              </a:rPr>
              <a:t>Estimation</a:t>
            </a:r>
            <a:endParaRPr kumimoji="0" lang="en-US" sz="1400" b="1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500694" y="2000240"/>
          <a:ext cx="2071688" cy="1014412"/>
        </p:xfrm>
        <a:graphic>
          <a:graphicData uri="http://schemas.openxmlformats.org/presentationml/2006/ole">
            <p:oleObj spid="_x0000_s22531" name="Visio" r:id="rId4" imgW="2753180" imgH="1349443" progId="Visio.Drawing.11">
              <p:embed/>
            </p:oleObj>
          </a:graphicData>
        </a:graphic>
      </p:graphicFrame>
      <p:graphicFrame>
        <p:nvGraphicFramePr>
          <p:cNvPr id="17" name="16 Objeto"/>
          <p:cNvGraphicFramePr>
            <a:graphicFrameLocks noChangeAspect="1"/>
          </p:cNvGraphicFramePr>
          <p:nvPr/>
        </p:nvGraphicFramePr>
        <p:xfrm>
          <a:off x="1285852" y="1600187"/>
          <a:ext cx="3429024" cy="2114565"/>
        </p:xfrm>
        <a:graphic>
          <a:graphicData uri="http://schemas.openxmlformats.org/presentationml/2006/ole">
            <p:oleObj spid="_x0000_s22532" name="Visio" r:id="rId5" imgW="9227618" imgH="569095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Realistic approach: </a:t>
            </a:r>
            <a:r>
              <a:rPr lang="en-US" dirty="0" smtClean="0"/>
              <a:t>limited sensing capabilities due to hardware limitations.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Sensor skips part of the activity</a:t>
            </a:r>
            <a:r>
              <a:rPr lang="en-US" dirty="0" smtClean="0">
                <a:sym typeface="Wingdings" pitchFamily="2" charset="2"/>
              </a:rPr>
              <a:t> .</a:t>
            </a:r>
          </a:p>
          <a:p>
            <a:r>
              <a:rPr lang="en-US" dirty="0" smtClean="0">
                <a:sym typeface="Wingdings" pitchFamily="2" charset="2"/>
              </a:rPr>
              <a:t>Active distribution is still the same.</a:t>
            </a:r>
          </a:p>
          <a:p>
            <a:r>
              <a:rPr lang="en-US" dirty="0" smtClean="0">
                <a:sym typeface="Wingdings" pitchFamily="2" charset="2"/>
              </a:rPr>
              <a:t>No closed-form for local idle distribution  consecutive idle + un-seen active periods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Solution: Laplace Domain</a:t>
            </a: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785786" y="1928802"/>
          <a:ext cx="3707053" cy="2286016"/>
        </p:xfrm>
        <a:graphic>
          <a:graphicData uri="http://schemas.openxmlformats.org/presentationml/2006/ole">
            <p:oleObj spid="_x0000_s23555" name="Visio" r:id="rId6" imgW="9227618" imgH="5690951" progId="Visio.Drawing.11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View (I)</a:t>
            </a: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A. Vizcaino Luna</a:t>
            </a:r>
            <a:endParaRPr lang="en-US"/>
          </a:p>
        </p:txBody>
      </p:sp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4845083" y="3246413"/>
          <a:ext cx="3227379" cy="1039843"/>
        </p:xfrm>
        <a:graphic>
          <a:graphicData uri="http://schemas.openxmlformats.org/presentationml/2006/ole">
            <p:oleObj spid="_x0000_s23556" name="Visio" r:id="rId7" imgW="4369969" imgH="1408349" progId="Visio.Drawing.11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429256" y="1985384"/>
          <a:ext cx="2071702" cy="1014988"/>
        </p:xfrm>
        <a:graphic>
          <a:graphicData uri="http://schemas.openxmlformats.org/presentationml/2006/ole">
            <p:oleObj spid="_x0000_s23557" name="Visio" r:id="rId8" imgW="2753180" imgH="1349443" progId="Visio.Drawing.11">
              <p:embed/>
            </p:oleObj>
          </a:graphicData>
        </a:graphic>
      </p:graphicFrame>
      <p:cxnSp>
        <p:nvCxnSpPr>
          <p:cNvPr id="12" name="11 Conector recto"/>
          <p:cNvCxnSpPr/>
          <p:nvPr/>
        </p:nvCxnSpPr>
        <p:spPr>
          <a:xfrm rot="16200000" flipH="1">
            <a:off x="5822165" y="1888881"/>
            <a:ext cx="1285884" cy="12144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rot="5400000">
            <a:off x="5748626" y="1890982"/>
            <a:ext cx="1290086" cy="12144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072198" y="4500570"/>
            <a:ext cx="2726051" cy="489776"/>
          </a:xfrm>
          <a:prstGeom prst="rect">
            <a:avLst/>
          </a:prstGeom>
        </p:spPr>
      </p:pic>
      <p:pic>
        <p:nvPicPr>
          <p:cNvPr id="14" name="13 Imagen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286248" y="4572008"/>
            <a:ext cx="1537848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f_I(t) = p f_I^{(CW)}(t)+(1-p)f_I^{(WS)}&#10;\]&#10;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sum_{k=0}^{\infty}[P_{geometric}(k) - P_{empirical}(k)]^2&#10;\]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 &#10; \[&#10;  f^{(CW)}_I(t) = \frac{1}{\alpha_{bk}}&#10; \]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 &#10; \[&#10;  f^{(WS)}_I(t) = \frac{1}{\sigma}(1+\xi\frac{t}{\sigma})^{(-\frac{1}{\xi}-1)}&#10; \]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\[&#10;  f_A(t) = \frac{1}{\beta_{on} - \alpha_{on}}&#10; \]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f_{\bar{I}}^{*}=f_I^{*}(s)\frac{P_{cca}}{1-(1-P_{cca})f_I^{*}f_A^{*}}&#10;\]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\[&#10;  f_A(t) = \frac{1}{\beta_{on} - \alpha_{on}}&#10; \]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(\xi^{*}, \sigma^{*}, p^{*}) = arg min \sum_{S}^{k=0}(f_{Ie}^{*}(s;N)-f_I^{*}(s;K_n))^2\]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p = \frac{1}{1+E(x)}&#10;\]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CDF(k) = 1-(1-p)^{k+1}&#10;\]&#10;&#10;&#10;\end{document}"/>
  <p:tag name="IGUANATEXSIZE" val="2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1833</Words>
  <Application>Microsoft Office PowerPoint</Application>
  <PresentationFormat>Presentación en pantalla (4:3)</PresentationFormat>
  <Paragraphs>440</Paragraphs>
  <Slides>30</Slides>
  <Notes>29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Tema de Office</vt:lpstr>
      <vt:lpstr>Visio</vt:lpstr>
      <vt:lpstr>Acrobat Document</vt:lpstr>
      <vt:lpstr>Characterizing WLAN Channel Occupancy for Cognitive Networking</vt:lpstr>
      <vt:lpstr>Contents</vt:lpstr>
      <vt:lpstr>Introduction</vt:lpstr>
      <vt:lpstr>Scenario</vt:lpstr>
      <vt:lpstr>Thesis Contribution</vt:lpstr>
      <vt:lpstr>Diapositiva 6</vt:lpstr>
      <vt:lpstr>Models</vt:lpstr>
      <vt:lpstr>Global View</vt:lpstr>
      <vt:lpstr>Local View (I)</vt:lpstr>
      <vt:lpstr>Local View (II)</vt:lpstr>
      <vt:lpstr>?</vt:lpstr>
      <vt:lpstr>Multi-layer traffic model</vt:lpstr>
      <vt:lpstr>Diapositiva 13</vt:lpstr>
      <vt:lpstr>Simulation</vt:lpstr>
      <vt:lpstr>Global View – Results</vt:lpstr>
      <vt:lpstr>Global View – Results (I)</vt:lpstr>
      <vt:lpstr>Global View – Results (II)</vt:lpstr>
      <vt:lpstr>Global View – Results (III)</vt:lpstr>
      <vt:lpstr>Global View – Results (IV)</vt:lpstr>
      <vt:lpstr>Global View – Results (V)</vt:lpstr>
      <vt:lpstr>Global View – Results (VI)</vt:lpstr>
      <vt:lpstr>Global View – Results (VII)</vt:lpstr>
      <vt:lpstr>Global View – Results (VII)</vt:lpstr>
      <vt:lpstr>Local View – Results</vt:lpstr>
      <vt:lpstr>Local View – Results (I)</vt:lpstr>
      <vt:lpstr>Local View – Results (II)</vt:lpstr>
      <vt:lpstr>Local View – Results (III)</vt:lpstr>
      <vt:lpstr>Local View – Results (IV)</vt:lpstr>
      <vt:lpstr>Conclusions</vt:lpstr>
      <vt:lpstr>Thanks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WLAN Channel Occupancy for Cognitive Networking</dc:title>
  <dc:creator>Alex</dc:creator>
  <cp:lastModifiedBy>Alex</cp:lastModifiedBy>
  <cp:revision>123</cp:revision>
  <dcterms:created xsi:type="dcterms:W3CDTF">2012-06-18T14:20:05Z</dcterms:created>
  <dcterms:modified xsi:type="dcterms:W3CDTF">2012-06-21T07:18:14Z</dcterms:modified>
</cp:coreProperties>
</file>